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6"/>
  </p:notesMasterIdLst>
  <p:handoutMasterIdLst>
    <p:handoutMasterId r:id="rId97"/>
  </p:handoutMasterIdLst>
  <p:sldIdLst>
    <p:sldId id="874" r:id="rId2"/>
    <p:sldId id="875" r:id="rId3"/>
    <p:sldId id="876" r:id="rId4"/>
    <p:sldId id="633" r:id="rId5"/>
    <p:sldId id="759" r:id="rId6"/>
    <p:sldId id="880" r:id="rId7"/>
    <p:sldId id="760" r:id="rId8"/>
    <p:sldId id="797" r:id="rId9"/>
    <p:sldId id="881" r:id="rId10"/>
    <p:sldId id="761" r:id="rId11"/>
    <p:sldId id="830" r:id="rId12"/>
    <p:sldId id="762" r:id="rId13"/>
    <p:sldId id="763" r:id="rId14"/>
    <p:sldId id="765" r:id="rId15"/>
    <p:sldId id="798" r:id="rId16"/>
    <p:sldId id="832" r:id="rId17"/>
    <p:sldId id="770" r:id="rId18"/>
    <p:sldId id="833" r:id="rId19"/>
    <p:sldId id="834" r:id="rId20"/>
    <p:sldId id="835" r:id="rId21"/>
    <p:sldId id="776" r:id="rId22"/>
    <p:sldId id="882" r:id="rId23"/>
    <p:sldId id="837" r:id="rId24"/>
    <p:sldId id="838" r:id="rId25"/>
    <p:sldId id="839" r:id="rId26"/>
    <p:sldId id="840" r:id="rId27"/>
    <p:sldId id="843" r:id="rId28"/>
    <p:sldId id="844" r:id="rId29"/>
    <p:sldId id="845" r:id="rId30"/>
    <p:sldId id="846" r:id="rId31"/>
    <p:sldId id="895" r:id="rId32"/>
    <p:sldId id="848" r:id="rId33"/>
    <p:sldId id="849" r:id="rId34"/>
    <p:sldId id="850" r:id="rId35"/>
    <p:sldId id="851" r:id="rId36"/>
    <p:sldId id="852" r:id="rId37"/>
    <p:sldId id="836" r:id="rId38"/>
    <p:sldId id="853" r:id="rId39"/>
    <p:sldId id="854" r:id="rId40"/>
    <p:sldId id="855" r:id="rId41"/>
    <p:sldId id="856" r:id="rId42"/>
    <p:sldId id="857" r:id="rId43"/>
    <p:sldId id="883" r:id="rId44"/>
    <p:sldId id="782" r:id="rId45"/>
    <p:sldId id="783" r:id="rId46"/>
    <p:sldId id="784" r:id="rId47"/>
    <p:sldId id="785" r:id="rId48"/>
    <p:sldId id="903" r:id="rId49"/>
    <p:sldId id="896" r:id="rId50"/>
    <p:sldId id="898" r:id="rId51"/>
    <p:sldId id="899" r:id="rId52"/>
    <p:sldId id="902" r:id="rId53"/>
    <p:sldId id="900" r:id="rId54"/>
    <p:sldId id="901" r:id="rId55"/>
    <p:sldId id="789" r:id="rId56"/>
    <p:sldId id="790" r:id="rId57"/>
    <p:sldId id="801" r:id="rId58"/>
    <p:sldId id="802" r:id="rId59"/>
    <p:sldId id="803" r:id="rId60"/>
    <p:sldId id="904" r:id="rId61"/>
    <p:sldId id="804" r:id="rId62"/>
    <p:sldId id="791" r:id="rId63"/>
    <p:sldId id="884" r:id="rId64"/>
    <p:sldId id="858" r:id="rId65"/>
    <p:sldId id="905" r:id="rId66"/>
    <p:sldId id="859" r:id="rId67"/>
    <p:sldId id="862" r:id="rId68"/>
    <p:sldId id="863" r:id="rId69"/>
    <p:sldId id="864" r:id="rId70"/>
    <p:sldId id="906" r:id="rId71"/>
    <p:sldId id="865" r:id="rId72"/>
    <p:sldId id="866" r:id="rId73"/>
    <p:sldId id="867" r:id="rId74"/>
    <p:sldId id="868" r:id="rId75"/>
    <p:sldId id="869" r:id="rId76"/>
    <p:sldId id="885" r:id="rId77"/>
    <p:sldId id="870" r:id="rId78"/>
    <p:sldId id="871" r:id="rId79"/>
    <p:sldId id="886" r:id="rId80"/>
    <p:sldId id="861" r:id="rId81"/>
    <p:sldId id="887" r:id="rId82"/>
    <p:sldId id="793" r:id="rId83"/>
    <p:sldId id="794" r:id="rId84"/>
    <p:sldId id="796" r:id="rId85"/>
    <p:sldId id="805" r:id="rId86"/>
    <p:sldId id="889" r:id="rId87"/>
    <p:sldId id="890" r:id="rId88"/>
    <p:sldId id="892" r:id="rId89"/>
    <p:sldId id="907" r:id="rId90"/>
    <p:sldId id="908" r:id="rId91"/>
    <p:sldId id="909" r:id="rId92"/>
    <p:sldId id="893" r:id="rId93"/>
    <p:sldId id="894" r:id="rId94"/>
    <p:sldId id="888" r:id="rId95"/>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1pPr>
    <a:lvl2pPr marL="4572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2pPr>
    <a:lvl3pPr marL="9144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3pPr>
    <a:lvl4pPr marL="13716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4pPr>
    <a:lvl5pPr marL="18288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5pPr>
    <a:lvl6pPr marL="22860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6pPr>
    <a:lvl7pPr marL="27432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7pPr>
    <a:lvl8pPr marL="32004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8pPr>
    <a:lvl9pPr marL="36576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99"/>
    <a:srgbClr val="FFFFCC"/>
    <a:srgbClr val="FFFF99"/>
    <a:srgbClr val="800000"/>
    <a:srgbClr val="005B88"/>
    <a:srgbClr val="000066"/>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6228" autoAdjust="0"/>
    <p:restoredTop sz="94671" autoAdjust="0"/>
  </p:normalViewPr>
  <p:slideViewPr>
    <p:cSldViewPr>
      <p:cViewPr>
        <p:scale>
          <a:sx n="70" d="100"/>
          <a:sy n="70" d="100"/>
        </p:scale>
        <p:origin x="-1068"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Lst>
  </p:outlineViewPr>
  <p:notesTextViewPr>
    <p:cViewPr>
      <p:scale>
        <a:sx n="100" d="100"/>
        <a:sy n="100" d="100"/>
      </p:scale>
      <p:origin x="0" y="0"/>
    </p:cViewPr>
  </p:notesTextViewPr>
  <p:sorterViewPr>
    <p:cViewPr>
      <p:scale>
        <a:sx n="170" d="100"/>
        <a:sy n="170" d="100"/>
      </p:scale>
      <p:origin x="0" y="0"/>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7.xml"/><Relationship Id="rId63" Type="http://schemas.openxmlformats.org/officeDocument/2006/relationships/slide" Target="slides/slide65.xml"/><Relationship Id="rId68" Type="http://schemas.openxmlformats.org/officeDocument/2006/relationships/slide" Target="slides/slide70.xml"/><Relationship Id="rId76" Type="http://schemas.openxmlformats.org/officeDocument/2006/relationships/slide" Target="slides/slide78.xml"/><Relationship Id="rId84" Type="http://schemas.openxmlformats.org/officeDocument/2006/relationships/slide" Target="slides/slide86.xml"/><Relationship Id="rId89" Type="http://schemas.openxmlformats.org/officeDocument/2006/relationships/slide" Target="slides/slide91.xml"/><Relationship Id="rId7" Type="http://schemas.openxmlformats.org/officeDocument/2006/relationships/slide" Target="slides/slide9.xml"/><Relationship Id="rId71" Type="http://schemas.openxmlformats.org/officeDocument/2006/relationships/slide" Target="slides/slide73.xml"/><Relationship Id="rId2" Type="http://schemas.openxmlformats.org/officeDocument/2006/relationships/slide" Target="slides/slide4.xml"/><Relationship Id="rId16" Type="http://schemas.openxmlformats.org/officeDocument/2006/relationships/slide" Target="slides/slide18.xml"/><Relationship Id="rId29" Type="http://schemas.openxmlformats.org/officeDocument/2006/relationships/slide" Target="slides/slide31.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66" Type="http://schemas.openxmlformats.org/officeDocument/2006/relationships/slide" Target="slides/slide68.xml"/><Relationship Id="rId74" Type="http://schemas.openxmlformats.org/officeDocument/2006/relationships/slide" Target="slides/slide76.xml"/><Relationship Id="rId79" Type="http://schemas.openxmlformats.org/officeDocument/2006/relationships/slide" Target="slides/slide81.xml"/><Relationship Id="rId87" Type="http://schemas.openxmlformats.org/officeDocument/2006/relationships/slide" Target="slides/slide89.xml"/><Relationship Id="rId5" Type="http://schemas.openxmlformats.org/officeDocument/2006/relationships/slide" Target="slides/slide7.xml"/><Relationship Id="rId61" Type="http://schemas.openxmlformats.org/officeDocument/2006/relationships/slide" Target="slides/slide63.xml"/><Relationship Id="rId82" Type="http://schemas.openxmlformats.org/officeDocument/2006/relationships/slide" Target="slides/slide84.xml"/><Relationship Id="rId90" Type="http://schemas.openxmlformats.org/officeDocument/2006/relationships/slide" Target="slides/slide92.xml"/><Relationship Id="rId19" Type="http://schemas.openxmlformats.org/officeDocument/2006/relationships/slide" Target="slides/slide2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64" Type="http://schemas.openxmlformats.org/officeDocument/2006/relationships/slide" Target="slides/slide66.xml"/><Relationship Id="rId69" Type="http://schemas.openxmlformats.org/officeDocument/2006/relationships/slide" Target="slides/slide71.xml"/><Relationship Id="rId77" Type="http://schemas.openxmlformats.org/officeDocument/2006/relationships/slide" Target="slides/slide79.xml"/><Relationship Id="rId8" Type="http://schemas.openxmlformats.org/officeDocument/2006/relationships/slide" Target="slides/slide10.xml"/><Relationship Id="rId51" Type="http://schemas.openxmlformats.org/officeDocument/2006/relationships/slide" Target="slides/slide53.xml"/><Relationship Id="rId72" Type="http://schemas.openxmlformats.org/officeDocument/2006/relationships/slide" Target="slides/slide74.xml"/><Relationship Id="rId80" Type="http://schemas.openxmlformats.org/officeDocument/2006/relationships/slide" Target="slides/slide82.xml"/><Relationship Id="rId85" Type="http://schemas.openxmlformats.org/officeDocument/2006/relationships/slide" Target="slides/slide87.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1.xml"/><Relationship Id="rId67" Type="http://schemas.openxmlformats.org/officeDocument/2006/relationships/slide" Target="slides/slide69.xml"/><Relationship Id="rId20" Type="http://schemas.openxmlformats.org/officeDocument/2006/relationships/slide" Target="slides/slide22.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70" Type="http://schemas.openxmlformats.org/officeDocument/2006/relationships/slide" Target="slides/slide72.xml"/><Relationship Id="rId75" Type="http://schemas.openxmlformats.org/officeDocument/2006/relationships/slide" Target="slides/slide77.xml"/><Relationship Id="rId83" Type="http://schemas.openxmlformats.org/officeDocument/2006/relationships/slide" Target="slides/slide85.xml"/><Relationship Id="rId88" Type="http://schemas.openxmlformats.org/officeDocument/2006/relationships/slide" Target="slides/slide90.xml"/><Relationship Id="rId91" Type="http://schemas.openxmlformats.org/officeDocument/2006/relationships/slide" Target="slides/slide93.xml"/><Relationship Id="rId1" Type="http://schemas.openxmlformats.org/officeDocument/2006/relationships/slide" Target="slides/slide3.xml"/><Relationship Id="rId6" Type="http://schemas.openxmlformats.org/officeDocument/2006/relationships/slide" Target="slides/slide8.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59.xml"/><Relationship Id="rId10" Type="http://schemas.openxmlformats.org/officeDocument/2006/relationships/slide" Target="slides/slide12.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65" Type="http://schemas.openxmlformats.org/officeDocument/2006/relationships/slide" Target="slides/slide67.xml"/><Relationship Id="rId73" Type="http://schemas.openxmlformats.org/officeDocument/2006/relationships/slide" Target="slides/slide75.xml"/><Relationship Id="rId78" Type="http://schemas.openxmlformats.org/officeDocument/2006/relationships/slide" Target="slides/slide80.xml"/><Relationship Id="rId81" Type="http://schemas.openxmlformats.org/officeDocument/2006/relationships/slide" Target="slides/slide83.xml"/><Relationship Id="rId86" Type="http://schemas.openxmlformats.org/officeDocument/2006/relationships/slide" Target="slides/slide88.xml"/><Relationship Id="rId4" Type="http://schemas.openxmlformats.org/officeDocument/2006/relationships/slide" Target="slides/slide6.xml"/><Relationship Id="rId9"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202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685841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53" tIns="44434" rIns="90453" bIns="44434"/>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Rectangle 2"/>
          <p:cNvSpPr>
            <a:spLocks noGrp="1" noRot="1" noChangeAspect="1" noChangeArrowheads="1" noTextEdit="1"/>
          </p:cNvSpPr>
          <p:nvPr>
            <p:ph type="sldImg"/>
          </p:nvPr>
        </p:nvSpPr>
        <p:spPr>
          <a:ln/>
        </p:spPr>
      </p:sp>
      <p:sp>
        <p:nvSpPr>
          <p:cNvPr id="139981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Rot="1" noChangeAspect="1" noChangeArrowheads="1" noTextEdit="1"/>
          </p:cNvSpPr>
          <p:nvPr>
            <p:ph type="sldImg"/>
          </p:nvPr>
        </p:nvSpPr>
        <p:spPr>
          <a:ln/>
        </p:spPr>
      </p:sp>
      <p:graphicFrame>
        <p:nvGraphicFramePr>
          <p:cNvPr id="1318915" name="Object 3"/>
          <p:cNvGraphicFramePr>
            <a:graphicFrameLocks noGrp="1" noChangeAspect="1"/>
          </p:cNvGraphicFramePr>
          <p:nvPr>
            <p:ph type="body" idx="1"/>
          </p:nvPr>
        </p:nvGraphicFramePr>
        <p:xfrm>
          <a:off x="709613" y="4365625"/>
          <a:ext cx="5513387" cy="4135438"/>
        </p:xfrm>
        <a:graphic>
          <a:graphicData uri="http://schemas.openxmlformats.org/presentationml/2006/ole">
            <mc:AlternateContent xmlns:mc="http://schemas.openxmlformats.org/markup-compatibility/2006">
              <mc:Choice xmlns:v="urn:schemas-microsoft-com:vml" Requires="v">
                <p:oleObj spid="_x0000_s1319061" name="Slide" r:id="rId4" imgW="4572180" imgH="3429001" progId="PowerPoint.Slide.8">
                  <p:embed/>
                </p:oleObj>
              </mc:Choice>
              <mc:Fallback>
                <p:oleObj name="Slide" r:id="rId4" imgW="4572180" imgH="3429001"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4365625"/>
                        <a:ext cx="5513387" cy="4135438"/>
                      </a:xfrm>
                      <a:prstGeom prst="rect">
                        <a:avLst/>
                      </a:prstGeom>
                    </p:spPr>
                  </p:pic>
                </p:oleObj>
              </mc:Fallback>
            </mc:AlternateContent>
          </a:graphicData>
        </a:graphic>
      </p:graphicFrame>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4" name="Rectangle 2"/>
          <p:cNvSpPr>
            <a:spLocks noGrp="1" noRot="1" noChangeAspect="1" noChangeArrowheads="1" noTextEdit="1"/>
          </p:cNvSpPr>
          <p:nvPr>
            <p:ph type="sldImg"/>
          </p:nvPr>
        </p:nvSpPr>
        <p:spPr>
          <a:ln/>
        </p:spPr>
      </p:sp>
      <p:graphicFrame>
        <p:nvGraphicFramePr>
          <p:cNvPr id="1405955" name="Object 3"/>
          <p:cNvGraphicFramePr>
            <a:graphicFrameLocks noGrp="1" noChangeAspect="1"/>
          </p:cNvGraphicFramePr>
          <p:nvPr>
            <p:ph type="body" idx="1"/>
          </p:nvPr>
        </p:nvGraphicFramePr>
        <p:xfrm>
          <a:off x="709613" y="4365625"/>
          <a:ext cx="5513387" cy="4135438"/>
        </p:xfrm>
        <a:graphic>
          <a:graphicData uri="http://schemas.openxmlformats.org/presentationml/2006/ole">
            <mc:AlternateContent xmlns:mc="http://schemas.openxmlformats.org/markup-compatibility/2006">
              <mc:Choice xmlns:v="urn:schemas-microsoft-com:vml" Requires="v">
                <p:oleObj spid="_x0000_s1406101" name="Slide" r:id="rId4" imgW="4572180" imgH="3429001" progId="PowerPoint.Slide.8">
                  <p:embed/>
                </p:oleObj>
              </mc:Choice>
              <mc:Fallback>
                <p:oleObj name="Slide" r:id="rId4" imgW="4572180" imgH="3429001"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4365625"/>
                        <a:ext cx="5513387" cy="4135438"/>
                      </a:xfrm>
                      <a:prstGeom prst="rect">
                        <a:avLst/>
                      </a:prstGeom>
                    </p:spPr>
                  </p:pic>
                </p:oleObj>
              </mc:Fallback>
            </mc:AlternateContent>
          </a:graphicData>
        </a:graphic>
      </p:graphicFrame>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p:cNvSpPr>
            <a:spLocks noGrp="1" noRot="1" noChangeAspect="1" noChangeArrowheads="1" noTextEdit="1"/>
          </p:cNvSpPr>
          <p:nvPr>
            <p:ph type="sldImg"/>
          </p:nvPr>
        </p:nvSpPr>
        <p:spPr>
          <a:ln/>
        </p:spPr>
      </p:sp>
      <p:sp>
        <p:nvSpPr>
          <p:cNvPr id="12615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2" name="Rectangle 2"/>
          <p:cNvSpPr>
            <a:spLocks noGrp="1" noRot="1" noChangeAspect="1" noChangeArrowheads="1" noTextEdit="1"/>
          </p:cNvSpPr>
          <p:nvPr>
            <p:ph type="sldImg"/>
          </p:nvPr>
        </p:nvSpPr>
        <p:spPr>
          <a:ln/>
        </p:spPr>
      </p:sp>
      <p:graphicFrame>
        <p:nvGraphicFramePr>
          <p:cNvPr id="1408003" name="Object 3"/>
          <p:cNvGraphicFramePr>
            <a:graphicFrameLocks noGrp="1" noChangeAspect="1"/>
          </p:cNvGraphicFramePr>
          <p:nvPr>
            <p:ph type="body" idx="1"/>
          </p:nvPr>
        </p:nvGraphicFramePr>
        <p:xfrm>
          <a:off x="709613" y="4365625"/>
          <a:ext cx="5513387" cy="4135438"/>
        </p:xfrm>
        <a:graphic>
          <a:graphicData uri="http://schemas.openxmlformats.org/presentationml/2006/ole">
            <mc:AlternateContent xmlns:mc="http://schemas.openxmlformats.org/markup-compatibility/2006">
              <mc:Choice xmlns:v="urn:schemas-microsoft-com:vml" Requires="v">
                <p:oleObj spid="_x0000_s1408149" name="Slide" r:id="rId4" imgW="4572180" imgH="3429001" progId="PowerPoint.Slide.8">
                  <p:embed/>
                </p:oleObj>
              </mc:Choice>
              <mc:Fallback>
                <p:oleObj name="Slide" r:id="rId4" imgW="4572180" imgH="3429001"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4365625"/>
                        <a:ext cx="5513387" cy="4135438"/>
                      </a:xfrm>
                      <a:prstGeom prst="rect">
                        <a:avLst/>
                      </a:prstGeom>
                    </p:spPr>
                  </p:pic>
                </p:oleObj>
              </mc:Fallback>
            </mc:AlternateContent>
          </a:graphicData>
        </a:graphic>
      </p:graphicFrame>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p:cNvSpPr>
            <a:spLocks noGrp="1" noRot="1" noChangeAspect="1" noChangeArrowheads="1" noTextEdit="1"/>
          </p:cNvSpPr>
          <p:nvPr>
            <p:ph type="sldImg"/>
          </p:nvPr>
        </p:nvSpPr>
        <p:spPr>
          <a:ln/>
        </p:spPr>
      </p:sp>
      <p:graphicFrame>
        <p:nvGraphicFramePr>
          <p:cNvPr id="1410051" name="Object 3"/>
          <p:cNvGraphicFramePr>
            <a:graphicFrameLocks noGrp="1" noChangeAspect="1"/>
          </p:cNvGraphicFramePr>
          <p:nvPr>
            <p:ph type="body" idx="1"/>
          </p:nvPr>
        </p:nvGraphicFramePr>
        <p:xfrm>
          <a:off x="709613" y="4365625"/>
          <a:ext cx="5513387" cy="4135438"/>
        </p:xfrm>
        <a:graphic>
          <a:graphicData uri="http://schemas.openxmlformats.org/presentationml/2006/ole">
            <mc:AlternateContent xmlns:mc="http://schemas.openxmlformats.org/markup-compatibility/2006">
              <mc:Choice xmlns:v="urn:schemas-microsoft-com:vml" Requires="v">
                <p:oleObj spid="_x0000_s1410197" name="Slide" r:id="rId4" imgW="4572180" imgH="3429001" progId="PowerPoint.Slide.8">
                  <p:embed/>
                </p:oleObj>
              </mc:Choice>
              <mc:Fallback>
                <p:oleObj name="Slide" r:id="rId4" imgW="4572180" imgH="3429001"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4365625"/>
                        <a:ext cx="5513387" cy="4135438"/>
                      </a:xfrm>
                      <a:prstGeom prst="rect">
                        <a:avLst/>
                      </a:prstGeom>
                    </p:spPr>
                  </p:pic>
                </p:oleObj>
              </mc:Fallback>
            </mc:AlternateContent>
          </a:graphicData>
        </a:graphic>
      </p:graphicFrame>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Rectangle 2"/>
          <p:cNvSpPr>
            <a:spLocks noGrp="1" noRot="1" noChangeAspect="1" noChangeArrowheads="1" noTextEdit="1"/>
          </p:cNvSpPr>
          <p:nvPr>
            <p:ph type="sldImg"/>
          </p:nvPr>
        </p:nvSpPr>
        <p:spPr>
          <a:ln/>
        </p:spPr>
      </p:sp>
      <p:sp>
        <p:nvSpPr>
          <p:cNvPr id="14120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p:cNvSpPr>
            <a:spLocks noGrp="1" noRot="1" noChangeAspect="1" noChangeArrowheads="1" noTextEdit="1"/>
          </p:cNvSpPr>
          <p:nvPr>
            <p:ph type="sldImg"/>
          </p:nvPr>
        </p:nvSpPr>
        <p:spPr>
          <a:ln/>
        </p:spPr>
      </p:sp>
      <p:sp>
        <p:nvSpPr>
          <p:cNvPr id="12738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4" name="Rectangle 2"/>
          <p:cNvSpPr>
            <a:spLocks noGrp="1" noRot="1" noChangeAspect="1" noChangeArrowheads="1" noTextEdit="1"/>
          </p:cNvSpPr>
          <p:nvPr>
            <p:ph type="sldImg"/>
          </p:nvPr>
        </p:nvSpPr>
        <p:spPr>
          <a:ln/>
        </p:spPr>
      </p:sp>
      <p:sp>
        <p:nvSpPr>
          <p:cNvPr id="14161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2" name="Rectangle 2"/>
          <p:cNvSpPr>
            <a:spLocks noGrp="1" noRot="1" noChangeAspect="1" noChangeArrowheads="1" noTextEdit="1"/>
          </p:cNvSpPr>
          <p:nvPr>
            <p:ph type="sldImg"/>
          </p:nvPr>
        </p:nvSpPr>
        <p:spPr>
          <a:ln/>
        </p:spPr>
      </p:sp>
      <p:sp>
        <p:nvSpPr>
          <p:cNvPr id="14182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0" name="Rectangle 2"/>
          <p:cNvSpPr>
            <a:spLocks noGrp="1" noRot="1" noChangeAspect="1" noChangeArrowheads="1" noTextEdit="1"/>
          </p:cNvSpPr>
          <p:nvPr>
            <p:ph type="sldImg"/>
          </p:nvPr>
        </p:nvSpPr>
        <p:spPr>
          <a:ln/>
        </p:spPr>
      </p:sp>
      <p:sp>
        <p:nvSpPr>
          <p:cNvPr id="14202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8" name="Rectangle 2"/>
          <p:cNvSpPr>
            <a:spLocks noGrp="1" noRot="1" noChangeAspect="1" noChangeArrowheads="1" noTextEdit="1"/>
          </p:cNvSpPr>
          <p:nvPr>
            <p:ph type="sldImg"/>
          </p:nvPr>
        </p:nvSpPr>
        <p:spPr>
          <a:ln/>
        </p:spPr>
      </p:sp>
      <p:sp>
        <p:nvSpPr>
          <p:cNvPr id="142233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p:cNvSpPr>
            <a:spLocks noGrp="1" noRot="1" noChangeAspect="1" noChangeArrowheads="1" noTextEdit="1"/>
          </p:cNvSpPr>
          <p:nvPr>
            <p:ph type="sldImg"/>
          </p:nvPr>
        </p:nvSpPr>
        <p:spPr>
          <a:ln/>
        </p:spPr>
      </p:sp>
      <p:sp>
        <p:nvSpPr>
          <p:cNvPr id="14284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2"/>
          <p:cNvSpPr>
            <a:spLocks noGrp="1" noRot="1" noChangeAspect="1" noChangeArrowheads="1" noTextEdit="1"/>
          </p:cNvSpPr>
          <p:nvPr>
            <p:ph type="sldImg"/>
          </p:nvPr>
        </p:nvSpPr>
        <p:spPr>
          <a:ln/>
        </p:spPr>
      </p:sp>
      <p:sp>
        <p:nvSpPr>
          <p:cNvPr id="143053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Rot="1" noChangeAspect="1" noChangeArrowheads="1" noTextEdit="1"/>
          </p:cNvSpPr>
          <p:nvPr>
            <p:ph type="sldImg"/>
          </p:nvPr>
        </p:nvSpPr>
        <p:spPr>
          <a:ln/>
        </p:spPr>
      </p:sp>
      <p:sp>
        <p:nvSpPr>
          <p:cNvPr id="143257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8" name="Rectangle 2"/>
          <p:cNvSpPr>
            <a:spLocks noGrp="1" noRot="1" noChangeAspect="1" noChangeArrowheads="1" noTextEdit="1"/>
          </p:cNvSpPr>
          <p:nvPr>
            <p:ph type="sldImg"/>
          </p:nvPr>
        </p:nvSpPr>
        <p:spPr>
          <a:ln/>
        </p:spPr>
      </p:sp>
      <p:sp>
        <p:nvSpPr>
          <p:cNvPr id="142233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noTextEdit="1"/>
          </p:cNvSpPr>
          <p:nvPr>
            <p:ph type="sldImg"/>
          </p:nvPr>
        </p:nvSpPr>
        <p:spPr>
          <a:ln/>
        </p:spPr>
      </p:sp>
      <p:sp>
        <p:nvSpPr>
          <p:cNvPr id="10219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Rectangle 2"/>
          <p:cNvSpPr>
            <a:spLocks noGrp="1" noRot="1" noChangeAspect="1" noChangeArrowheads="1" noTextEdit="1"/>
          </p:cNvSpPr>
          <p:nvPr>
            <p:ph type="sldImg"/>
          </p:nvPr>
        </p:nvSpPr>
        <p:spPr>
          <a:ln/>
        </p:spPr>
      </p:sp>
      <p:sp>
        <p:nvSpPr>
          <p:cNvPr id="14387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Rectangle 2"/>
          <p:cNvSpPr>
            <a:spLocks noGrp="1" noRot="1" noChangeAspect="1" noChangeArrowheads="1" noTextEdit="1"/>
          </p:cNvSpPr>
          <p:nvPr>
            <p:ph type="sldImg"/>
          </p:nvPr>
        </p:nvSpPr>
        <p:spPr>
          <a:ln/>
        </p:spPr>
      </p:sp>
      <p:sp>
        <p:nvSpPr>
          <p:cNvPr id="14407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Rectangle 2"/>
          <p:cNvSpPr>
            <a:spLocks noGrp="1" noRot="1" noChangeAspect="1" noChangeArrowheads="1" noTextEdit="1"/>
          </p:cNvSpPr>
          <p:nvPr>
            <p:ph type="sldImg"/>
          </p:nvPr>
        </p:nvSpPr>
        <p:spPr>
          <a:ln/>
        </p:spPr>
      </p:sp>
      <p:sp>
        <p:nvSpPr>
          <p:cNvPr id="144281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Rectangle 2"/>
          <p:cNvSpPr>
            <a:spLocks noGrp="1" noRot="1" noChangeAspect="1" noChangeArrowheads="1" noTextEdit="1"/>
          </p:cNvSpPr>
          <p:nvPr>
            <p:ph type="sldImg"/>
          </p:nvPr>
        </p:nvSpPr>
        <p:spPr>
          <a:ln/>
        </p:spPr>
      </p:sp>
      <p:sp>
        <p:nvSpPr>
          <p:cNvPr id="144691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Rectangle 2"/>
          <p:cNvSpPr>
            <a:spLocks noGrp="1" noRot="1" noChangeAspect="1" noChangeArrowheads="1" noTextEdit="1"/>
          </p:cNvSpPr>
          <p:nvPr>
            <p:ph type="sldImg"/>
          </p:nvPr>
        </p:nvSpPr>
        <p:spPr>
          <a:ln/>
        </p:spPr>
      </p:sp>
      <p:sp>
        <p:nvSpPr>
          <p:cNvPr id="144896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2"/>
          <p:cNvSpPr>
            <a:spLocks noGrp="1" noRot="1" noChangeAspect="1" noChangeArrowheads="1" noTextEdit="1"/>
          </p:cNvSpPr>
          <p:nvPr>
            <p:ph type="sldImg"/>
          </p:nvPr>
        </p:nvSpPr>
        <p:spPr>
          <a:ln/>
        </p:spPr>
      </p:sp>
      <p:sp>
        <p:nvSpPr>
          <p:cNvPr id="14141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ln/>
        </p:spPr>
      </p:sp>
      <p:sp>
        <p:nvSpPr>
          <p:cNvPr id="145101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Grp="1" noRot="1" noChangeAspect="1" noChangeArrowheads="1" noTextEdit="1"/>
          </p:cNvSpPr>
          <p:nvPr>
            <p:ph type="sldImg"/>
          </p:nvPr>
        </p:nvSpPr>
        <p:spPr>
          <a:ln/>
        </p:spPr>
      </p:sp>
      <p:sp>
        <p:nvSpPr>
          <p:cNvPr id="14530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2"/>
          <p:cNvSpPr>
            <a:spLocks noGrp="1" noRot="1" noChangeAspect="1" noChangeArrowheads="1" noTextEdit="1"/>
          </p:cNvSpPr>
          <p:nvPr>
            <p:ph type="sldImg"/>
          </p:nvPr>
        </p:nvSpPr>
        <p:spPr>
          <a:ln/>
        </p:spPr>
      </p:sp>
      <p:sp>
        <p:nvSpPr>
          <p:cNvPr id="14551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Rectangle 2"/>
          <p:cNvSpPr>
            <a:spLocks noGrp="1" noRot="1" noChangeAspect="1" noChangeArrowheads="1" noTextEdit="1"/>
          </p:cNvSpPr>
          <p:nvPr>
            <p:ph type="sldImg"/>
          </p:nvPr>
        </p:nvSpPr>
        <p:spPr>
          <a:ln/>
        </p:spPr>
      </p:sp>
      <p:sp>
        <p:nvSpPr>
          <p:cNvPr id="14571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Rot="1" noChangeAspect="1" noChangeArrowheads="1" noTextEdit="1"/>
          </p:cNvSpPr>
          <p:nvPr>
            <p:ph type="sldImg"/>
          </p:nvPr>
        </p:nvSpPr>
        <p:spPr>
          <a:ln/>
        </p:spPr>
      </p:sp>
      <p:sp>
        <p:nvSpPr>
          <p:cNvPr id="12390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Grp="1" noRot="1" noChangeAspect="1" noChangeArrowheads="1" noTextEdit="1"/>
          </p:cNvSpPr>
          <p:nvPr>
            <p:ph type="sldImg"/>
          </p:nvPr>
        </p:nvSpPr>
        <p:spPr>
          <a:ln/>
        </p:spPr>
      </p:sp>
      <p:sp>
        <p:nvSpPr>
          <p:cNvPr id="145920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2"/>
          <p:cNvSpPr>
            <a:spLocks noGrp="1" noRot="1" noChangeAspect="1" noChangeArrowheads="1" noTextEdit="1"/>
          </p:cNvSpPr>
          <p:nvPr>
            <p:ph type="sldImg"/>
          </p:nvPr>
        </p:nvSpPr>
        <p:spPr>
          <a:ln/>
        </p:spPr>
      </p:sp>
      <p:sp>
        <p:nvSpPr>
          <p:cNvPr id="12861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Grp="1" noRot="1" noChangeAspect="1" noChangeArrowheads="1" noTextEdit="1"/>
          </p:cNvSpPr>
          <p:nvPr>
            <p:ph type="sldImg"/>
          </p:nvPr>
        </p:nvSpPr>
        <p:spPr>
          <a:ln/>
        </p:spPr>
      </p:sp>
      <p:sp>
        <p:nvSpPr>
          <p:cNvPr id="12881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Grp="1" noRot="1" noChangeAspect="1" noChangeArrowheads="1" noTextEdit="1"/>
          </p:cNvSpPr>
          <p:nvPr>
            <p:ph type="sldImg"/>
          </p:nvPr>
        </p:nvSpPr>
        <p:spPr>
          <a:ln/>
        </p:spPr>
      </p:sp>
      <p:sp>
        <p:nvSpPr>
          <p:cNvPr id="12902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p:cNvSpPr>
            <a:spLocks noGrp="1" noRot="1" noChangeAspect="1" noChangeArrowheads="1" noTextEdit="1"/>
          </p:cNvSpPr>
          <p:nvPr>
            <p:ph type="sldImg"/>
          </p:nvPr>
        </p:nvSpPr>
        <p:spPr>
          <a:ln/>
        </p:spPr>
      </p:sp>
      <p:sp>
        <p:nvSpPr>
          <p:cNvPr id="130253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Rot="1" noChangeAspect="1" noChangeArrowheads="1" noTextEdit="1"/>
          </p:cNvSpPr>
          <p:nvPr>
            <p:ph type="sldImg"/>
          </p:nvPr>
        </p:nvSpPr>
        <p:spPr>
          <a:ln/>
        </p:spPr>
      </p:sp>
      <p:sp>
        <p:nvSpPr>
          <p:cNvPr id="13271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
          <p:cNvSpPr>
            <a:spLocks noGrp="1" noRot="1" noChangeAspect="1" noChangeArrowheads="1" noTextEdit="1"/>
          </p:cNvSpPr>
          <p:nvPr>
            <p:ph type="sldImg"/>
          </p:nvPr>
        </p:nvSpPr>
        <p:spPr>
          <a:ln/>
        </p:spPr>
      </p:sp>
      <p:sp>
        <p:nvSpPr>
          <p:cNvPr id="13291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2"/>
          <p:cNvSpPr>
            <a:spLocks noGrp="1" noRot="1" noChangeAspect="1" noChangeArrowheads="1" noTextEdit="1"/>
          </p:cNvSpPr>
          <p:nvPr>
            <p:ph type="sldImg"/>
          </p:nvPr>
        </p:nvSpPr>
        <p:spPr>
          <a:ln/>
        </p:spPr>
      </p:sp>
      <p:sp>
        <p:nvSpPr>
          <p:cNvPr id="133120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2"/>
          <p:cNvSpPr>
            <a:spLocks noGrp="1" noRot="1" noChangeAspect="1" noChangeArrowheads="1" noTextEdit="1"/>
          </p:cNvSpPr>
          <p:nvPr>
            <p:ph type="sldImg"/>
          </p:nvPr>
        </p:nvSpPr>
        <p:spPr>
          <a:ln/>
        </p:spPr>
      </p:sp>
      <p:sp>
        <p:nvSpPr>
          <p:cNvPr id="133325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Rot="1" noChangeAspect="1" noChangeArrowheads="1" noTextEdit="1"/>
          </p:cNvSpPr>
          <p:nvPr>
            <p:ph type="sldImg"/>
          </p:nvPr>
        </p:nvSpPr>
        <p:spPr>
          <a:ln/>
        </p:spPr>
      </p:sp>
      <p:sp>
        <p:nvSpPr>
          <p:cNvPr id="12410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p:cNvSpPr>
            <a:spLocks noGrp="1" noRot="1" noChangeAspect="1" noChangeArrowheads="1" noTextEdit="1"/>
          </p:cNvSpPr>
          <p:nvPr>
            <p:ph type="sldImg"/>
          </p:nvPr>
        </p:nvSpPr>
        <p:spPr>
          <a:ln/>
        </p:spPr>
      </p:sp>
      <p:sp>
        <p:nvSpPr>
          <p:cNvPr id="130457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2"/>
          <p:cNvSpPr>
            <a:spLocks noGrp="1" noRot="1" noChangeAspect="1" noChangeArrowheads="1" noTextEdit="1"/>
          </p:cNvSpPr>
          <p:nvPr>
            <p:ph type="sldImg"/>
          </p:nvPr>
        </p:nvSpPr>
        <p:spPr>
          <a:ln/>
        </p:spPr>
      </p:sp>
      <p:sp>
        <p:nvSpPr>
          <p:cNvPr id="146125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2"/>
          <p:cNvSpPr>
            <a:spLocks noGrp="1" noRot="1" noChangeAspect="1" noChangeArrowheads="1" noTextEdit="1"/>
          </p:cNvSpPr>
          <p:nvPr>
            <p:ph type="sldImg"/>
          </p:nvPr>
        </p:nvSpPr>
        <p:spPr>
          <a:ln/>
        </p:spPr>
      </p:sp>
      <p:sp>
        <p:nvSpPr>
          <p:cNvPr id="146125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298" name="Rectangle 2"/>
          <p:cNvSpPr>
            <a:spLocks noGrp="1" noRot="1" noChangeAspect="1" noChangeArrowheads="1" noTextEdit="1"/>
          </p:cNvSpPr>
          <p:nvPr>
            <p:ph type="sldImg"/>
          </p:nvPr>
        </p:nvSpPr>
        <p:spPr>
          <a:ln/>
        </p:spPr>
      </p:sp>
      <p:sp>
        <p:nvSpPr>
          <p:cNvPr id="14632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noRot="1" noChangeAspect="1" noChangeArrowheads="1" noTextEdit="1"/>
          </p:cNvSpPr>
          <p:nvPr>
            <p:ph type="sldImg"/>
          </p:nvPr>
        </p:nvSpPr>
        <p:spPr>
          <a:ln/>
        </p:spPr>
      </p:sp>
      <p:sp>
        <p:nvSpPr>
          <p:cNvPr id="14694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Rot="1" noChangeAspect="1" noChangeArrowheads="1" noTextEdit="1"/>
          </p:cNvSpPr>
          <p:nvPr>
            <p:ph type="sldImg"/>
          </p:nvPr>
        </p:nvSpPr>
        <p:spPr>
          <a:ln/>
        </p:spPr>
      </p:sp>
      <p:sp>
        <p:nvSpPr>
          <p:cNvPr id="147353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2"/>
          <p:cNvSpPr>
            <a:spLocks noGrp="1" noRot="1" noChangeAspect="1" noChangeArrowheads="1" noTextEdit="1"/>
          </p:cNvSpPr>
          <p:nvPr>
            <p:ph type="sldImg"/>
          </p:nvPr>
        </p:nvSpPr>
        <p:spPr>
          <a:ln/>
        </p:spPr>
      </p:sp>
      <p:sp>
        <p:nvSpPr>
          <p:cNvPr id="14755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2"/>
          <p:cNvSpPr>
            <a:spLocks noGrp="1" noRot="1" noChangeAspect="1" noChangeArrowheads="1" noTextEdit="1"/>
          </p:cNvSpPr>
          <p:nvPr>
            <p:ph type="sldImg"/>
          </p:nvPr>
        </p:nvSpPr>
        <p:spPr>
          <a:ln/>
        </p:spPr>
      </p:sp>
      <p:sp>
        <p:nvSpPr>
          <p:cNvPr id="14755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2"/>
          <p:cNvSpPr>
            <a:spLocks noGrp="1" noRot="1" noChangeAspect="1" noChangeArrowheads="1" noTextEdit="1"/>
          </p:cNvSpPr>
          <p:nvPr>
            <p:ph type="sldImg"/>
          </p:nvPr>
        </p:nvSpPr>
        <p:spPr>
          <a:ln/>
        </p:spPr>
      </p:sp>
      <p:sp>
        <p:nvSpPr>
          <p:cNvPr id="147763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Rot="1" noChangeAspect="1" noChangeArrowheads="1" noTextEdit="1"/>
          </p:cNvSpPr>
          <p:nvPr>
            <p:ph type="sldImg"/>
          </p:nvPr>
        </p:nvSpPr>
        <p:spPr>
          <a:ln/>
        </p:spPr>
      </p:sp>
      <p:sp>
        <p:nvSpPr>
          <p:cNvPr id="13168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Rot="1" noChangeAspect="1" noChangeArrowheads="1" noTextEdit="1"/>
          </p:cNvSpPr>
          <p:nvPr>
            <p:ph type="sldImg"/>
          </p:nvPr>
        </p:nvSpPr>
        <p:spPr>
          <a:ln/>
        </p:spPr>
      </p:sp>
      <p:sp>
        <p:nvSpPr>
          <p:cNvPr id="14796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2"/>
          <p:cNvSpPr>
            <a:spLocks noGrp="1" noRot="1" noChangeAspect="1" noChangeArrowheads="1" noTextEdit="1"/>
          </p:cNvSpPr>
          <p:nvPr>
            <p:ph type="sldImg"/>
          </p:nvPr>
        </p:nvSpPr>
        <p:spPr>
          <a:ln/>
        </p:spPr>
      </p:sp>
      <p:sp>
        <p:nvSpPr>
          <p:cNvPr id="148173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2"/>
          <p:cNvSpPr>
            <a:spLocks noGrp="1" noRot="1" noChangeAspect="1" noChangeArrowheads="1" noTextEdit="1"/>
          </p:cNvSpPr>
          <p:nvPr>
            <p:ph type="sldImg"/>
          </p:nvPr>
        </p:nvSpPr>
        <p:spPr>
          <a:ln/>
        </p:spPr>
      </p:sp>
      <p:sp>
        <p:nvSpPr>
          <p:cNvPr id="148377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noRot="1" noChangeAspect="1" noChangeArrowheads="1" noTextEdit="1"/>
          </p:cNvSpPr>
          <p:nvPr>
            <p:ph type="sldImg"/>
          </p:nvPr>
        </p:nvSpPr>
        <p:spPr>
          <a:ln/>
        </p:spPr>
      </p:sp>
      <p:sp>
        <p:nvSpPr>
          <p:cNvPr id="14858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4" name="Rectangle 2"/>
          <p:cNvSpPr>
            <a:spLocks noGrp="1" noRot="1" noChangeAspect="1" noChangeArrowheads="1" noTextEdit="1"/>
          </p:cNvSpPr>
          <p:nvPr>
            <p:ph type="sldImg"/>
          </p:nvPr>
        </p:nvSpPr>
        <p:spPr>
          <a:ln/>
        </p:spPr>
      </p:sp>
      <p:sp>
        <p:nvSpPr>
          <p:cNvPr id="14878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noRot="1" noChangeAspect="1" noChangeArrowheads="1" noTextEdit="1"/>
          </p:cNvSpPr>
          <p:nvPr>
            <p:ph type="sldImg"/>
          </p:nvPr>
        </p:nvSpPr>
        <p:spPr>
          <a:ln/>
        </p:spPr>
      </p:sp>
      <p:sp>
        <p:nvSpPr>
          <p:cNvPr id="14899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Rectangle 2"/>
          <p:cNvSpPr>
            <a:spLocks noGrp="1" noRot="1" noChangeAspect="1" noChangeArrowheads="1" noTextEdit="1"/>
          </p:cNvSpPr>
          <p:nvPr>
            <p:ph type="sldImg"/>
          </p:nvPr>
        </p:nvSpPr>
        <p:spPr>
          <a:ln/>
        </p:spPr>
      </p:sp>
      <p:sp>
        <p:nvSpPr>
          <p:cNvPr id="14673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Rot="1" noChangeAspect="1" noChangeArrowheads="1" noTextEdit="1"/>
          </p:cNvSpPr>
          <p:nvPr>
            <p:ph type="sldImg"/>
          </p:nvPr>
        </p:nvSpPr>
        <p:spPr>
          <a:ln/>
        </p:spPr>
      </p:sp>
      <p:sp>
        <p:nvSpPr>
          <p:cNvPr id="13086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Rot="1" noChangeAspect="1" noChangeArrowheads="1" noTextEdit="1"/>
          </p:cNvSpPr>
          <p:nvPr>
            <p:ph type="sldImg"/>
          </p:nvPr>
        </p:nvSpPr>
        <p:spPr>
          <a:ln/>
        </p:spPr>
      </p:sp>
      <p:sp>
        <p:nvSpPr>
          <p:cNvPr id="131481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Rot="1" noChangeAspect="1" noChangeArrowheads="1" noTextEdit="1"/>
          </p:cNvSpPr>
          <p:nvPr>
            <p:ph type="sldImg"/>
          </p:nvPr>
        </p:nvSpPr>
        <p:spPr>
          <a:ln/>
        </p:spPr>
      </p:sp>
      <p:sp>
        <p:nvSpPr>
          <p:cNvPr id="1337348"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Rot="1" noChangeAspect="1" noChangeArrowheads="1" noTextEdit="1"/>
          </p:cNvSpPr>
          <p:nvPr>
            <p:ph type="sldImg"/>
          </p:nvPr>
        </p:nvSpPr>
        <p:spPr>
          <a:ln/>
        </p:spPr>
      </p:sp>
      <p:sp>
        <p:nvSpPr>
          <p:cNvPr id="124313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33475" y="690563"/>
            <a:ext cx="4591050" cy="3443287"/>
          </a:xfrm>
          <a:ln cap="flat"/>
        </p:spPr>
      </p:sp>
      <p:sp>
        <p:nvSpPr>
          <p:cNvPr id="131075" name="Rectangle 3"/>
          <p:cNvSpPr>
            <a:spLocks noGrp="1" noChangeArrowheads="1"/>
          </p:cNvSpPr>
          <p:nvPr>
            <p:ph type="body" idx="1"/>
          </p:nvPr>
        </p:nvSpPr>
        <p:spPr>
          <a:xfrm>
            <a:off x="914401" y="4365625"/>
            <a:ext cx="5029200" cy="4135438"/>
          </a:xfrm>
          <a:noFill/>
        </p:spPr>
        <p:txBody>
          <a:bodyPr lIns="92063" tIns="46032" rIns="92063" bIns="46032"/>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9314993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819012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449972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668161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070473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248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808645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324039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3336258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12498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025807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146258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0" name="Text Box 16"/>
          <p:cNvSpPr txBox="1">
            <a:spLocks noChangeArrowheads="1"/>
          </p:cNvSpPr>
          <p:nvPr/>
        </p:nvSpPr>
        <p:spPr bwMode="auto">
          <a:xfrm>
            <a:off x="76200" y="64008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solidFill>
                  <a:schemeClr val="tx1"/>
                </a:solidFill>
                <a:effectLst/>
                <a:latin typeface="Arial" charset="0"/>
              </a:rPr>
              <a:t>14-</a:t>
            </a:r>
            <a:fld id="{8ED3E772-BDD7-483F-B109-83AD86530EDB}" type="slidenum">
              <a:rPr lang="en-US" altLang="en-US" sz="1200">
                <a:solidFill>
                  <a:schemeClr val="tx1"/>
                </a:solidFill>
                <a:effectLst/>
                <a:latin typeface="Arial" charset="0"/>
              </a:rPr>
              <a:pPr>
                <a:spcBef>
                  <a:spcPct val="50000"/>
                </a:spcBef>
              </a:pPr>
              <a:t>‹#›</a:t>
            </a:fld>
            <a:endParaRPr lang="en-US" altLang="en-US" sz="1200" dirty="0">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Graphics\Powerpoint\JW_USA\Kieso-cover page\Final\Kieso_.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78428498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Valuation of Bonds Payable</a:t>
            </a:r>
          </a:p>
        </p:txBody>
      </p:sp>
      <p:sp>
        <p:nvSpPr>
          <p:cNvPr id="1242116" name="Text Box 4"/>
          <p:cNvSpPr txBox="1">
            <a:spLocks noChangeArrowheads="1"/>
          </p:cNvSpPr>
          <p:nvPr/>
        </p:nvSpPr>
        <p:spPr bwMode="auto">
          <a:xfrm>
            <a:off x="609600" y="1371600"/>
            <a:ext cx="7924800" cy="374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Clr>
                <a:srgbClr val="800000"/>
              </a:buClr>
              <a:buSzPct val="80000"/>
              <a:buFont typeface="Wingdings" pitchFamily="2" charset="2"/>
              <a:buNone/>
            </a:pPr>
            <a:r>
              <a:rPr lang="en-US" altLang="en-US" dirty="0">
                <a:effectLst/>
                <a:latin typeface="Liberation Sans" panose="020B0604020202020204" pitchFamily="34" charset="0"/>
              </a:rPr>
              <a:t>Issuance and marketing of bonds</a:t>
            </a:r>
            <a:r>
              <a:rPr lang="en-US" altLang="en-US" b="0" dirty="0">
                <a:effectLst/>
                <a:latin typeface="Liberation Sans" panose="020B0604020202020204" pitchFamily="34" charset="0"/>
              </a:rPr>
              <a:t> to the public:</a:t>
            </a:r>
          </a:p>
          <a:p>
            <a:pPr lvl="1">
              <a:lnSpc>
                <a:spcPct val="125000"/>
              </a:lnSpc>
              <a:spcBef>
                <a:spcPts val="1200"/>
              </a:spcBef>
              <a:spcAft>
                <a:spcPts val="0"/>
              </a:spcAft>
              <a:buClr>
                <a:srgbClr val="800000"/>
              </a:buClr>
              <a:buSzPct val="80000"/>
              <a:buFont typeface="Wingdings" pitchFamily="2" charset="2"/>
              <a:buChar char="u"/>
            </a:pPr>
            <a:r>
              <a:rPr lang="en-US" altLang="en-US" sz="2200" b="0" dirty="0">
                <a:effectLst/>
                <a:latin typeface="Liberation Sans" panose="020B0604020202020204" pitchFamily="34" charset="0"/>
              </a:rPr>
              <a:t>Usually takes weeks or months. </a:t>
            </a:r>
          </a:p>
          <a:p>
            <a:pPr lvl="1">
              <a:lnSpc>
                <a:spcPct val="125000"/>
              </a:lnSpc>
              <a:spcBef>
                <a:spcPts val="1200"/>
              </a:spcBef>
              <a:spcAft>
                <a:spcPts val="0"/>
              </a:spcAft>
              <a:buClr>
                <a:srgbClr val="800000"/>
              </a:buClr>
              <a:buSzPct val="80000"/>
              <a:buFont typeface="Wingdings" pitchFamily="2" charset="2"/>
              <a:buChar char="u"/>
            </a:pPr>
            <a:r>
              <a:rPr lang="en-US" altLang="en-US" sz="2200" b="0" dirty="0">
                <a:effectLst/>
                <a:latin typeface="Liberation Sans" panose="020B0604020202020204" pitchFamily="34" charset="0"/>
              </a:rPr>
              <a:t>Issuing company must</a:t>
            </a:r>
          </a:p>
          <a:p>
            <a:pPr lvl="2">
              <a:lnSpc>
                <a:spcPct val="125000"/>
              </a:lnSpc>
              <a:spcBef>
                <a:spcPts val="1200"/>
              </a:spcBef>
              <a:spcAft>
                <a:spcPts val="0"/>
              </a:spcAft>
              <a:buClr>
                <a:srgbClr val="800000"/>
              </a:buClr>
              <a:buSzPct val="80000"/>
              <a:buFont typeface="Arial" charset="0"/>
              <a:buChar char="►"/>
            </a:pPr>
            <a:r>
              <a:rPr lang="en-US" altLang="en-US" sz="2100" b="0" dirty="0">
                <a:effectLst/>
                <a:latin typeface="Liberation Sans" panose="020B0604020202020204" pitchFamily="34" charset="0"/>
              </a:rPr>
              <a:t>Arrange for underwriters. </a:t>
            </a:r>
          </a:p>
          <a:p>
            <a:pPr lvl="2">
              <a:lnSpc>
                <a:spcPct val="125000"/>
              </a:lnSpc>
              <a:spcBef>
                <a:spcPts val="1200"/>
              </a:spcBef>
              <a:spcAft>
                <a:spcPts val="0"/>
              </a:spcAft>
              <a:buClr>
                <a:srgbClr val="800000"/>
              </a:buClr>
              <a:buSzPct val="80000"/>
              <a:buFont typeface="Arial" charset="0"/>
              <a:buChar char="►"/>
            </a:pPr>
            <a:r>
              <a:rPr lang="en-US" altLang="en-US" sz="2100" b="0" dirty="0">
                <a:effectLst/>
                <a:latin typeface="Liberation Sans" panose="020B0604020202020204" pitchFamily="34" charset="0"/>
              </a:rPr>
              <a:t>Obtain regulatory approval of the bond issue, undergo audits, and issue a prospectus.</a:t>
            </a:r>
          </a:p>
          <a:p>
            <a:pPr lvl="2">
              <a:lnSpc>
                <a:spcPct val="125000"/>
              </a:lnSpc>
              <a:spcBef>
                <a:spcPts val="1200"/>
              </a:spcBef>
              <a:spcAft>
                <a:spcPts val="0"/>
              </a:spcAft>
              <a:buClr>
                <a:srgbClr val="800000"/>
              </a:buClr>
              <a:buSzPct val="80000"/>
              <a:buFont typeface="Arial" charset="0"/>
              <a:buChar char="►"/>
            </a:pPr>
            <a:r>
              <a:rPr lang="en-US" altLang="en-US" sz="2100" b="0" dirty="0">
                <a:effectLst/>
                <a:latin typeface="Liberation Sans" panose="020B0604020202020204" pitchFamily="34" charset="0"/>
              </a:rPr>
              <a:t>Have bond certificates printed. </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Valuation of Bonds Payable</a:t>
            </a:r>
          </a:p>
        </p:txBody>
      </p:sp>
      <p:sp>
        <p:nvSpPr>
          <p:cNvPr id="1398788" name="Text Box 4"/>
          <p:cNvSpPr txBox="1">
            <a:spLocks noChangeArrowheads="1"/>
          </p:cNvSpPr>
          <p:nvPr/>
        </p:nvSpPr>
        <p:spPr bwMode="auto">
          <a:xfrm>
            <a:off x="609600" y="1371600"/>
            <a:ext cx="7924800" cy="286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708150" indent="-457200" algn="l">
              <a:defRPr sz="2400">
                <a:solidFill>
                  <a:schemeClr val="tx1"/>
                </a:solidFill>
                <a:latin typeface="Times New Roman" pitchFamily="18" charset="0"/>
              </a:defRPr>
            </a:lvl3pPr>
            <a:lvl4pPr marL="2279650" indent="-457200" algn="l">
              <a:defRPr sz="2400">
                <a:solidFill>
                  <a:schemeClr val="tx1"/>
                </a:solidFill>
                <a:latin typeface="Times New Roman" pitchFamily="18" charset="0"/>
              </a:defRPr>
            </a:lvl4pPr>
            <a:lvl5pPr marL="2851150" indent="-457200" algn="l">
              <a:defRPr sz="2400">
                <a:solidFill>
                  <a:schemeClr val="tx1"/>
                </a:solidFill>
                <a:latin typeface="Times New Roman" pitchFamily="18" charset="0"/>
              </a:defRPr>
            </a:lvl5pPr>
            <a:lvl6pPr marL="3308350" indent="-457200" eaLnBrk="0" fontAlgn="base" hangingPunct="0">
              <a:spcBef>
                <a:spcPct val="0"/>
              </a:spcBef>
              <a:spcAft>
                <a:spcPct val="0"/>
              </a:spcAft>
              <a:defRPr sz="2400">
                <a:solidFill>
                  <a:schemeClr val="tx1"/>
                </a:solidFill>
                <a:latin typeface="Times New Roman" pitchFamily="18" charset="0"/>
              </a:defRPr>
            </a:lvl6pPr>
            <a:lvl7pPr marL="3765550" indent="-457200" eaLnBrk="0" fontAlgn="base" hangingPunct="0">
              <a:spcBef>
                <a:spcPct val="0"/>
              </a:spcBef>
              <a:spcAft>
                <a:spcPct val="0"/>
              </a:spcAft>
              <a:defRPr sz="2400">
                <a:solidFill>
                  <a:schemeClr val="tx1"/>
                </a:solidFill>
                <a:latin typeface="Times New Roman" pitchFamily="18" charset="0"/>
              </a:defRPr>
            </a:lvl7pPr>
            <a:lvl8pPr marL="4222750" indent="-457200" eaLnBrk="0" fontAlgn="base" hangingPunct="0">
              <a:spcBef>
                <a:spcPct val="0"/>
              </a:spcBef>
              <a:spcAft>
                <a:spcPct val="0"/>
              </a:spcAft>
              <a:defRPr sz="2400">
                <a:solidFill>
                  <a:schemeClr val="tx1"/>
                </a:solidFill>
                <a:latin typeface="Times New Roman" pitchFamily="18" charset="0"/>
              </a:defRPr>
            </a:lvl8pPr>
            <a:lvl9pPr marL="467995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SzPct val="80000"/>
            </a:pPr>
            <a:r>
              <a:rPr lang="en-US" altLang="en-US" dirty="0">
                <a:effectLst/>
                <a:latin typeface="Liberation Sans" panose="020B0604020202020204" pitchFamily="34" charset="0"/>
              </a:rPr>
              <a:t>Selling price of a bond issue</a:t>
            </a:r>
            <a:r>
              <a:rPr lang="en-US" altLang="en-US" b="0" dirty="0">
                <a:effectLst/>
                <a:latin typeface="Liberation Sans" panose="020B0604020202020204" pitchFamily="34" charset="0"/>
              </a:rPr>
              <a:t> is set by the </a:t>
            </a:r>
          </a:p>
          <a:p>
            <a:pPr lvl="1">
              <a:lnSpc>
                <a:spcPct val="125000"/>
              </a:lnSpc>
              <a:spcBef>
                <a:spcPts val="1200"/>
              </a:spcBef>
              <a:spcAft>
                <a:spcPts val="0"/>
              </a:spcAft>
              <a:buClr>
                <a:srgbClr val="800000"/>
              </a:buClr>
              <a:buSzPct val="80000"/>
              <a:buFont typeface="Wingdings" pitchFamily="2" charset="2"/>
              <a:buChar char="u"/>
            </a:pPr>
            <a:r>
              <a:rPr lang="en-US" altLang="en-US" sz="2200" b="0" dirty="0">
                <a:effectLst/>
                <a:latin typeface="Liberation Sans" panose="020B0604020202020204" pitchFamily="34" charset="0"/>
              </a:rPr>
              <a:t>supply and demand of buyers and sellers, </a:t>
            </a:r>
          </a:p>
          <a:p>
            <a:pPr lvl="1">
              <a:lnSpc>
                <a:spcPct val="125000"/>
              </a:lnSpc>
              <a:spcBef>
                <a:spcPts val="1200"/>
              </a:spcBef>
              <a:spcAft>
                <a:spcPts val="0"/>
              </a:spcAft>
              <a:buClr>
                <a:srgbClr val="800000"/>
              </a:buClr>
              <a:buSzPct val="80000"/>
              <a:buFont typeface="Wingdings" pitchFamily="2" charset="2"/>
              <a:buChar char="u"/>
            </a:pPr>
            <a:r>
              <a:rPr lang="en-US" altLang="en-US" sz="2200" b="0" dirty="0">
                <a:effectLst/>
                <a:latin typeface="Liberation Sans" panose="020B0604020202020204" pitchFamily="34" charset="0"/>
              </a:rPr>
              <a:t>relative risk, </a:t>
            </a:r>
          </a:p>
          <a:p>
            <a:pPr lvl="1">
              <a:lnSpc>
                <a:spcPct val="125000"/>
              </a:lnSpc>
              <a:spcBef>
                <a:spcPts val="1200"/>
              </a:spcBef>
              <a:spcAft>
                <a:spcPts val="0"/>
              </a:spcAft>
              <a:buClr>
                <a:srgbClr val="800000"/>
              </a:buClr>
              <a:buSzPct val="80000"/>
              <a:buFont typeface="Wingdings" pitchFamily="2" charset="2"/>
              <a:buChar char="u"/>
            </a:pPr>
            <a:r>
              <a:rPr lang="en-US" altLang="en-US" sz="2200" b="0" dirty="0">
                <a:effectLst/>
                <a:latin typeface="Liberation Sans" panose="020B0604020202020204" pitchFamily="34" charset="0"/>
              </a:rPr>
              <a:t>market conditions, and </a:t>
            </a:r>
          </a:p>
          <a:p>
            <a:pPr lvl="1">
              <a:lnSpc>
                <a:spcPct val="125000"/>
              </a:lnSpc>
              <a:spcBef>
                <a:spcPts val="1200"/>
              </a:spcBef>
              <a:spcAft>
                <a:spcPts val="0"/>
              </a:spcAft>
              <a:buClr>
                <a:srgbClr val="800000"/>
              </a:buClr>
              <a:buSzPct val="80000"/>
              <a:buFont typeface="Wingdings" pitchFamily="2" charset="2"/>
              <a:buChar char="u"/>
            </a:pPr>
            <a:r>
              <a:rPr lang="en-US" altLang="en-US" sz="2200" b="0" dirty="0">
                <a:effectLst/>
                <a:latin typeface="Liberation Sans" panose="020B0604020202020204" pitchFamily="34" charset="0"/>
              </a:rPr>
              <a:t>state of the economy.</a:t>
            </a:r>
          </a:p>
        </p:txBody>
      </p:sp>
      <p:sp>
        <p:nvSpPr>
          <p:cNvPr id="1398789" name="Text Box 5"/>
          <p:cNvSpPr txBox="1">
            <a:spLocks noChangeArrowheads="1"/>
          </p:cNvSpPr>
          <p:nvPr/>
        </p:nvSpPr>
        <p:spPr bwMode="auto">
          <a:xfrm>
            <a:off x="609600" y="4419600"/>
            <a:ext cx="7924800" cy="129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136650" indent="-509588" algn="l">
              <a:defRPr sz="2400">
                <a:solidFill>
                  <a:schemeClr val="tx1"/>
                </a:solidFill>
                <a:latin typeface="Times New Roman" pitchFamily="18" charset="0"/>
              </a:defRPr>
            </a:lvl2pPr>
            <a:lvl3pPr marL="1708150" indent="-457200" algn="l">
              <a:defRPr sz="2400">
                <a:solidFill>
                  <a:schemeClr val="tx1"/>
                </a:solidFill>
                <a:latin typeface="Times New Roman" pitchFamily="18" charset="0"/>
              </a:defRPr>
            </a:lvl3pPr>
            <a:lvl4pPr marL="2279650" indent="-457200" algn="l">
              <a:defRPr sz="2400">
                <a:solidFill>
                  <a:schemeClr val="tx1"/>
                </a:solidFill>
                <a:latin typeface="Times New Roman" pitchFamily="18" charset="0"/>
              </a:defRPr>
            </a:lvl4pPr>
            <a:lvl5pPr marL="2851150" indent="-457200" algn="l">
              <a:defRPr sz="2400">
                <a:solidFill>
                  <a:schemeClr val="tx1"/>
                </a:solidFill>
                <a:latin typeface="Times New Roman" pitchFamily="18" charset="0"/>
              </a:defRPr>
            </a:lvl5pPr>
            <a:lvl6pPr marL="3308350" indent="-457200" eaLnBrk="0" fontAlgn="base" hangingPunct="0">
              <a:spcBef>
                <a:spcPct val="0"/>
              </a:spcBef>
              <a:spcAft>
                <a:spcPct val="0"/>
              </a:spcAft>
              <a:defRPr sz="2400">
                <a:solidFill>
                  <a:schemeClr val="tx1"/>
                </a:solidFill>
                <a:latin typeface="Times New Roman" pitchFamily="18" charset="0"/>
              </a:defRPr>
            </a:lvl6pPr>
            <a:lvl7pPr marL="3765550" indent="-457200" eaLnBrk="0" fontAlgn="base" hangingPunct="0">
              <a:spcBef>
                <a:spcPct val="0"/>
              </a:spcBef>
              <a:spcAft>
                <a:spcPct val="0"/>
              </a:spcAft>
              <a:defRPr sz="2400">
                <a:solidFill>
                  <a:schemeClr val="tx1"/>
                </a:solidFill>
                <a:latin typeface="Times New Roman" pitchFamily="18" charset="0"/>
              </a:defRPr>
            </a:lvl7pPr>
            <a:lvl8pPr marL="4222750" indent="-457200" eaLnBrk="0" fontAlgn="base" hangingPunct="0">
              <a:spcBef>
                <a:spcPct val="0"/>
              </a:spcBef>
              <a:spcAft>
                <a:spcPct val="0"/>
              </a:spcAft>
              <a:defRPr sz="2400">
                <a:solidFill>
                  <a:schemeClr val="tx1"/>
                </a:solidFill>
                <a:latin typeface="Times New Roman" pitchFamily="18" charset="0"/>
              </a:defRPr>
            </a:lvl8pPr>
            <a:lvl9pPr marL="467995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spcAft>
                <a:spcPct val="20000"/>
              </a:spcAft>
              <a:buSzPct val="80000"/>
            </a:pPr>
            <a:r>
              <a:rPr lang="en-US" altLang="en-US" sz="2100" dirty="0">
                <a:effectLst/>
                <a:latin typeface="Liberation Sans" panose="020B0604020202020204" pitchFamily="34" charset="0"/>
              </a:rPr>
              <a:t>Investment community</a:t>
            </a:r>
            <a:r>
              <a:rPr lang="en-US" altLang="en-US" sz="2100" b="0" dirty="0">
                <a:effectLst/>
                <a:latin typeface="Liberation Sans" panose="020B0604020202020204" pitchFamily="34" charset="0"/>
              </a:rPr>
              <a:t> values a bond at the </a:t>
            </a:r>
            <a:r>
              <a:rPr lang="en-US" altLang="en-US" sz="2100" dirty="0">
                <a:effectLst/>
                <a:latin typeface="Liberation Sans" panose="020B0604020202020204" pitchFamily="34" charset="0"/>
              </a:rPr>
              <a:t>present value</a:t>
            </a:r>
            <a:r>
              <a:rPr lang="en-US" altLang="en-US" sz="2100" b="0" dirty="0">
                <a:effectLst/>
                <a:latin typeface="Liberation Sans" panose="020B0604020202020204" pitchFamily="34" charset="0"/>
              </a:rPr>
              <a:t> of its expected future cash flows, which consist of (1) </a:t>
            </a:r>
            <a:r>
              <a:rPr lang="en-US" altLang="en-US" sz="2100" dirty="0">
                <a:effectLst/>
                <a:latin typeface="Liberation Sans" panose="020B0604020202020204" pitchFamily="34" charset="0"/>
              </a:rPr>
              <a:t>interest</a:t>
            </a:r>
            <a:r>
              <a:rPr lang="en-US" altLang="en-US" sz="2100" b="0" dirty="0">
                <a:effectLst/>
                <a:latin typeface="Liberation Sans" panose="020B0604020202020204" pitchFamily="34" charset="0"/>
              </a:rPr>
              <a:t> and (2) </a:t>
            </a:r>
            <a:r>
              <a:rPr lang="en-US" altLang="en-US" sz="2100" dirty="0">
                <a:effectLst/>
                <a:latin typeface="Liberation Sans" panose="020B0604020202020204" pitchFamily="34" charset="0"/>
              </a:rPr>
              <a:t>principal</a:t>
            </a:r>
            <a:r>
              <a:rPr lang="en-US" altLang="en-US" sz="2100" b="0" dirty="0">
                <a:effectLst/>
                <a:latin typeface="Liberation Sans" panose="020B0604020202020204" pitchFamily="34" charset="0"/>
              </a:rPr>
              <a:t>.</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4" name="Text Box 4"/>
          <p:cNvSpPr txBox="1">
            <a:spLocks noChangeArrowheads="1"/>
          </p:cNvSpPr>
          <p:nvPr/>
        </p:nvSpPr>
        <p:spPr bwMode="auto">
          <a:xfrm>
            <a:off x="609600" y="1371600"/>
            <a:ext cx="8001000" cy="437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5000"/>
              </a:spcBef>
              <a:spcAft>
                <a:spcPct val="20000"/>
              </a:spcAft>
              <a:buSzPct val="80000"/>
            </a:pPr>
            <a:r>
              <a:rPr lang="en-US" altLang="en-US" dirty="0">
                <a:effectLst/>
                <a:latin typeface="Liberation Sans" panose="020B0604020202020204" pitchFamily="34" charset="0"/>
              </a:rPr>
              <a:t>Interest Rate</a:t>
            </a:r>
          </a:p>
          <a:p>
            <a:pPr lvl="1">
              <a:lnSpc>
                <a:spcPct val="120000"/>
              </a:lnSpc>
              <a:spcBef>
                <a:spcPct val="35000"/>
              </a:spcBef>
              <a:spcAft>
                <a:spcPct val="20000"/>
              </a:spcAft>
              <a:buSzPct val="80000"/>
              <a:buFont typeface="Wingdings" pitchFamily="2" charset="2"/>
              <a:buChar char="u"/>
            </a:pPr>
            <a:r>
              <a:rPr lang="en-US" altLang="en-US" sz="2200" dirty="0">
                <a:solidFill>
                  <a:srgbClr val="800000"/>
                </a:solidFill>
                <a:effectLst/>
                <a:latin typeface="Liberation Sans" panose="020B0604020202020204" pitchFamily="34" charset="0"/>
              </a:rPr>
              <a:t>Stated</a:t>
            </a:r>
            <a:r>
              <a:rPr lang="en-US" altLang="en-US" sz="2200" b="0" dirty="0">
                <a:solidFill>
                  <a:srgbClr val="000000"/>
                </a:solidFill>
                <a:effectLst/>
                <a:latin typeface="Liberation Sans" panose="020B0604020202020204" pitchFamily="34" charset="0"/>
              </a:rPr>
              <a:t>, </a:t>
            </a:r>
            <a:r>
              <a:rPr lang="en-US" altLang="en-US" sz="2200" dirty="0">
                <a:solidFill>
                  <a:srgbClr val="800000"/>
                </a:solidFill>
                <a:effectLst/>
                <a:latin typeface="Liberation Sans" panose="020B0604020202020204" pitchFamily="34" charset="0"/>
              </a:rPr>
              <a:t>coupon</a:t>
            </a:r>
            <a:r>
              <a:rPr lang="en-US" altLang="en-US" sz="2200" b="0" dirty="0">
                <a:solidFill>
                  <a:srgbClr val="000000"/>
                </a:solidFill>
                <a:effectLst/>
                <a:latin typeface="Liberation Sans" panose="020B0604020202020204" pitchFamily="34" charset="0"/>
              </a:rPr>
              <a:t>, or </a:t>
            </a:r>
            <a:r>
              <a:rPr lang="en-US" altLang="en-US" sz="2200" dirty="0">
                <a:solidFill>
                  <a:srgbClr val="800000"/>
                </a:solidFill>
                <a:effectLst/>
                <a:latin typeface="Liberation Sans" panose="020B0604020202020204" pitchFamily="34" charset="0"/>
              </a:rPr>
              <a:t>nominal rate</a:t>
            </a:r>
            <a:r>
              <a:rPr lang="en-US" altLang="en-US" sz="2200" b="0" dirty="0">
                <a:solidFill>
                  <a:srgbClr val="000000"/>
                </a:solidFill>
                <a:effectLst/>
                <a:latin typeface="Liberation Sans" panose="020B0604020202020204" pitchFamily="34" charset="0"/>
              </a:rPr>
              <a:t>  =  R</a:t>
            </a:r>
            <a:r>
              <a:rPr lang="en-US" altLang="en-US" sz="2200" b="0" dirty="0">
                <a:effectLst/>
                <a:latin typeface="Liberation Sans" panose="020B0604020202020204" pitchFamily="34" charset="0"/>
              </a:rPr>
              <a:t>ate written in the terms of the bond indenture. </a:t>
            </a:r>
          </a:p>
          <a:p>
            <a:pPr lvl="2">
              <a:lnSpc>
                <a:spcPct val="120000"/>
              </a:lnSpc>
              <a:spcBef>
                <a:spcPct val="35000"/>
              </a:spcBef>
              <a:spcAft>
                <a:spcPct val="20000"/>
              </a:spcAft>
              <a:buClr>
                <a:schemeClr val="accent6">
                  <a:lumMod val="50000"/>
                </a:schemeClr>
              </a:buClr>
              <a:buSzPct val="80000"/>
              <a:buFont typeface="Arial" panose="020B0604020202020204" pitchFamily="34" charset="0"/>
              <a:buChar char="►"/>
            </a:pPr>
            <a:r>
              <a:rPr lang="en-US" altLang="en-US" sz="2100" b="0" dirty="0">
                <a:effectLst/>
                <a:latin typeface="Liberation Sans" panose="020B0604020202020204" pitchFamily="34" charset="0"/>
              </a:rPr>
              <a:t>Bond issuer sets this rate.</a:t>
            </a:r>
          </a:p>
          <a:p>
            <a:pPr lvl="2">
              <a:lnSpc>
                <a:spcPct val="120000"/>
              </a:lnSpc>
              <a:spcBef>
                <a:spcPct val="35000"/>
              </a:spcBef>
              <a:spcAft>
                <a:spcPct val="20000"/>
              </a:spcAft>
              <a:buClr>
                <a:schemeClr val="accent6">
                  <a:lumMod val="50000"/>
                </a:schemeClr>
              </a:buClr>
              <a:buSzPct val="80000"/>
              <a:buFont typeface="Arial" panose="020B0604020202020204" pitchFamily="34" charset="0"/>
              <a:buChar char="►"/>
            </a:pPr>
            <a:r>
              <a:rPr lang="en-US" altLang="en-US" sz="2100" b="0" dirty="0">
                <a:effectLst/>
                <a:latin typeface="Liberation Sans" panose="020B0604020202020204" pitchFamily="34" charset="0"/>
              </a:rPr>
              <a:t>Stated as a percentage of bond face value (par).</a:t>
            </a:r>
          </a:p>
          <a:p>
            <a:pPr lvl="1">
              <a:lnSpc>
                <a:spcPct val="120000"/>
              </a:lnSpc>
              <a:spcBef>
                <a:spcPct val="70000"/>
              </a:spcBef>
              <a:spcAft>
                <a:spcPct val="20000"/>
              </a:spcAft>
              <a:buSzPct val="80000"/>
              <a:buFont typeface="Wingdings" pitchFamily="2" charset="2"/>
              <a:buChar char="u"/>
            </a:pPr>
            <a:r>
              <a:rPr lang="en-US" altLang="en-US" sz="2200" dirty="0">
                <a:solidFill>
                  <a:srgbClr val="800000"/>
                </a:solidFill>
                <a:effectLst/>
                <a:latin typeface="Liberation Sans" panose="020B0604020202020204" pitchFamily="34" charset="0"/>
              </a:rPr>
              <a:t>Market rate </a:t>
            </a:r>
            <a:r>
              <a:rPr lang="en-US" altLang="en-US" sz="2200" b="0" dirty="0">
                <a:effectLst/>
                <a:latin typeface="Liberation Sans" panose="020B0604020202020204" pitchFamily="34" charset="0"/>
              </a:rPr>
              <a:t>or</a:t>
            </a:r>
            <a:r>
              <a:rPr lang="en-US" altLang="en-US" sz="2200" dirty="0">
                <a:solidFill>
                  <a:srgbClr val="800000"/>
                </a:solidFill>
                <a:effectLst/>
                <a:latin typeface="Liberation Sans" panose="020B0604020202020204" pitchFamily="34" charset="0"/>
              </a:rPr>
              <a:t> effective yield </a:t>
            </a:r>
            <a:r>
              <a:rPr lang="en-US" altLang="en-US" sz="2200" b="0" dirty="0">
                <a:solidFill>
                  <a:srgbClr val="000000"/>
                </a:solidFill>
                <a:effectLst/>
                <a:latin typeface="Liberation Sans" panose="020B0604020202020204" pitchFamily="34" charset="0"/>
              </a:rPr>
              <a:t>= </a:t>
            </a:r>
            <a:r>
              <a:rPr lang="en-US" altLang="en-US" sz="2200" b="0" dirty="0">
                <a:effectLst/>
                <a:latin typeface="Liberation Sans" panose="020B0604020202020204" pitchFamily="34" charset="0"/>
              </a:rPr>
              <a:t>Rate that provides an acceptable return commensurate with the issuer’s risk. </a:t>
            </a:r>
          </a:p>
          <a:p>
            <a:pPr lvl="2">
              <a:lnSpc>
                <a:spcPct val="120000"/>
              </a:lnSpc>
              <a:spcBef>
                <a:spcPct val="50000"/>
              </a:spcBef>
              <a:spcAft>
                <a:spcPct val="20000"/>
              </a:spcAft>
              <a:buClr>
                <a:schemeClr val="accent6">
                  <a:lumMod val="50000"/>
                </a:schemeClr>
              </a:buClr>
              <a:buSzPct val="80000"/>
              <a:buFont typeface="Arial" panose="020B0604020202020204" pitchFamily="34" charset="0"/>
              <a:buChar char="►"/>
            </a:pPr>
            <a:r>
              <a:rPr lang="en-US" altLang="en-US" sz="2100" b="0" dirty="0">
                <a:effectLst/>
                <a:latin typeface="Liberation Sans" panose="020B0604020202020204" pitchFamily="34" charset="0"/>
              </a:rPr>
              <a:t>Rate of interest actually earned by the bondholders.</a:t>
            </a:r>
          </a:p>
        </p:txBody>
      </p:sp>
      <p:sp>
        <p:nvSpPr>
          <p:cNvPr id="1244166" name="Rectangle 6"/>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Valuation of Bonds Payable</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body" idx="1"/>
          </p:nvPr>
        </p:nvSpPr>
        <p:spPr>
          <a:xfrm>
            <a:off x="609600" y="1371600"/>
            <a:ext cx="80772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175" indent="-3175">
              <a:lnSpc>
                <a:spcPct val="120000"/>
              </a:lnSpc>
              <a:buFont typeface="Wingdings" pitchFamily="2" charset="2"/>
              <a:buNone/>
            </a:pPr>
            <a:r>
              <a:rPr lang="en-US" altLang="en-US" sz="2200" b="0" dirty="0">
                <a:effectLst/>
                <a:latin typeface="Liberation Sans" panose="020B0604020202020204" pitchFamily="34" charset="0"/>
              </a:rPr>
              <a:t>How do you calculate the amount of interest that is actually paid to the bondholder each period?</a:t>
            </a:r>
          </a:p>
          <a:p>
            <a:pPr marL="3175" indent="-3175">
              <a:lnSpc>
                <a:spcPct val="120000"/>
              </a:lnSpc>
              <a:buFont typeface="Wingdings" pitchFamily="2" charset="2"/>
              <a:buNone/>
            </a:pPr>
            <a:endParaRPr lang="en-US" altLang="en-US" sz="2200" b="0" dirty="0">
              <a:effectLst/>
              <a:latin typeface="Liberation Sans" panose="020B0604020202020204" pitchFamily="34" charset="0"/>
            </a:endParaRPr>
          </a:p>
          <a:p>
            <a:pPr marL="3175" indent="-3175">
              <a:lnSpc>
                <a:spcPct val="120000"/>
              </a:lnSpc>
              <a:buFont typeface="Wingdings" pitchFamily="2" charset="2"/>
              <a:buNone/>
            </a:pPr>
            <a:endParaRPr lang="en-US" altLang="en-US" sz="2200" b="0" dirty="0">
              <a:solidFill>
                <a:srgbClr val="800000"/>
              </a:solidFill>
              <a:effectLst/>
              <a:latin typeface="Liberation Sans" panose="020B0604020202020204" pitchFamily="34" charset="0"/>
            </a:endParaRPr>
          </a:p>
          <a:p>
            <a:pPr marL="3175" indent="-3175">
              <a:lnSpc>
                <a:spcPct val="120000"/>
              </a:lnSpc>
              <a:buFont typeface="Wingdings" pitchFamily="2" charset="2"/>
              <a:buNone/>
            </a:pPr>
            <a:endParaRPr lang="en-US" altLang="en-US" sz="2200" b="0" dirty="0">
              <a:solidFill>
                <a:srgbClr val="800000"/>
              </a:solidFill>
              <a:effectLst/>
              <a:latin typeface="Liberation Sans" panose="020B0604020202020204" pitchFamily="34" charset="0"/>
            </a:endParaRPr>
          </a:p>
          <a:p>
            <a:pPr marL="3175" indent="-3175">
              <a:lnSpc>
                <a:spcPct val="120000"/>
              </a:lnSpc>
              <a:buFont typeface="Wingdings" pitchFamily="2" charset="2"/>
              <a:buNone/>
            </a:pPr>
            <a:r>
              <a:rPr lang="en-US" altLang="en-US" sz="2200" b="0" dirty="0">
                <a:effectLst/>
                <a:latin typeface="Liberation Sans" panose="020B0604020202020204" pitchFamily="34" charset="0"/>
              </a:rPr>
              <a:t>How do you calculate the amount of interest that is actually recorded as interest expense by the issuer of the bonds?</a:t>
            </a:r>
          </a:p>
          <a:p>
            <a:pPr marL="3175" indent="-3175">
              <a:lnSpc>
                <a:spcPct val="120000"/>
              </a:lnSpc>
              <a:buFont typeface="Wingdings" pitchFamily="2" charset="2"/>
              <a:buNone/>
            </a:pPr>
            <a:endParaRPr lang="en-US" altLang="en-US" sz="2200" b="0" dirty="0">
              <a:effectLst/>
              <a:latin typeface="Liberation Sans" panose="020B0604020202020204" pitchFamily="34" charset="0"/>
            </a:endParaRPr>
          </a:p>
        </p:txBody>
      </p:sp>
      <p:sp>
        <p:nvSpPr>
          <p:cNvPr id="1246216"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Valuation of Bonds Payable</a:t>
            </a:r>
          </a:p>
        </p:txBody>
      </p:sp>
      <p:sp>
        <p:nvSpPr>
          <p:cNvPr id="1246218" name="Rectangle 10"/>
          <p:cNvSpPr>
            <a:spLocks noChangeArrowheads="1"/>
          </p:cNvSpPr>
          <p:nvPr/>
        </p:nvSpPr>
        <p:spPr bwMode="auto">
          <a:xfrm>
            <a:off x="1954466" y="2514600"/>
            <a:ext cx="5245347" cy="4612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Clr>
                <a:schemeClr val="accent2"/>
              </a:buClr>
              <a:buSzPct val="75000"/>
              <a:buFont typeface="Wingdings" pitchFamily="2" charset="2"/>
              <a:buNone/>
            </a:pPr>
            <a:r>
              <a:rPr lang="en-US" altLang="en-US" sz="2200" dirty="0">
                <a:solidFill>
                  <a:srgbClr val="800000"/>
                </a:solidFill>
                <a:effectLst/>
                <a:latin typeface="Liberation Sans" panose="020B0604020202020204" pitchFamily="34" charset="0"/>
              </a:rPr>
              <a:t>(Stated rate x Face Value of the bond)</a:t>
            </a:r>
          </a:p>
        </p:txBody>
      </p:sp>
      <p:sp>
        <p:nvSpPr>
          <p:cNvPr id="1246219" name="Rectangle 11"/>
          <p:cNvSpPr>
            <a:spLocks noChangeArrowheads="1"/>
          </p:cNvSpPr>
          <p:nvPr/>
        </p:nvSpPr>
        <p:spPr bwMode="auto">
          <a:xfrm>
            <a:off x="1731876" y="4876800"/>
            <a:ext cx="5808001" cy="4612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Clr>
                <a:schemeClr val="accent2"/>
              </a:buClr>
              <a:buSzPct val="75000"/>
              <a:buFont typeface="Wingdings" pitchFamily="2" charset="2"/>
              <a:buNone/>
            </a:pPr>
            <a:r>
              <a:rPr lang="en-US" altLang="en-US" sz="2200" dirty="0">
                <a:solidFill>
                  <a:srgbClr val="800000"/>
                </a:solidFill>
                <a:effectLst/>
                <a:latin typeface="Liberation Sans" panose="020B0604020202020204" pitchFamily="34" charset="0"/>
              </a:rPr>
              <a:t>(Market rate x Carrying Value of the bond)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6218"/>
                                        </p:tgtEl>
                                        <p:attrNameLst>
                                          <p:attrName>style.visibility</p:attrName>
                                        </p:attrNameLst>
                                      </p:cBhvr>
                                      <p:to>
                                        <p:strVal val="visible"/>
                                      </p:to>
                                    </p:set>
                                    <p:animEffect transition="in" filter="wipe(left)">
                                      <p:cBhvr>
                                        <p:cTn id="7" dur="500"/>
                                        <p:tgtEl>
                                          <p:spTgt spid="1246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6219"/>
                                        </p:tgtEl>
                                        <p:attrNameLst>
                                          <p:attrName>style.visibility</p:attrName>
                                        </p:attrNameLst>
                                      </p:cBhvr>
                                      <p:to>
                                        <p:strVal val="visible"/>
                                      </p:to>
                                    </p:set>
                                    <p:animEffect transition="in" filter="wipe(left)">
                                      <p:cBhvr>
                                        <p:cTn id="12" dur="500"/>
                                        <p:tgtEl>
                                          <p:spTgt spid="1246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8" grpId="0"/>
      <p:bldP spid="12462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ChangeArrowheads="1"/>
          </p:cNvSpPr>
          <p:nvPr/>
        </p:nvSpPr>
        <p:spPr bwMode="auto">
          <a:xfrm>
            <a:off x="5411788" y="2374900"/>
            <a:ext cx="3111500" cy="3949700"/>
          </a:xfrm>
          <a:prstGeom prst="rect">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248259" name="Rectangle 3"/>
          <p:cNvSpPr>
            <a:spLocks noChangeArrowheads="1"/>
          </p:cNvSpPr>
          <p:nvPr/>
        </p:nvSpPr>
        <p:spPr bwMode="auto">
          <a:xfrm>
            <a:off x="5410200" y="1865376"/>
            <a:ext cx="3114675" cy="489878"/>
          </a:xfrm>
          <a:prstGeom prst="rect">
            <a:avLst/>
          </a:prstGeom>
          <a:solidFill>
            <a:srgbClr val="FFFF99"/>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600" dirty="0">
                <a:solidFill>
                  <a:schemeClr val="tx1"/>
                </a:solidFill>
                <a:effectLst/>
                <a:latin typeface="Liberation Sans" panose="020B0604020202020204" pitchFamily="34" charset="0"/>
              </a:rPr>
              <a:t>Bonds Sold At</a:t>
            </a:r>
          </a:p>
        </p:txBody>
      </p:sp>
      <p:sp>
        <p:nvSpPr>
          <p:cNvPr id="1248260" name="Rectangle 4"/>
          <p:cNvSpPr>
            <a:spLocks noChangeArrowheads="1"/>
          </p:cNvSpPr>
          <p:nvPr/>
        </p:nvSpPr>
        <p:spPr bwMode="auto">
          <a:xfrm>
            <a:off x="762000" y="1865376"/>
            <a:ext cx="3114675" cy="489878"/>
          </a:xfrm>
          <a:prstGeom prst="rect">
            <a:avLst/>
          </a:prstGeom>
          <a:solidFill>
            <a:srgbClr val="FFFF99"/>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600" dirty="0">
                <a:solidFill>
                  <a:schemeClr val="tx1"/>
                </a:solidFill>
                <a:effectLst/>
                <a:latin typeface="Liberation Sans" panose="020B0604020202020204" pitchFamily="34" charset="0"/>
              </a:rPr>
              <a:t>Market Interest</a:t>
            </a:r>
          </a:p>
        </p:txBody>
      </p:sp>
      <p:sp>
        <p:nvSpPr>
          <p:cNvPr id="1248261" name="Rectangle 5"/>
          <p:cNvSpPr>
            <a:spLocks noChangeArrowheads="1"/>
          </p:cNvSpPr>
          <p:nvPr/>
        </p:nvSpPr>
        <p:spPr bwMode="auto">
          <a:xfrm>
            <a:off x="763588" y="2374900"/>
            <a:ext cx="3111500" cy="3949700"/>
          </a:xfrm>
          <a:prstGeom prst="rect">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248262" name="Rectangle 6"/>
          <p:cNvSpPr>
            <a:spLocks noChangeArrowheads="1"/>
          </p:cNvSpPr>
          <p:nvPr/>
        </p:nvSpPr>
        <p:spPr bwMode="auto">
          <a:xfrm>
            <a:off x="1068388" y="260350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altLang="en-US" sz="3000" dirty="0">
                <a:solidFill>
                  <a:schemeClr val="tx1"/>
                </a:solidFill>
                <a:effectLst/>
                <a:latin typeface="Liberation Sans" panose="020B0604020202020204" pitchFamily="34" charset="0"/>
              </a:rPr>
              <a:t>6%</a:t>
            </a:r>
          </a:p>
        </p:txBody>
      </p:sp>
      <p:sp>
        <p:nvSpPr>
          <p:cNvPr id="1248263" name="Rectangle 7"/>
          <p:cNvSpPr>
            <a:spLocks noChangeArrowheads="1"/>
          </p:cNvSpPr>
          <p:nvPr/>
        </p:nvSpPr>
        <p:spPr bwMode="auto">
          <a:xfrm>
            <a:off x="1068388" y="382270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altLang="en-US" sz="3000" dirty="0">
                <a:solidFill>
                  <a:schemeClr val="tx1"/>
                </a:solidFill>
                <a:effectLst/>
                <a:latin typeface="Liberation Sans" panose="020B0604020202020204" pitchFamily="34" charset="0"/>
              </a:rPr>
              <a:t>8%</a:t>
            </a:r>
          </a:p>
        </p:txBody>
      </p:sp>
      <p:sp>
        <p:nvSpPr>
          <p:cNvPr id="1248264" name="Rectangle 8"/>
          <p:cNvSpPr>
            <a:spLocks noChangeArrowheads="1"/>
          </p:cNvSpPr>
          <p:nvPr/>
        </p:nvSpPr>
        <p:spPr bwMode="auto">
          <a:xfrm>
            <a:off x="1068388" y="511810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altLang="en-US" sz="3000" dirty="0">
                <a:solidFill>
                  <a:schemeClr val="tx1"/>
                </a:solidFill>
                <a:effectLst/>
                <a:latin typeface="Liberation Sans" panose="020B0604020202020204" pitchFamily="34" charset="0"/>
              </a:rPr>
              <a:t>10%</a:t>
            </a:r>
          </a:p>
        </p:txBody>
      </p:sp>
      <p:sp>
        <p:nvSpPr>
          <p:cNvPr id="1248265" name="Rectangle 9"/>
          <p:cNvSpPr>
            <a:spLocks noChangeArrowheads="1"/>
          </p:cNvSpPr>
          <p:nvPr/>
        </p:nvSpPr>
        <p:spPr bwMode="auto">
          <a:xfrm>
            <a:off x="5716588" y="260350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altLang="en-US" sz="3000" dirty="0">
                <a:solidFill>
                  <a:schemeClr val="tx1"/>
                </a:solidFill>
                <a:effectLst/>
                <a:latin typeface="Liberation Sans" panose="020B0604020202020204" pitchFamily="34" charset="0"/>
              </a:rPr>
              <a:t>Premium</a:t>
            </a:r>
          </a:p>
        </p:txBody>
      </p:sp>
      <p:sp>
        <p:nvSpPr>
          <p:cNvPr id="1248266" name="Rectangle 10"/>
          <p:cNvSpPr>
            <a:spLocks noChangeArrowheads="1"/>
          </p:cNvSpPr>
          <p:nvPr/>
        </p:nvSpPr>
        <p:spPr bwMode="auto">
          <a:xfrm>
            <a:off x="5716588" y="382270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altLang="en-US" sz="3000" dirty="0">
                <a:solidFill>
                  <a:schemeClr val="tx1"/>
                </a:solidFill>
                <a:effectLst/>
                <a:latin typeface="Liberation Sans" panose="020B0604020202020204" pitchFamily="34" charset="0"/>
              </a:rPr>
              <a:t>Par Value</a:t>
            </a:r>
          </a:p>
        </p:txBody>
      </p:sp>
      <p:sp>
        <p:nvSpPr>
          <p:cNvPr id="1248267" name="Rectangle 11"/>
          <p:cNvSpPr>
            <a:spLocks noChangeArrowheads="1"/>
          </p:cNvSpPr>
          <p:nvPr/>
        </p:nvSpPr>
        <p:spPr bwMode="auto">
          <a:xfrm>
            <a:off x="5716588" y="511810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altLang="en-US" sz="3000" dirty="0">
                <a:solidFill>
                  <a:schemeClr val="tx1"/>
                </a:solidFill>
                <a:effectLst/>
                <a:latin typeface="Liberation Sans" panose="020B0604020202020204" pitchFamily="34" charset="0"/>
              </a:rPr>
              <a:t>Discount</a:t>
            </a:r>
          </a:p>
        </p:txBody>
      </p:sp>
      <p:sp>
        <p:nvSpPr>
          <p:cNvPr id="1248268" name="AutoShape 12"/>
          <p:cNvSpPr>
            <a:spLocks noChangeArrowheads="1"/>
          </p:cNvSpPr>
          <p:nvPr/>
        </p:nvSpPr>
        <p:spPr bwMode="auto">
          <a:xfrm>
            <a:off x="3887788" y="2832100"/>
            <a:ext cx="1282700" cy="444500"/>
          </a:xfrm>
          <a:prstGeom prst="rightArrow">
            <a:avLst>
              <a:gd name="adj1" fmla="val 50000"/>
              <a:gd name="adj2" fmla="val 144299"/>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248269" name="AutoShape 13"/>
          <p:cNvSpPr>
            <a:spLocks noChangeArrowheads="1"/>
          </p:cNvSpPr>
          <p:nvPr/>
        </p:nvSpPr>
        <p:spPr bwMode="auto">
          <a:xfrm>
            <a:off x="3887788" y="4051300"/>
            <a:ext cx="1282700" cy="444500"/>
          </a:xfrm>
          <a:prstGeom prst="rightArrow">
            <a:avLst>
              <a:gd name="adj1" fmla="val 50000"/>
              <a:gd name="adj2" fmla="val 144299"/>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248270" name="AutoShape 14"/>
          <p:cNvSpPr>
            <a:spLocks noChangeArrowheads="1"/>
          </p:cNvSpPr>
          <p:nvPr/>
        </p:nvSpPr>
        <p:spPr bwMode="auto">
          <a:xfrm>
            <a:off x="3887788" y="5346700"/>
            <a:ext cx="1282700" cy="444500"/>
          </a:xfrm>
          <a:prstGeom prst="rightArrow">
            <a:avLst>
              <a:gd name="adj1" fmla="val 50000"/>
              <a:gd name="adj2" fmla="val 144299"/>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248276" name="Text Box 20"/>
          <p:cNvSpPr txBox="1">
            <a:spLocks noChangeArrowheads="1"/>
          </p:cNvSpPr>
          <p:nvPr/>
        </p:nvSpPr>
        <p:spPr bwMode="auto">
          <a:xfrm>
            <a:off x="914400" y="1187450"/>
            <a:ext cx="73914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dirty="0">
                <a:solidFill>
                  <a:schemeClr val="tx1"/>
                </a:solidFill>
                <a:effectLst/>
                <a:latin typeface="Liberation Sans" panose="020B0604020202020204" pitchFamily="34" charset="0"/>
              </a:rPr>
              <a:t>Assume Stated Rate of 8%</a:t>
            </a:r>
          </a:p>
        </p:txBody>
      </p:sp>
      <p:sp>
        <p:nvSpPr>
          <p:cNvPr id="1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9" name="Rectangle 8"/>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Valuation of Bonds Payable</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2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8265"/>
                                        </p:tgtEl>
                                        <p:attrNameLst>
                                          <p:attrName>style.visibility</p:attrName>
                                        </p:attrNameLst>
                                      </p:cBhvr>
                                      <p:to>
                                        <p:strVal val="visible"/>
                                      </p:to>
                                    </p:set>
                                    <p:animEffect transition="in" filter="wipe(left)">
                                      <p:cBhvr>
                                        <p:cTn id="7" dur="500"/>
                                        <p:tgtEl>
                                          <p:spTgt spid="12482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8266"/>
                                        </p:tgtEl>
                                        <p:attrNameLst>
                                          <p:attrName>style.visibility</p:attrName>
                                        </p:attrNameLst>
                                      </p:cBhvr>
                                      <p:to>
                                        <p:strVal val="visible"/>
                                      </p:to>
                                    </p:set>
                                    <p:animEffect transition="in" filter="wipe(left)">
                                      <p:cBhvr>
                                        <p:cTn id="12" dur="500"/>
                                        <p:tgtEl>
                                          <p:spTgt spid="12482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8267"/>
                                        </p:tgtEl>
                                        <p:attrNameLst>
                                          <p:attrName>style.visibility</p:attrName>
                                        </p:attrNameLst>
                                      </p:cBhvr>
                                      <p:to>
                                        <p:strVal val="visible"/>
                                      </p:to>
                                    </p:set>
                                    <p:animEffect transition="in" filter="wipe(left)">
                                      <p:cBhvr>
                                        <p:cTn id="17" dur="500"/>
                                        <p:tgtEl>
                                          <p:spTgt spid="1248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65" grpId="0" animBg="1" autoUpdateAnimBg="0"/>
      <p:bldP spid="1248266" grpId="0" animBg="1" autoUpdateAnimBg="0"/>
      <p:bldP spid="124826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Text Box 2"/>
          <p:cNvSpPr txBox="1">
            <a:spLocks noChangeArrowheads="1"/>
          </p:cNvSpPr>
          <p:nvPr/>
        </p:nvSpPr>
        <p:spPr bwMode="auto">
          <a:xfrm>
            <a:off x="609600" y="1371600"/>
            <a:ext cx="807720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200" dirty="0">
                <a:solidFill>
                  <a:srgbClr val="800000"/>
                </a:solidFill>
                <a:effectLst/>
                <a:latin typeface="Liberation Sans" panose="020B0604020202020204" pitchFamily="34" charset="0"/>
              </a:rPr>
              <a:t>Illustration: </a:t>
            </a:r>
            <a:r>
              <a:rPr lang="en-US" altLang="en-US" sz="2200" b="0" dirty="0">
                <a:solidFill>
                  <a:schemeClr val="folHlink"/>
                </a:solidFill>
                <a:effectLst/>
                <a:latin typeface="Liberation Sans" panose="020B0604020202020204" pitchFamily="34" charset="0"/>
              </a:rPr>
              <a:t>Santos Company issues </a:t>
            </a:r>
            <a:r>
              <a:rPr lang="en-US" altLang="en-US" sz="2200" b="0" dirty="0" smtClean="0">
                <a:solidFill>
                  <a:schemeClr val="folHlink"/>
                </a:solidFill>
                <a:effectLst/>
                <a:latin typeface="Liberation Sans" panose="020B0604020202020204" pitchFamily="34" charset="0"/>
              </a:rPr>
              <a:t>R$100,000 </a:t>
            </a:r>
            <a:r>
              <a:rPr lang="en-US" altLang="en-US" sz="2200" b="0" dirty="0">
                <a:solidFill>
                  <a:schemeClr val="folHlink"/>
                </a:solidFill>
                <a:effectLst/>
                <a:latin typeface="Liberation Sans" panose="020B0604020202020204" pitchFamily="34" charset="0"/>
              </a:rPr>
              <a:t>in bonds dated January 1, </a:t>
            </a:r>
            <a:r>
              <a:rPr lang="en-US" altLang="en-US" sz="2200" b="0" dirty="0" smtClean="0">
                <a:solidFill>
                  <a:schemeClr val="folHlink"/>
                </a:solidFill>
                <a:effectLst/>
                <a:latin typeface="Liberation Sans" panose="020B0604020202020204" pitchFamily="34" charset="0"/>
              </a:rPr>
              <a:t>2015, </a:t>
            </a:r>
            <a:r>
              <a:rPr lang="en-US" altLang="en-US" sz="2200" b="0" dirty="0">
                <a:solidFill>
                  <a:schemeClr val="folHlink"/>
                </a:solidFill>
                <a:effectLst/>
                <a:latin typeface="Liberation Sans" panose="020B0604020202020204" pitchFamily="34" charset="0"/>
              </a:rPr>
              <a:t>due in five years with 9 percent interest payable annually on January 1. At the time of issue, the market rate for such bonds is 9 percent.</a:t>
            </a:r>
          </a:p>
        </p:txBody>
      </p:sp>
      <p:sp>
        <p:nvSpPr>
          <p:cNvPr id="1317894" name="Rectangle 6"/>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Bonds Issued at Par</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50024"/>
            <a:ext cx="8382000" cy="221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5638800"/>
            <a:ext cx="4572000" cy="646331"/>
          </a:xfrm>
          <a:prstGeom prst="rect">
            <a:avLst/>
          </a:prstGeom>
        </p:spPr>
        <p:txBody>
          <a:bodyPr>
            <a:spAutoFit/>
          </a:bodyPr>
          <a:lstStyle/>
          <a:p>
            <a:pPr algn="l"/>
            <a:r>
              <a:rPr lang="en-US" sz="1200" dirty="0">
                <a:solidFill>
                  <a:schemeClr val="accent6">
                    <a:lumMod val="50000"/>
                  </a:schemeClr>
                </a:solidFill>
                <a:effectLst/>
                <a:latin typeface="Liberation Sans" panose="020B0604020202020204" pitchFamily="34" charset="0"/>
              </a:rPr>
              <a:t>ILLUSTRATION 14-1</a:t>
            </a:r>
          </a:p>
          <a:p>
            <a:pPr algn="l"/>
            <a:r>
              <a:rPr lang="en-US" sz="1200" b="0" dirty="0">
                <a:effectLst/>
                <a:latin typeface="Liberation Sans" panose="020B0604020202020204" pitchFamily="34" charset="0"/>
              </a:rPr>
              <a:t>Time Diagram for Bonds</a:t>
            </a:r>
          </a:p>
          <a:p>
            <a:pPr algn="l"/>
            <a:r>
              <a:rPr lang="en-US" sz="1200" b="0" dirty="0">
                <a:effectLst/>
                <a:latin typeface="Liberation Sans" panose="020B0604020202020204" pitchFamily="34" charset="0"/>
              </a:rPr>
              <a:t>Issued at Par</a:t>
            </a:r>
            <a:endParaRPr lang="en-US" sz="1200" dirty="0">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02254"/>
            <a:ext cx="7010400" cy="208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4932" name="Rectangle 4"/>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Bonds Issued at Par</a:t>
            </a:r>
          </a:p>
        </p:txBody>
      </p:sp>
      <p:sp>
        <p:nvSpPr>
          <p:cNvPr id="1404936" name="Rectangle 8"/>
          <p:cNvSpPr>
            <a:spLocks noChangeArrowheads="1"/>
          </p:cNvSpPr>
          <p:nvPr/>
        </p:nvSpPr>
        <p:spPr bwMode="auto">
          <a:xfrm>
            <a:off x="1981200" y="4572000"/>
            <a:ext cx="65532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04938" name="Rectangle 10"/>
          <p:cNvSpPr>
            <a:spLocks noChangeArrowheads="1"/>
          </p:cNvSpPr>
          <p:nvPr/>
        </p:nvSpPr>
        <p:spPr bwMode="auto">
          <a:xfrm>
            <a:off x="7086600" y="5562600"/>
            <a:ext cx="14478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51592"/>
            <a:ext cx="8382000" cy="221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8"/>
          <p:cNvSpPr>
            <a:spLocks noChangeArrowheads="1"/>
          </p:cNvSpPr>
          <p:nvPr/>
        </p:nvSpPr>
        <p:spPr bwMode="auto">
          <a:xfrm>
            <a:off x="1981200" y="5181600"/>
            <a:ext cx="65532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Rectangle 1"/>
          <p:cNvSpPr/>
          <p:nvPr/>
        </p:nvSpPr>
        <p:spPr>
          <a:xfrm>
            <a:off x="94444" y="4114800"/>
            <a:ext cx="1658156" cy="830997"/>
          </a:xfrm>
          <a:prstGeom prst="rect">
            <a:avLst/>
          </a:prstGeom>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14-2</a:t>
            </a:r>
          </a:p>
          <a:p>
            <a:pPr algn="l"/>
            <a:r>
              <a:rPr lang="en-US" sz="1200" b="0" dirty="0">
                <a:solidFill>
                  <a:schemeClr val="tx1"/>
                </a:solidFill>
                <a:effectLst/>
                <a:latin typeface="Liberation Sans" panose="020B0604020202020204" pitchFamily="34" charset="0"/>
              </a:rPr>
              <a:t>Present Value</a:t>
            </a:r>
          </a:p>
          <a:p>
            <a:pPr algn="l"/>
            <a:r>
              <a:rPr lang="en-US" sz="1200" b="0" dirty="0">
                <a:solidFill>
                  <a:schemeClr val="tx1"/>
                </a:solidFill>
                <a:effectLst/>
                <a:latin typeface="Liberation Sans" panose="020B0604020202020204" pitchFamily="34" charset="0"/>
              </a:rPr>
              <a:t>Computation of </a:t>
            </a:r>
            <a:endParaRPr lang="en-US" sz="1200" b="0" dirty="0" smtClean="0">
              <a:solidFill>
                <a:schemeClr val="tx1"/>
              </a:solidFill>
              <a:effectLst/>
              <a:latin typeface="Liberation Sans" panose="020B0604020202020204" pitchFamily="34" charset="0"/>
            </a:endParaRPr>
          </a:p>
          <a:p>
            <a:pPr algn="l"/>
            <a:r>
              <a:rPr lang="en-US" sz="1200" b="0" dirty="0" smtClean="0">
                <a:solidFill>
                  <a:schemeClr val="tx1"/>
                </a:solidFill>
                <a:effectLst/>
                <a:latin typeface="Liberation Sans" panose="020B0604020202020204" pitchFamily="34" charset="0"/>
              </a:rPr>
              <a:t>Bond Selling </a:t>
            </a:r>
            <a:r>
              <a:rPr lang="en-US" sz="1200" b="0" dirty="0">
                <a:solidFill>
                  <a:schemeClr val="tx1"/>
                </a:solidFill>
                <a:effectLst/>
                <a:latin typeface="Liberation Sans" panose="020B0604020202020204" pitchFamily="34" charset="0"/>
              </a:rPr>
              <a:t>at Par</a:t>
            </a:r>
          </a:p>
        </p:txBody>
      </p:sp>
      <p:sp>
        <p:nvSpPr>
          <p:cNvPr id="17" name="Rectangle 16"/>
          <p:cNvSpPr/>
          <p:nvPr/>
        </p:nvSpPr>
        <p:spPr>
          <a:xfrm>
            <a:off x="6934200" y="762000"/>
            <a:ext cx="19812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a:t>
            </a:r>
          </a:p>
          <a:p>
            <a:pPr algn="l"/>
            <a:r>
              <a:rPr lang="en-US" sz="1200" b="0" dirty="0">
                <a:effectLst/>
                <a:latin typeface="Liberation Sans" panose="020B0604020202020204" pitchFamily="34" charset="0"/>
              </a:rPr>
              <a:t>Time Diagram for Bonds</a:t>
            </a:r>
          </a:p>
          <a:p>
            <a:pPr algn="l"/>
            <a:r>
              <a:rPr lang="en-US" sz="1200" b="0" dirty="0">
                <a:effectLst/>
                <a:latin typeface="Liberation Sans" panose="020B0604020202020204" pitchFamily="34" charset="0"/>
              </a:rPr>
              <a:t>Issued at Par</a:t>
            </a:r>
            <a:endParaRPr lang="en-US" sz="1200" dirty="0">
              <a:effectLst/>
              <a:latin typeface="Liberation Sans" panose="020B0604020202020204" pitchFamily="34" charset="0"/>
            </a:endParaRP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404936"/>
                                        </p:tgtEl>
                                      </p:cBhvr>
                                    </p:animEffect>
                                    <p:set>
                                      <p:cBhvr>
                                        <p:cTn id="7" dur="1" fill="hold">
                                          <p:stCondLst>
                                            <p:cond delay="499"/>
                                          </p:stCondLst>
                                        </p:cTn>
                                        <p:tgtEl>
                                          <p:spTgt spid="140493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404938"/>
                                        </p:tgtEl>
                                      </p:cBhvr>
                                    </p:animEffect>
                                    <p:set>
                                      <p:cBhvr>
                                        <p:cTn id="17" dur="1" fill="hold">
                                          <p:stCondLst>
                                            <p:cond delay="499"/>
                                          </p:stCondLst>
                                        </p:cTn>
                                        <p:tgtEl>
                                          <p:spTgt spid="14049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36" grpId="0" animBg="1"/>
      <p:bldP spid="1404938"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a:off x="609600" y="1312863"/>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on date of issue, Jan. 1, </a:t>
            </a:r>
            <a:r>
              <a:rPr lang="en-US" altLang="en-US" sz="2100" b="0" dirty="0" smtClean="0">
                <a:effectLst/>
                <a:latin typeface="Liberation Sans" panose="020B0604020202020204" pitchFamily="34" charset="0"/>
              </a:rPr>
              <a:t>2015.</a:t>
            </a:r>
            <a:endParaRPr lang="en-US" altLang="en-US" sz="2100" b="0" dirty="0">
              <a:effectLst/>
              <a:latin typeface="Liberation Sans" panose="020B0604020202020204" pitchFamily="34" charset="0"/>
            </a:endParaRPr>
          </a:p>
        </p:txBody>
      </p:sp>
      <p:sp>
        <p:nvSpPr>
          <p:cNvPr id="1260548" name="Rectangle 4"/>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Bonds Issued at Par</a:t>
            </a:r>
          </a:p>
        </p:txBody>
      </p:sp>
      <p:sp>
        <p:nvSpPr>
          <p:cNvPr id="1260553" name="Text Box 9"/>
          <p:cNvSpPr txBox="1">
            <a:spLocks noChangeArrowheads="1"/>
          </p:cNvSpPr>
          <p:nvPr/>
        </p:nvSpPr>
        <p:spPr bwMode="auto">
          <a:xfrm>
            <a:off x="609600" y="1909763"/>
            <a:ext cx="8077200" cy="92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Cash  	100,000</a:t>
            </a:r>
          </a:p>
          <a:p>
            <a:pPr>
              <a:lnSpc>
                <a:spcPct val="115000"/>
              </a:lnSpc>
              <a:spcBef>
                <a:spcPct val="30000"/>
              </a:spcBef>
            </a:pPr>
            <a:r>
              <a:rPr lang="en-US" altLang="en-US" sz="2100" b="0" dirty="0">
                <a:effectLst/>
                <a:latin typeface="Liberation Sans" panose="020B0604020202020204" pitchFamily="34" charset="0"/>
                <a:cs typeface="Arial" charset="0"/>
              </a:rPr>
              <a:t>		Bonds payable		100,000</a:t>
            </a:r>
          </a:p>
        </p:txBody>
      </p:sp>
      <p:sp>
        <p:nvSpPr>
          <p:cNvPr id="1260555" name="Text Box 11"/>
          <p:cNvSpPr txBox="1">
            <a:spLocks noChangeArrowheads="1"/>
          </p:cNvSpPr>
          <p:nvPr/>
        </p:nvSpPr>
        <p:spPr bwMode="auto">
          <a:xfrm>
            <a:off x="609600" y="3124200"/>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accrued interest at Dec. 31, </a:t>
            </a:r>
            <a:r>
              <a:rPr lang="en-US" altLang="en-US" sz="2100" b="0" dirty="0" smtClean="0">
                <a:effectLst/>
                <a:latin typeface="Liberation Sans" panose="020B0604020202020204" pitchFamily="34" charset="0"/>
              </a:rPr>
              <a:t>2015.</a:t>
            </a:r>
            <a:endParaRPr lang="en-US" altLang="en-US" sz="2100" b="0" dirty="0">
              <a:effectLst/>
              <a:latin typeface="Liberation Sans" panose="020B0604020202020204" pitchFamily="34" charset="0"/>
            </a:endParaRPr>
          </a:p>
        </p:txBody>
      </p:sp>
      <p:sp>
        <p:nvSpPr>
          <p:cNvPr id="1260556" name="Text Box 12"/>
          <p:cNvSpPr txBox="1">
            <a:spLocks noChangeArrowheads="1"/>
          </p:cNvSpPr>
          <p:nvPr/>
        </p:nvSpPr>
        <p:spPr bwMode="auto">
          <a:xfrm>
            <a:off x="609600" y="3721100"/>
            <a:ext cx="8077200" cy="925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9,000</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payable		9,000</a:t>
            </a:r>
          </a:p>
        </p:txBody>
      </p:sp>
      <p:sp>
        <p:nvSpPr>
          <p:cNvPr id="1260559" name="Text Box 15"/>
          <p:cNvSpPr txBox="1">
            <a:spLocks noChangeArrowheads="1"/>
          </p:cNvSpPr>
          <p:nvPr/>
        </p:nvSpPr>
        <p:spPr bwMode="auto">
          <a:xfrm>
            <a:off x="609600" y="4876800"/>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first payment on Jan. 1, </a:t>
            </a:r>
            <a:r>
              <a:rPr lang="en-US" altLang="en-US" sz="2100" b="0" dirty="0" smtClean="0">
                <a:effectLst/>
                <a:latin typeface="Liberation Sans" panose="020B0604020202020204" pitchFamily="34" charset="0"/>
              </a:rPr>
              <a:t>2016.</a:t>
            </a:r>
            <a:endParaRPr lang="en-US" altLang="en-US" sz="2100" b="0" dirty="0">
              <a:effectLst/>
              <a:latin typeface="Liberation Sans" panose="020B0604020202020204" pitchFamily="34" charset="0"/>
            </a:endParaRPr>
          </a:p>
        </p:txBody>
      </p:sp>
      <p:sp>
        <p:nvSpPr>
          <p:cNvPr id="1260560" name="Text Box 16"/>
          <p:cNvSpPr txBox="1">
            <a:spLocks noChangeArrowheads="1"/>
          </p:cNvSpPr>
          <p:nvPr/>
        </p:nvSpPr>
        <p:spPr bwMode="auto">
          <a:xfrm>
            <a:off x="609600" y="5473700"/>
            <a:ext cx="8077200" cy="925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payable 	9,000</a:t>
            </a:r>
          </a:p>
          <a:p>
            <a:pPr>
              <a:lnSpc>
                <a:spcPct val="115000"/>
              </a:lnSpc>
              <a:spcBef>
                <a:spcPct val="30000"/>
              </a:spcBef>
            </a:pPr>
            <a:r>
              <a:rPr lang="en-US" altLang="en-US" sz="2100" b="0" dirty="0">
                <a:effectLst/>
                <a:latin typeface="Liberation Sans" panose="020B0604020202020204" pitchFamily="34" charset="0"/>
                <a:cs typeface="Arial" charset="0"/>
              </a:rPr>
              <a:t>		Cash		9,000</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0553">
                                            <p:txEl>
                                              <p:pRg st="0" end="0"/>
                                            </p:txEl>
                                          </p:spTgt>
                                        </p:tgtEl>
                                        <p:attrNameLst>
                                          <p:attrName>style.visibility</p:attrName>
                                        </p:attrNameLst>
                                      </p:cBhvr>
                                      <p:to>
                                        <p:strVal val="visible"/>
                                      </p:to>
                                    </p:set>
                                    <p:animEffect transition="in" filter="wipe(left)">
                                      <p:cBhvr>
                                        <p:cTn id="7" dur="500"/>
                                        <p:tgtEl>
                                          <p:spTgt spid="12605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0553">
                                            <p:txEl>
                                              <p:pRg st="1" end="1"/>
                                            </p:txEl>
                                          </p:spTgt>
                                        </p:tgtEl>
                                        <p:attrNameLst>
                                          <p:attrName>style.visibility</p:attrName>
                                        </p:attrNameLst>
                                      </p:cBhvr>
                                      <p:to>
                                        <p:strVal val="visible"/>
                                      </p:to>
                                    </p:set>
                                    <p:animEffect transition="in" filter="wipe(left)">
                                      <p:cBhvr>
                                        <p:cTn id="12" dur="500"/>
                                        <p:tgtEl>
                                          <p:spTgt spid="12605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0556">
                                            <p:txEl>
                                              <p:pRg st="0" end="0"/>
                                            </p:txEl>
                                          </p:spTgt>
                                        </p:tgtEl>
                                        <p:attrNameLst>
                                          <p:attrName>style.visibility</p:attrName>
                                        </p:attrNameLst>
                                      </p:cBhvr>
                                      <p:to>
                                        <p:strVal val="visible"/>
                                      </p:to>
                                    </p:set>
                                    <p:animEffect transition="in" filter="wipe(left)">
                                      <p:cBhvr>
                                        <p:cTn id="17" dur="500"/>
                                        <p:tgtEl>
                                          <p:spTgt spid="126055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0556">
                                            <p:txEl>
                                              <p:pRg st="1" end="1"/>
                                            </p:txEl>
                                          </p:spTgt>
                                        </p:tgtEl>
                                        <p:attrNameLst>
                                          <p:attrName>style.visibility</p:attrName>
                                        </p:attrNameLst>
                                      </p:cBhvr>
                                      <p:to>
                                        <p:strVal val="visible"/>
                                      </p:to>
                                    </p:set>
                                    <p:animEffect transition="in" filter="wipe(left)">
                                      <p:cBhvr>
                                        <p:cTn id="22" dur="500"/>
                                        <p:tgtEl>
                                          <p:spTgt spid="126055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0560">
                                            <p:txEl>
                                              <p:pRg st="0" end="0"/>
                                            </p:txEl>
                                          </p:spTgt>
                                        </p:tgtEl>
                                        <p:attrNameLst>
                                          <p:attrName>style.visibility</p:attrName>
                                        </p:attrNameLst>
                                      </p:cBhvr>
                                      <p:to>
                                        <p:strVal val="visible"/>
                                      </p:to>
                                    </p:set>
                                    <p:animEffect transition="in" filter="wipe(left)">
                                      <p:cBhvr>
                                        <p:cTn id="27" dur="500"/>
                                        <p:tgtEl>
                                          <p:spTgt spid="126056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60560">
                                            <p:txEl>
                                              <p:pRg st="1" end="1"/>
                                            </p:txEl>
                                          </p:spTgt>
                                        </p:tgtEl>
                                        <p:attrNameLst>
                                          <p:attrName>style.visibility</p:attrName>
                                        </p:attrNameLst>
                                      </p:cBhvr>
                                      <p:to>
                                        <p:strVal val="visible"/>
                                      </p:to>
                                    </p:set>
                                    <p:animEffect transition="in" filter="wipe(left)">
                                      <p:cBhvr>
                                        <p:cTn id="32" dur="500"/>
                                        <p:tgtEl>
                                          <p:spTgt spid="12605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53" grpId="0" build="p"/>
      <p:bldP spid="1260556" grpId="0" build="p"/>
      <p:bldP spid="126056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21060"/>
            <a:ext cx="8382000" cy="224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6978" name="Text Box 2"/>
          <p:cNvSpPr txBox="1">
            <a:spLocks noChangeArrowheads="1"/>
          </p:cNvSpPr>
          <p:nvPr/>
        </p:nvSpPr>
        <p:spPr bwMode="auto">
          <a:xfrm>
            <a:off x="609600" y="1371600"/>
            <a:ext cx="792480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200" dirty="0">
                <a:solidFill>
                  <a:srgbClr val="800000"/>
                </a:solidFill>
                <a:effectLst/>
                <a:latin typeface="Liberation Sans" panose="020B0604020202020204" pitchFamily="34" charset="0"/>
              </a:rPr>
              <a:t>Illustration:  </a:t>
            </a:r>
            <a:r>
              <a:rPr lang="en-US" altLang="en-US" sz="2200" dirty="0">
                <a:effectLst/>
                <a:latin typeface="Liberation Sans" panose="020B0604020202020204" pitchFamily="34" charset="0"/>
              </a:rPr>
              <a:t>Assuming now that Santos</a:t>
            </a:r>
            <a:r>
              <a:rPr lang="en-US" altLang="en-US" sz="2200" b="0" dirty="0">
                <a:effectLst/>
                <a:latin typeface="Liberation Sans" panose="020B0604020202020204" pitchFamily="34" charset="0"/>
              </a:rPr>
              <a:t> issues </a:t>
            </a:r>
            <a:r>
              <a:rPr lang="en-US" altLang="en-US" sz="2200" b="0" dirty="0" smtClean="0">
                <a:effectLst/>
                <a:latin typeface="Liberation Sans" panose="020B0604020202020204" pitchFamily="34" charset="0"/>
              </a:rPr>
              <a:t>R</a:t>
            </a:r>
            <a:r>
              <a:rPr lang="en-US" altLang="en-US" sz="2200" b="0" dirty="0" smtClean="0">
                <a:solidFill>
                  <a:schemeClr val="folHlink"/>
                </a:solidFill>
                <a:effectLst/>
                <a:latin typeface="Liberation Sans" panose="020B0604020202020204" pitchFamily="34" charset="0"/>
              </a:rPr>
              <a:t>$100,000 </a:t>
            </a:r>
            <a:r>
              <a:rPr lang="en-US" altLang="en-US" sz="2200" b="0" dirty="0">
                <a:solidFill>
                  <a:schemeClr val="folHlink"/>
                </a:solidFill>
                <a:effectLst/>
                <a:latin typeface="Liberation Sans" panose="020B0604020202020204" pitchFamily="34" charset="0"/>
              </a:rPr>
              <a:t>in bonds, due in five years with 9 percent interest payable annually at year-end. At the time of issue, the market rate for such bonds is 11 percent.</a:t>
            </a:r>
          </a:p>
        </p:txBody>
      </p:sp>
      <p:sp>
        <p:nvSpPr>
          <p:cNvPr id="1406980" name="Rectangle 4"/>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Bonds Issued at a Discount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381000" y="5602069"/>
            <a:ext cx="1850409"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14-3</a:t>
            </a:r>
          </a:p>
          <a:p>
            <a:pPr algn="l"/>
            <a:r>
              <a:rPr lang="en-US" sz="1200" b="0" dirty="0">
                <a:solidFill>
                  <a:schemeClr val="tx1"/>
                </a:solidFill>
                <a:effectLst/>
                <a:latin typeface="Liberation Sans" panose="020B0604020202020204" pitchFamily="34" charset="0"/>
              </a:rPr>
              <a:t>Time Diagram for Bonds</a:t>
            </a:r>
          </a:p>
          <a:p>
            <a:pPr algn="l"/>
            <a:r>
              <a:rPr lang="en-US" sz="1200" b="0" dirty="0">
                <a:solidFill>
                  <a:schemeClr val="tx1"/>
                </a:solidFill>
                <a:effectLst/>
                <a:latin typeface="Liberation Sans" panose="020B0604020202020204" pitchFamily="34" charset="0"/>
              </a:rPr>
              <a:t>Issued at a Discount</a:t>
            </a: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114800"/>
            <a:ext cx="6897843" cy="2070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9029" name="Rectangle 5"/>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Bonds Issued at a Discount</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8382000" cy="224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988791" y="762000"/>
            <a:ext cx="1850409"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14-3</a:t>
            </a:r>
          </a:p>
          <a:p>
            <a:pPr algn="l"/>
            <a:r>
              <a:rPr lang="en-US" sz="1200" b="0" dirty="0">
                <a:solidFill>
                  <a:schemeClr val="tx1"/>
                </a:solidFill>
                <a:effectLst/>
                <a:latin typeface="Liberation Sans" panose="020B0604020202020204" pitchFamily="34" charset="0"/>
              </a:rPr>
              <a:t>Time Diagram for Bonds</a:t>
            </a:r>
          </a:p>
          <a:p>
            <a:pPr algn="l"/>
            <a:r>
              <a:rPr lang="en-US" sz="1200" b="0" dirty="0">
                <a:solidFill>
                  <a:schemeClr val="tx1"/>
                </a:solidFill>
                <a:effectLst/>
                <a:latin typeface="Liberation Sans" panose="020B0604020202020204" pitchFamily="34" charset="0"/>
              </a:rPr>
              <a:t>Issued at a Discount</a:t>
            </a:r>
          </a:p>
        </p:txBody>
      </p:sp>
      <p:sp>
        <p:nvSpPr>
          <p:cNvPr id="16" name="Rectangle 8"/>
          <p:cNvSpPr>
            <a:spLocks noChangeArrowheads="1"/>
          </p:cNvSpPr>
          <p:nvPr/>
        </p:nvSpPr>
        <p:spPr bwMode="auto">
          <a:xfrm>
            <a:off x="1981200" y="4572000"/>
            <a:ext cx="65532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 name="Rectangle 10"/>
          <p:cNvSpPr>
            <a:spLocks noChangeArrowheads="1"/>
          </p:cNvSpPr>
          <p:nvPr/>
        </p:nvSpPr>
        <p:spPr bwMode="auto">
          <a:xfrm>
            <a:off x="7086600" y="5562600"/>
            <a:ext cx="14478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Rectangle 8"/>
          <p:cNvSpPr>
            <a:spLocks noChangeArrowheads="1"/>
          </p:cNvSpPr>
          <p:nvPr/>
        </p:nvSpPr>
        <p:spPr bwMode="auto">
          <a:xfrm>
            <a:off x="1981200" y="5181600"/>
            <a:ext cx="65532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Rectangle 18"/>
          <p:cNvSpPr/>
          <p:nvPr/>
        </p:nvSpPr>
        <p:spPr>
          <a:xfrm>
            <a:off x="94444" y="4114800"/>
            <a:ext cx="1658156" cy="1015663"/>
          </a:xfrm>
          <a:prstGeom prst="rect">
            <a:avLst/>
          </a:prstGeom>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14-4</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Present Value</a:t>
            </a:r>
          </a:p>
          <a:p>
            <a:pPr algn="l"/>
            <a:r>
              <a:rPr lang="en-US" sz="1200" b="0" dirty="0">
                <a:solidFill>
                  <a:schemeClr val="tx1"/>
                </a:solidFill>
                <a:effectLst/>
                <a:latin typeface="Liberation Sans" panose="020B0604020202020204" pitchFamily="34" charset="0"/>
              </a:rPr>
              <a:t>Computation of </a:t>
            </a:r>
            <a:endParaRPr lang="en-US" sz="1200" b="0" dirty="0" smtClean="0">
              <a:solidFill>
                <a:schemeClr val="tx1"/>
              </a:solidFill>
              <a:effectLst/>
              <a:latin typeface="Liberation Sans" panose="020B0604020202020204" pitchFamily="34" charset="0"/>
            </a:endParaRPr>
          </a:p>
          <a:p>
            <a:pPr algn="l"/>
            <a:r>
              <a:rPr lang="en-US" sz="1200" b="0" dirty="0" smtClean="0">
                <a:solidFill>
                  <a:schemeClr val="tx1"/>
                </a:solidFill>
                <a:effectLst/>
                <a:latin typeface="Liberation Sans" panose="020B0604020202020204" pitchFamily="34" charset="0"/>
              </a:rPr>
              <a:t>Bond Selling at Discount</a:t>
            </a:r>
            <a:endParaRPr lang="en-US" sz="1200" b="0" dirty="0">
              <a:solidFill>
                <a:schemeClr val="tx1"/>
              </a:solidFill>
              <a:effectLst/>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87363"/>
            <a:ext cx="4724400" cy="655637"/>
          </a:xfrm>
          <a:prstGeom prst="rect">
            <a:avLst/>
          </a:prstGeom>
          <a:solidFill>
            <a:srgbClr val="80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2800" dirty="0">
                <a:solidFill>
                  <a:schemeClr val="bg1"/>
                </a:solidFill>
                <a:latin typeface="Liberation Sans" panose="020B0604020202020204" pitchFamily="34" charset="0"/>
              </a:rPr>
              <a:t>PREVIEW OF CHAPTER</a:t>
            </a:r>
          </a:p>
        </p:txBody>
      </p:sp>
      <p:sp>
        <p:nvSpPr>
          <p:cNvPr id="4099" name="Text Box 3"/>
          <p:cNvSpPr txBox="1">
            <a:spLocks noChangeArrowheads="1"/>
          </p:cNvSpPr>
          <p:nvPr/>
        </p:nvSpPr>
        <p:spPr bwMode="auto">
          <a:xfrm>
            <a:off x="2286000" y="5524500"/>
            <a:ext cx="4498975" cy="96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r>
              <a:rPr lang="en-US" altLang="en-US" sz="1900" b="0" dirty="0">
                <a:solidFill>
                  <a:schemeClr val="tx1"/>
                </a:solidFill>
                <a:effectLst/>
                <a:latin typeface="Liberation Sans" panose="020B0604020202020204" pitchFamily="34" charset="0"/>
              </a:rPr>
              <a:t>Intermediate Accounting</a:t>
            </a:r>
          </a:p>
          <a:p>
            <a:r>
              <a:rPr lang="en-US" altLang="en-US" sz="1900" b="0" dirty="0" smtClean="0">
                <a:solidFill>
                  <a:schemeClr val="tx1"/>
                </a:solidFill>
                <a:effectLst/>
                <a:latin typeface="Liberation Sans" panose="020B0604020202020204" pitchFamily="34" charset="0"/>
              </a:rPr>
              <a:t>IFRS 2nd </a:t>
            </a:r>
            <a:r>
              <a:rPr lang="en-US" altLang="en-US" sz="1900" b="0" dirty="0">
                <a:solidFill>
                  <a:schemeClr val="tx1"/>
                </a:solidFill>
                <a:effectLst/>
                <a:latin typeface="Liberation Sans" panose="020B0604020202020204" pitchFamily="34" charset="0"/>
              </a:rPr>
              <a:t>Edition</a:t>
            </a:r>
          </a:p>
          <a:p>
            <a:r>
              <a:rPr lang="en-US" altLang="en-US" sz="1900" b="0" dirty="0" smtClean="0">
                <a:solidFill>
                  <a:schemeClr val="tx1"/>
                </a:solidFill>
                <a:effectLst/>
                <a:latin typeface="Liberation Sans" panose="020B0604020202020204" pitchFamily="34" charset="0"/>
              </a:rPr>
              <a:t>Kieso, Weygandt, and Warfield</a:t>
            </a:r>
            <a:r>
              <a:rPr lang="en-US" altLang="en-US" sz="1700" b="0" dirty="0" smtClean="0">
                <a:solidFill>
                  <a:schemeClr val="tx1"/>
                </a:solidFill>
                <a:effectLst/>
                <a:latin typeface="Liberation Sans" panose="020B0604020202020204" pitchFamily="34" charset="0"/>
              </a:rPr>
              <a:t> </a:t>
            </a:r>
            <a:endParaRPr lang="en-US" altLang="en-US" sz="1700" b="0" dirty="0">
              <a:solidFill>
                <a:schemeClr val="tx1"/>
              </a:solidFill>
              <a:effectLst/>
              <a:latin typeface="Liberation Sans" panose="020B0604020202020204" pitchFamily="34" charset="0"/>
            </a:endParaRPr>
          </a:p>
        </p:txBody>
      </p:sp>
      <p:sp>
        <p:nvSpPr>
          <p:cNvPr id="4103" name="Rectangle 8"/>
          <p:cNvSpPr>
            <a:spLocks noChangeArrowheads="1"/>
          </p:cNvSpPr>
          <p:nvPr/>
        </p:nvSpPr>
        <p:spPr bwMode="auto">
          <a:xfrm>
            <a:off x="5181600" y="487363"/>
            <a:ext cx="762000" cy="655637"/>
          </a:xfrm>
          <a:prstGeom prst="rect">
            <a:avLst/>
          </a:prstGeom>
          <a:solidFill>
            <a:schemeClr val="tx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115000"/>
              </a:lnSpc>
            </a:pPr>
            <a:r>
              <a:rPr lang="en-US" altLang="en-US" sz="2800" dirty="0" smtClean="0">
                <a:solidFill>
                  <a:schemeClr val="bg1"/>
                </a:solidFill>
                <a:latin typeface="Liberation Sans" panose="020B0604020202020204" pitchFamily="34" charset="0"/>
              </a:rPr>
              <a:t>14</a:t>
            </a:r>
            <a:endParaRPr lang="en-US" altLang="en-US" sz="2800" dirty="0">
              <a:solidFill>
                <a:schemeClr val="bg1"/>
              </a:solidFill>
              <a:latin typeface="Liberation Sans" panose="020B0604020202020204" pitchFamily="34" charset="0"/>
            </a:endParaRPr>
          </a:p>
        </p:txBody>
      </p:sp>
      <p:pic>
        <p:nvPicPr>
          <p:cNvPr id="1495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176463"/>
            <a:ext cx="8475274" cy="185904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cmpd="sng">
                <a:solidFill>
                  <a:srgbClr val="800000"/>
                </a:solidFill>
                <a:prstDash val="solid"/>
                <a:miter lim="800000"/>
                <a:headEnd/>
                <a:tailEnd/>
              </a14:hiddenLine>
            </a:ext>
          </a:extLst>
        </p:spPr>
      </p:pic>
    </p:spTree>
    <p:extLst>
      <p:ext uri="{BB962C8B-B14F-4D97-AF65-F5344CB8AC3E}">
        <p14:creationId xmlns:p14="http://schemas.microsoft.com/office/powerpoint/2010/main" val="3630289180"/>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Text Box 2"/>
          <p:cNvSpPr txBox="1">
            <a:spLocks noChangeArrowheads="1"/>
          </p:cNvSpPr>
          <p:nvPr/>
        </p:nvSpPr>
        <p:spPr bwMode="auto">
          <a:xfrm>
            <a:off x="609600" y="1219200"/>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on date of issue, Jan. 1, </a:t>
            </a:r>
            <a:r>
              <a:rPr lang="en-US" altLang="en-US" sz="2100" b="0" dirty="0" smtClean="0">
                <a:effectLst/>
                <a:latin typeface="Liberation Sans" panose="020B0604020202020204" pitchFamily="34" charset="0"/>
              </a:rPr>
              <a:t>2015.</a:t>
            </a:r>
            <a:endParaRPr lang="en-US" altLang="en-US" sz="2100" b="0" dirty="0">
              <a:effectLst/>
              <a:latin typeface="Liberation Sans" panose="020B0604020202020204" pitchFamily="34" charset="0"/>
            </a:endParaRPr>
          </a:p>
        </p:txBody>
      </p:sp>
      <p:sp>
        <p:nvSpPr>
          <p:cNvPr id="1411075"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Bonds Issued at a Discount</a:t>
            </a:r>
          </a:p>
        </p:txBody>
      </p:sp>
      <p:sp>
        <p:nvSpPr>
          <p:cNvPr id="1411076" name="Text Box 4"/>
          <p:cNvSpPr txBox="1">
            <a:spLocks noChangeArrowheads="1"/>
          </p:cNvSpPr>
          <p:nvPr/>
        </p:nvSpPr>
        <p:spPr bwMode="auto">
          <a:xfrm>
            <a:off x="609600" y="1752600"/>
            <a:ext cx="8077200" cy="925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Cash  	92,608</a:t>
            </a:r>
          </a:p>
          <a:p>
            <a:pPr>
              <a:lnSpc>
                <a:spcPct val="115000"/>
              </a:lnSpc>
              <a:spcBef>
                <a:spcPct val="30000"/>
              </a:spcBef>
            </a:pPr>
            <a:r>
              <a:rPr lang="en-US" altLang="en-US" sz="2100" b="0" dirty="0">
                <a:effectLst/>
                <a:latin typeface="Liberation Sans" panose="020B0604020202020204" pitchFamily="34" charset="0"/>
                <a:cs typeface="Arial" charset="0"/>
              </a:rPr>
              <a:t>		Bonds payable		92,608</a:t>
            </a:r>
          </a:p>
        </p:txBody>
      </p:sp>
      <p:sp>
        <p:nvSpPr>
          <p:cNvPr id="1411077" name="Text Box 5"/>
          <p:cNvSpPr txBox="1">
            <a:spLocks noChangeArrowheads="1"/>
          </p:cNvSpPr>
          <p:nvPr/>
        </p:nvSpPr>
        <p:spPr bwMode="auto">
          <a:xfrm>
            <a:off x="609600" y="2895600"/>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accrued interest at Dec. 31, </a:t>
            </a:r>
            <a:r>
              <a:rPr lang="en-US" altLang="en-US" sz="2100" b="0" dirty="0" smtClean="0">
                <a:effectLst/>
                <a:latin typeface="Liberation Sans" panose="020B0604020202020204" pitchFamily="34" charset="0"/>
              </a:rPr>
              <a:t>2015.</a:t>
            </a:r>
            <a:endParaRPr lang="en-US" altLang="en-US" sz="2100" b="0" dirty="0">
              <a:effectLst/>
              <a:latin typeface="Liberation Sans" panose="020B0604020202020204" pitchFamily="34" charset="0"/>
            </a:endParaRPr>
          </a:p>
        </p:txBody>
      </p:sp>
      <p:sp>
        <p:nvSpPr>
          <p:cNvPr id="1411078" name="Text Box 6"/>
          <p:cNvSpPr txBox="1">
            <a:spLocks noChangeArrowheads="1"/>
          </p:cNvSpPr>
          <p:nvPr/>
        </p:nvSpPr>
        <p:spPr bwMode="auto">
          <a:xfrm>
            <a:off x="609600" y="342900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a:t>
            </a:r>
            <a:r>
              <a:rPr lang="en-US" altLang="en-US" sz="1500" b="0" dirty="0">
                <a:effectLst/>
                <a:latin typeface="Liberation Sans" panose="020B0604020202020204" pitchFamily="34" charset="0"/>
                <a:cs typeface="Arial" charset="0"/>
              </a:rPr>
              <a:t>($92,608 x 11%)	</a:t>
            </a:r>
            <a:r>
              <a:rPr lang="en-US" altLang="en-US" sz="2100" b="0" dirty="0">
                <a:effectLst/>
                <a:latin typeface="Liberation Sans" panose="020B0604020202020204" pitchFamily="34" charset="0"/>
                <a:cs typeface="Arial" charset="0"/>
              </a:rPr>
              <a:t>10,187</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payable		9,000</a:t>
            </a:r>
          </a:p>
          <a:p>
            <a:pPr>
              <a:lnSpc>
                <a:spcPct val="115000"/>
              </a:lnSpc>
              <a:spcBef>
                <a:spcPct val="30000"/>
              </a:spcBef>
            </a:pPr>
            <a:r>
              <a:rPr lang="en-US" altLang="en-US" sz="2100" b="0" dirty="0">
                <a:effectLst/>
                <a:latin typeface="Liberation Sans" panose="020B0604020202020204" pitchFamily="34" charset="0"/>
                <a:cs typeface="Arial" charset="0"/>
              </a:rPr>
              <a:t>		Bonds payable		1,187</a:t>
            </a:r>
          </a:p>
        </p:txBody>
      </p:sp>
      <p:sp>
        <p:nvSpPr>
          <p:cNvPr id="1411079" name="Text Box 7"/>
          <p:cNvSpPr txBox="1">
            <a:spLocks noChangeArrowheads="1"/>
          </p:cNvSpPr>
          <p:nvPr/>
        </p:nvSpPr>
        <p:spPr bwMode="auto">
          <a:xfrm>
            <a:off x="609600" y="5019675"/>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first payment on Jan. 1, </a:t>
            </a:r>
            <a:r>
              <a:rPr lang="en-US" altLang="en-US" sz="2100" b="0" dirty="0" smtClean="0">
                <a:effectLst/>
                <a:latin typeface="Liberation Sans" panose="020B0604020202020204" pitchFamily="34" charset="0"/>
              </a:rPr>
              <a:t>2016.</a:t>
            </a:r>
            <a:endParaRPr lang="en-US" altLang="en-US" sz="2100" b="0" dirty="0">
              <a:effectLst/>
              <a:latin typeface="Liberation Sans" panose="020B0604020202020204" pitchFamily="34" charset="0"/>
            </a:endParaRPr>
          </a:p>
        </p:txBody>
      </p:sp>
      <p:sp>
        <p:nvSpPr>
          <p:cNvPr id="1411080" name="Text Box 8"/>
          <p:cNvSpPr txBox="1">
            <a:spLocks noChangeArrowheads="1"/>
          </p:cNvSpPr>
          <p:nvPr/>
        </p:nvSpPr>
        <p:spPr bwMode="auto">
          <a:xfrm>
            <a:off x="609600" y="5551488"/>
            <a:ext cx="8077200" cy="92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payable 	9,000</a:t>
            </a:r>
          </a:p>
          <a:p>
            <a:pPr>
              <a:lnSpc>
                <a:spcPct val="115000"/>
              </a:lnSpc>
              <a:spcBef>
                <a:spcPct val="30000"/>
              </a:spcBef>
            </a:pPr>
            <a:r>
              <a:rPr lang="en-US" altLang="en-US" sz="2100" b="0" dirty="0">
                <a:effectLst/>
                <a:latin typeface="Liberation Sans" panose="020B0604020202020204" pitchFamily="34" charset="0"/>
                <a:cs typeface="Arial" charset="0"/>
              </a:rPr>
              <a:t>		Cash		9,000</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1076">
                                            <p:txEl>
                                              <p:pRg st="0" end="0"/>
                                            </p:txEl>
                                          </p:spTgt>
                                        </p:tgtEl>
                                        <p:attrNameLst>
                                          <p:attrName>style.visibility</p:attrName>
                                        </p:attrNameLst>
                                      </p:cBhvr>
                                      <p:to>
                                        <p:strVal val="visible"/>
                                      </p:to>
                                    </p:set>
                                    <p:animEffect transition="in" filter="wipe(left)">
                                      <p:cBhvr>
                                        <p:cTn id="7" dur="500"/>
                                        <p:tgtEl>
                                          <p:spTgt spid="1411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1076">
                                            <p:txEl>
                                              <p:pRg st="1" end="1"/>
                                            </p:txEl>
                                          </p:spTgt>
                                        </p:tgtEl>
                                        <p:attrNameLst>
                                          <p:attrName>style.visibility</p:attrName>
                                        </p:attrNameLst>
                                      </p:cBhvr>
                                      <p:to>
                                        <p:strVal val="visible"/>
                                      </p:to>
                                    </p:set>
                                    <p:animEffect transition="in" filter="wipe(left)">
                                      <p:cBhvr>
                                        <p:cTn id="12" dur="500"/>
                                        <p:tgtEl>
                                          <p:spTgt spid="14110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1078">
                                            <p:txEl>
                                              <p:pRg st="0" end="0"/>
                                            </p:txEl>
                                          </p:spTgt>
                                        </p:tgtEl>
                                        <p:attrNameLst>
                                          <p:attrName>style.visibility</p:attrName>
                                        </p:attrNameLst>
                                      </p:cBhvr>
                                      <p:to>
                                        <p:strVal val="visible"/>
                                      </p:to>
                                    </p:set>
                                    <p:animEffect transition="in" filter="wipe(left)">
                                      <p:cBhvr>
                                        <p:cTn id="17" dur="500"/>
                                        <p:tgtEl>
                                          <p:spTgt spid="14110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1078">
                                            <p:txEl>
                                              <p:pRg st="1" end="1"/>
                                            </p:txEl>
                                          </p:spTgt>
                                        </p:tgtEl>
                                        <p:attrNameLst>
                                          <p:attrName>style.visibility</p:attrName>
                                        </p:attrNameLst>
                                      </p:cBhvr>
                                      <p:to>
                                        <p:strVal val="visible"/>
                                      </p:to>
                                    </p:set>
                                    <p:animEffect transition="in" filter="wipe(left)">
                                      <p:cBhvr>
                                        <p:cTn id="22" dur="500"/>
                                        <p:tgtEl>
                                          <p:spTgt spid="141107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11078">
                                            <p:txEl>
                                              <p:pRg st="2" end="2"/>
                                            </p:txEl>
                                          </p:spTgt>
                                        </p:tgtEl>
                                        <p:attrNameLst>
                                          <p:attrName>style.visibility</p:attrName>
                                        </p:attrNameLst>
                                      </p:cBhvr>
                                      <p:to>
                                        <p:strVal val="visible"/>
                                      </p:to>
                                    </p:set>
                                    <p:animEffect transition="in" filter="wipe(left)">
                                      <p:cBhvr>
                                        <p:cTn id="27" dur="500"/>
                                        <p:tgtEl>
                                          <p:spTgt spid="141107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11080">
                                            <p:txEl>
                                              <p:pRg st="0" end="0"/>
                                            </p:txEl>
                                          </p:spTgt>
                                        </p:tgtEl>
                                        <p:attrNameLst>
                                          <p:attrName>style.visibility</p:attrName>
                                        </p:attrNameLst>
                                      </p:cBhvr>
                                      <p:to>
                                        <p:strVal val="visible"/>
                                      </p:to>
                                    </p:set>
                                    <p:animEffect transition="in" filter="wipe(left)">
                                      <p:cBhvr>
                                        <p:cTn id="32" dur="500"/>
                                        <p:tgtEl>
                                          <p:spTgt spid="141108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11080">
                                            <p:txEl>
                                              <p:pRg st="1" end="1"/>
                                            </p:txEl>
                                          </p:spTgt>
                                        </p:tgtEl>
                                        <p:attrNameLst>
                                          <p:attrName>style.visibility</p:attrName>
                                        </p:attrNameLst>
                                      </p:cBhvr>
                                      <p:to>
                                        <p:strVal val="visible"/>
                                      </p:to>
                                    </p:set>
                                    <p:animEffect transition="in" filter="wipe(left)">
                                      <p:cBhvr>
                                        <p:cTn id="37" dur="500"/>
                                        <p:tgtEl>
                                          <p:spTgt spid="14110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076" grpId="0" build="p"/>
      <p:bldP spid="1411078" grpId="0" build="p"/>
      <p:bldP spid="141108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5" name="Text Box 3"/>
          <p:cNvSpPr txBox="1">
            <a:spLocks noChangeArrowheads="1"/>
          </p:cNvSpPr>
          <p:nvPr/>
        </p:nvSpPr>
        <p:spPr bwMode="auto">
          <a:xfrm>
            <a:off x="609600" y="1371600"/>
            <a:ext cx="7924800"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pPr>
            <a:r>
              <a:rPr lang="en-US" altLang="en-US" sz="2300" dirty="0">
                <a:effectLst/>
                <a:latin typeface="Liberation Sans" panose="020B0604020202020204" pitchFamily="34" charset="0"/>
              </a:rPr>
              <a:t>When bonds sell at less than face value</a:t>
            </a:r>
            <a:r>
              <a:rPr lang="en-US" altLang="en-US" sz="2300" b="0" dirty="0">
                <a:effectLst/>
                <a:latin typeface="Liberation Sans" panose="020B0604020202020204" pitchFamily="34" charset="0"/>
              </a:rPr>
              <a:t>: </a:t>
            </a:r>
          </a:p>
          <a:p>
            <a:pPr lvl="1">
              <a:lnSpc>
                <a:spcPct val="120000"/>
              </a:lnSpc>
              <a:spcBef>
                <a:spcPct val="50000"/>
              </a:spcBef>
              <a:buClr>
                <a:srgbClr val="800000"/>
              </a:buClr>
              <a:buSzPct val="80000"/>
              <a:buFont typeface="Arial" charset="0"/>
              <a:buChar char="►"/>
            </a:pPr>
            <a:r>
              <a:rPr lang="en-US" altLang="en-US" sz="2100" b="0" dirty="0">
                <a:solidFill>
                  <a:schemeClr val="folHlink"/>
                </a:solidFill>
                <a:effectLst/>
                <a:latin typeface="Liberation Sans" panose="020B0604020202020204" pitchFamily="34" charset="0"/>
              </a:rPr>
              <a:t>Investors demand a rate of interest </a:t>
            </a:r>
            <a:r>
              <a:rPr lang="en-US" altLang="en-US" sz="2100" dirty="0">
                <a:solidFill>
                  <a:schemeClr val="folHlink"/>
                </a:solidFill>
                <a:effectLst/>
                <a:latin typeface="Liberation Sans" panose="020B0604020202020204" pitchFamily="34" charset="0"/>
              </a:rPr>
              <a:t>higher </a:t>
            </a:r>
            <a:r>
              <a:rPr lang="en-US" altLang="en-US" sz="2100" b="0" dirty="0">
                <a:solidFill>
                  <a:schemeClr val="folHlink"/>
                </a:solidFill>
                <a:effectLst/>
                <a:latin typeface="Liberation Sans" panose="020B0604020202020204" pitchFamily="34" charset="0"/>
              </a:rPr>
              <a:t>than stated rate. </a:t>
            </a:r>
          </a:p>
          <a:p>
            <a:pPr lvl="1">
              <a:lnSpc>
                <a:spcPct val="120000"/>
              </a:lnSpc>
              <a:spcBef>
                <a:spcPct val="50000"/>
              </a:spcBef>
              <a:buClr>
                <a:srgbClr val="800000"/>
              </a:buClr>
              <a:buSzPct val="80000"/>
              <a:buFont typeface="Arial" charset="0"/>
              <a:buChar char="►"/>
            </a:pPr>
            <a:r>
              <a:rPr lang="en-US" altLang="en-US" sz="2100" b="0" dirty="0">
                <a:solidFill>
                  <a:schemeClr val="folHlink"/>
                </a:solidFill>
                <a:effectLst/>
                <a:latin typeface="Liberation Sans" panose="020B0604020202020204" pitchFamily="34" charset="0"/>
              </a:rPr>
              <a:t>Usually occurs because investors can </a:t>
            </a:r>
            <a:r>
              <a:rPr lang="en-US" altLang="en-US" sz="2100" dirty="0">
                <a:solidFill>
                  <a:schemeClr val="folHlink"/>
                </a:solidFill>
                <a:effectLst/>
                <a:latin typeface="Liberation Sans" panose="020B0604020202020204" pitchFamily="34" charset="0"/>
              </a:rPr>
              <a:t>earn a higher rate</a:t>
            </a:r>
            <a:r>
              <a:rPr lang="en-US" altLang="en-US" sz="2100" b="0" dirty="0">
                <a:solidFill>
                  <a:schemeClr val="folHlink"/>
                </a:solidFill>
                <a:effectLst/>
                <a:latin typeface="Liberation Sans" panose="020B0604020202020204" pitchFamily="34" charset="0"/>
              </a:rPr>
              <a:t> on alternative investments of equal risk. </a:t>
            </a:r>
          </a:p>
          <a:p>
            <a:pPr lvl="1">
              <a:lnSpc>
                <a:spcPct val="120000"/>
              </a:lnSpc>
              <a:spcBef>
                <a:spcPct val="50000"/>
              </a:spcBef>
              <a:buClr>
                <a:srgbClr val="800000"/>
              </a:buClr>
              <a:buSzPct val="80000"/>
              <a:buFont typeface="Arial" charset="0"/>
              <a:buChar char="►"/>
            </a:pPr>
            <a:r>
              <a:rPr lang="en-US" altLang="en-US" sz="2100" dirty="0">
                <a:solidFill>
                  <a:schemeClr val="folHlink"/>
                </a:solidFill>
                <a:effectLst/>
                <a:latin typeface="Liberation Sans" panose="020B0604020202020204" pitchFamily="34" charset="0"/>
              </a:rPr>
              <a:t>Cannot change stated rate</a:t>
            </a:r>
            <a:r>
              <a:rPr lang="en-US" altLang="en-US" sz="2100" b="0" dirty="0">
                <a:solidFill>
                  <a:schemeClr val="folHlink"/>
                </a:solidFill>
                <a:effectLst/>
                <a:latin typeface="Liberation Sans" panose="020B0604020202020204" pitchFamily="34" charset="0"/>
              </a:rPr>
              <a:t> so investors refuse to pay face value for the bonds. </a:t>
            </a:r>
          </a:p>
          <a:p>
            <a:pPr lvl="1">
              <a:lnSpc>
                <a:spcPct val="120000"/>
              </a:lnSpc>
              <a:spcBef>
                <a:spcPct val="50000"/>
              </a:spcBef>
              <a:buClr>
                <a:srgbClr val="800000"/>
              </a:buClr>
              <a:buSzPct val="80000"/>
              <a:buFont typeface="Arial" charset="0"/>
              <a:buChar char="►"/>
            </a:pPr>
            <a:r>
              <a:rPr lang="en-US" altLang="en-US" sz="2100" b="0" dirty="0">
                <a:solidFill>
                  <a:schemeClr val="folHlink"/>
                </a:solidFill>
                <a:effectLst/>
                <a:latin typeface="Liberation Sans" panose="020B0604020202020204" pitchFamily="34" charset="0"/>
              </a:rPr>
              <a:t>Investors receive interest at the stated rate computed on the face value, but they actually earn at </a:t>
            </a:r>
            <a:r>
              <a:rPr lang="en-US" altLang="en-US" sz="2100" dirty="0">
                <a:solidFill>
                  <a:schemeClr val="folHlink"/>
                </a:solidFill>
                <a:effectLst/>
                <a:latin typeface="Liberation Sans" panose="020B0604020202020204" pitchFamily="34" charset="0"/>
              </a:rPr>
              <a:t>an effective rate because they paid less than face value for the bonds</a:t>
            </a:r>
            <a:r>
              <a:rPr lang="en-US" altLang="en-US" sz="2100" b="0" dirty="0">
                <a:solidFill>
                  <a:schemeClr val="folHlink"/>
                </a:solidFill>
                <a:effectLst/>
                <a:latin typeface="Liberation Sans" panose="020B0604020202020204" pitchFamily="34" charset="0"/>
              </a:rPr>
              <a:t>.</a:t>
            </a:r>
            <a:endParaRPr lang="en-US" altLang="en-US" sz="2100" b="0" dirty="0">
              <a:effectLst/>
              <a:latin typeface="Liberation Sans" panose="020B0604020202020204" pitchFamily="34" charset="0"/>
            </a:endParaRPr>
          </a:p>
        </p:txBody>
      </p:sp>
      <p:sp>
        <p:nvSpPr>
          <p:cNvPr id="1272841" name="Rectangle 9"/>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Bonds Issued at a Discount</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800" kern="1200" dirty="0" smtClean="0">
                <a:effectLst/>
                <a:latin typeface="Liberation Sans" panose="020B0604020202020204" pitchFamily="34" charset="0"/>
              </a:rPr>
              <a:t>Apply </a:t>
            </a:r>
            <a:r>
              <a:rPr lang="en-US" sz="1800" kern="1200" dirty="0">
                <a:effectLst/>
                <a:latin typeface="Liberation Sans" panose="020B0604020202020204" pitchFamily="34" charset="0"/>
              </a:rPr>
              <a:t>the methods of bond discount and </a:t>
            </a:r>
            <a:r>
              <a:rPr lang="en-US" sz="1800" kern="1200" dirty="0" smtClean="0">
                <a:effectLst/>
                <a:latin typeface="Liberation Sans" panose="020B0604020202020204" pitchFamily="34" charset="0"/>
              </a:rPr>
              <a:t>premium amortization.</a:t>
            </a:r>
            <a:endParaRPr lang="en-US" sz="1600" b="0" kern="1200" dirty="0">
              <a:effectLst/>
              <a:latin typeface="Liberation Sans" panose="020B0604020202020204" pitchFamily="34" charset="0"/>
            </a:endParaRPr>
          </a:p>
        </p:txBody>
      </p:sp>
      <p:sp>
        <p:nvSpPr>
          <p:cNvPr id="11"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5"/>
            </a:pPr>
            <a:r>
              <a:rPr lang="en-US" sz="1600" b="0" dirty="0">
                <a:effectLst/>
                <a:latin typeface="Liberation Sans" panose="020B0604020202020204" pitchFamily="34" charset="0"/>
              </a:rPr>
              <a:t>Explain the accounting for long-term notes payable.</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1" name="Text Box 3"/>
          <p:cNvSpPr txBox="1">
            <a:spLocks noChangeArrowheads="1"/>
          </p:cNvSpPr>
          <p:nvPr/>
        </p:nvSpPr>
        <p:spPr bwMode="auto">
          <a:xfrm>
            <a:off x="609600" y="1371600"/>
            <a:ext cx="8001000" cy="393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70000"/>
              </a:spcBef>
            </a:pPr>
            <a:r>
              <a:rPr lang="en-US" altLang="en-US" sz="2300" dirty="0">
                <a:effectLst/>
                <a:latin typeface="Liberation Sans" panose="020B0604020202020204" pitchFamily="34" charset="0"/>
              </a:rPr>
              <a:t>Bond issued at a discount</a:t>
            </a:r>
            <a:r>
              <a:rPr lang="en-US" altLang="en-US" sz="2100" b="0" dirty="0">
                <a:effectLst/>
                <a:latin typeface="Liberation Sans" panose="020B0604020202020204" pitchFamily="34" charset="0"/>
              </a:rPr>
              <a:t> - amount paid at maturity is more than the issue amount. </a:t>
            </a:r>
          </a:p>
          <a:p>
            <a:pPr>
              <a:lnSpc>
                <a:spcPct val="120000"/>
              </a:lnSpc>
              <a:spcBef>
                <a:spcPct val="70000"/>
              </a:spcBef>
            </a:pPr>
            <a:r>
              <a:rPr lang="en-US" altLang="en-US" sz="2300" dirty="0">
                <a:effectLst/>
                <a:latin typeface="Liberation Sans" panose="020B0604020202020204" pitchFamily="34" charset="0"/>
              </a:rPr>
              <a:t>Bonds issued at a premium</a:t>
            </a:r>
            <a:r>
              <a:rPr lang="en-US" altLang="en-US" sz="2100" b="0" dirty="0">
                <a:effectLst/>
                <a:latin typeface="Liberation Sans" panose="020B0604020202020204" pitchFamily="34" charset="0"/>
              </a:rPr>
              <a:t> - company pays less at maturity relative to the issue price. </a:t>
            </a:r>
          </a:p>
          <a:p>
            <a:pPr>
              <a:lnSpc>
                <a:spcPct val="120000"/>
              </a:lnSpc>
              <a:spcBef>
                <a:spcPct val="70000"/>
              </a:spcBef>
            </a:pPr>
            <a:r>
              <a:rPr lang="en-US" altLang="en-US" sz="2100" dirty="0">
                <a:effectLst/>
                <a:latin typeface="Liberation Sans" panose="020B0604020202020204" pitchFamily="34" charset="0"/>
              </a:rPr>
              <a:t>Adjustment</a:t>
            </a:r>
            <a:r>
              <a:rPr lang="en-US" altLang="en-US" sz="2100" b="0" dirty="0">
                <a:effectLst/>
                <a:latin typeface="Liberation Sans" panose="020B0604020202020204" pitchFamily="34" charset="0"/>
              </a:rPr>
              <a:t> to the cost is recorded as bond interest expense over the life of the bonds through a process called </a:t>
            </a:r>
            <a:r>
              <a:rPr lang="en-US" altLang="en-US" sz="2100" dirty="0">
                <a:solidFill>
                  <a:schemeClr val="tx2">
                    <a:lumMod val="75000"/>
                  </a:schemeClr>
                </a:solidFill>
                <a:effectLst/>
                <a:latin typeface="Liberation Sans" panose="020B0604020202020204" pitchFamily="34" charset="0"/>
              </a:rPr>
              <a:t>amortization</a:t>
            </a:r>
            <a:r>
              <a:rPr lang="en-US" altLang="en-US" sz="2100" b="0" dirty="0">
                <a:effectLst/>
                <a:latin typeface="Liberation Sans" panose="020B0604020202020204" pitchFamily="34" charset="0"/>
              </a:rPr>
              <a:t>. </a:t>
            </a:r>
          </a:p>
          <a:p>
            <a:pPr>
              <a:lnSpc>
                <a:spcPct val="120000"/>
              </a:lnSpc>
              <a:spcBef>
                <a:spcPct val="70000"/>
              </a:spcBef>
            </a:pPr>
            <a:r>
              <a:rPr lang="en-US" altLang="en-US" sz="2100" dirty="0">
                <a:effectLst/>
                <a:latin typeface="Liberation Sans" panose="020B0604020202020204" pitchFamily="34" charset="0"/>
              </a:rPr>
              <a:t>Required procedure</a:t>
            </a:r>
            <a:r>
              <a:rPr lang="en-US" altLang="en-US" sz="2100" b="0" dirty="0">
                <a:effectLst/>
                <a:latin typeface="Liberation Sans" panose="020B0604020202020204" pitchFamily="34" charset="0"/>
              </a:rPr>
              <a:t> for amortization is the </a:t>
            </a:r>
            <a:r>
              <a:rPr lang="en-US" altLang="en-US" sz="2100" dirty="0">
                <a:solidFill>
                  <a:schemeClr val="tx2">
                    <a:lumMod val="75000"/>
                  </a:schemeClr>
                </a:solidFill>
                <a:effectLst/>
                <a:latin typeface="Liberation Sans" panose="020B0604020202020204" pitchFamily="34" charset="0"/>
              </a:rPr>
              <a:t>effective-interest</a:t>
            </a:r>
            <a:r>
              <a:rPr lang="en-US" altLang="en-US" sz="2100" dirty="0">
                <a:effectLst/>
                <a:latin typeface="Liberation Sans" panose="020B0604020202020204" pitchFamily="34" charset="0"/>
              </a:rPr>
              <a:t> </a:t>
            </a:r>
            <a:r>
              <a:rPr lang="en-US" altLang="en-US" sz="2100" dirty="0">
                <a:solidFill>
                  <a:schemeClr val="tx2">
                    <a:lumMod val="75000"/>
                  </a:schemeClr>
                </a:solidFill>
                <a:effectLst/>
                <a:latin typeface="Liberation Sans" panose="020B0604020202020204" pitchFamily="34" charset="0"/>
              </a:rPr>
              <a:t>method</a:t>
            </a:r>
            <a:r>
              <a:rPr lang="en-US" altLang="en-US" sz="2100" b="0" dirty="0">
                <a:effectLst/>
                <a:latin typeface="Liberation Sans" panose="020B0604020202020204" pitchFamily="34" charset="0"/>
              </a:rPr>
              <a:t> (also called present value amortization).</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9" name="Rectangle 4"/>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0" algn="l">
              <a:defRPr sz="3200" i="0">
                <a:solidFill>
                  <a:schemeClr val="accent6">
                    <a:lumMod val="50000"/>
                  </a:schemeClr>
                </a:solidFill>
                <a:effectLst/>
                <a:latin typeface="Liberation Sans" panose="020B0604020202020204" pitchFamily="34" charset="0"/>
              </a:defRPr>
            </a:lvl1pPr>
            <a:lvl2pPr marL="109538">
              <a:defRPr sz="3000" i="1">
                <a:solidFill>
                  <a:srgbClr val="FFFF00"/>
                </a:solidFill>
                <a:effectLst>
                  <a:outerShdw blurRad="38100" dist="38100" dir="2700000" algn="tl">
                    <a:srgbClr val="C0C0C0"/>
                  </a:outerShdw>
                </a:effectLst>
              </a:defRPr>
            </a:lvl2pPr>
            <a:lvl3pPr marL="109538">
              <a:defRPr sz="3000" i="1">
                <a:solidFill>
                  <a:srgbClr val="FFFF00"/>
                </a:solidFill>
                <a:effectLst>
                  <a:outerShdw blurRad="38100" dist="38100" dir="2700000" algn="tl">
                    <a:srgbClr val="C0C0C0"/>
                  </a:outerShdw>
                </a:effectLst>
              </a:defRPr>
            </a:lvl3pPr>
            <a:lvl4pPr marL="109538">
              <a:defRPr sz="3000" i="1">
                <a:solidFill>
                  <a:srgbClr val="FFFF00"/>
                </a:solidFill>
                <a:effectLst>
                  <a:outerShdw blurRad="38100" dist="38100" dir="2700000" algn="tl">
                    <a:srgbClr val="C0C0C0"/>
                  </a:outerShdw>
                </a:effectLst>
              </a:defRPr>
            </a:lvl4pPr>
            <a:lvl5pPr marL="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altLang="en-US" dirty="0"/>
              <a:t>Effective-Interest Method</a:t>
            </a: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Text Box 2"/>
          <p:cNvSpPr txBox="1">
            <a:spLocks noChangeArrowheads="1"/>
          </p:cNvSpPr>
          <p:nvPr/>
        </p:nvSpPr>
        <p:spPr bwMode="auto">
          <a:xfrm>
            <a:off x="609600" y="1371600"/>
            <a:ext cx="8001000" cy="1273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70000"/>
              </a:spcBef>
            </a:pPr>
            <a:r>
              <a:rPr lang="en-US" altLang="en-US" sz="2200" dirty="0">
                <a:solidFill>
                  <a:schemeClr val="tx2">
                    <a:lumMod val="75000"/>
                  </a:schemeClr>
                </a:solidFill>
                <a:effectLst/>
                <a:latin typeface="Liberation Sans" panose="020B0604020202020204" pitchFamily="34" charset="0"/>
              </a:rPr>
              <a:t>Effective-interest</a:t>
            </a:r>
            <a:r>
              <a:rPr lang="en-US" altLang="en-US" sz="2200" dirty="0">
                <a:solidFill>
                  <a:srgbClr val="800000"/>
                </a:solidFill>
                <a:effectLst/>
                <a:latin typeface="Liberation Sans" panose="020B0604020202020204" pitchFamily="34" charset="0"/>
              </a:rPr>
              <a:t> </a:t>
            </a:r>
            <a:r>
              <a:rPr lang="en-US" altLang="en-US" sz="2200" dirty="0">
                <a:solidFill>
                  <a:schemeClr val="tx2">
                    <a:lumMod val="75000"/>
                  </a:schemeClr>
                </a:solidFill>
                <a:effectLst/>
                <a:latin typeface="Liberation Sans" panose="020B0604020202020204" pitchFamily="34" charset="0"/>
              </a:rPr>
              <a:t>method</a:t>
            </a:r>
            <a:r>
              <a:rPr lang="en-US" altLang="en-US" sz="2200" b="0" dirty="0">
                <a:effectLst/>
                <a:latin typeface="Liberation Sans" panose="020B0604020202020204" pitchFamily="34" charset="0"/>
              </a:rPr>
              <a:t> produces a periodic interest expense equal to a constant  percentage of the carrying value of the bonds.</a:t>
            </a:r>
          </a:p>
        </p:txBody>
      </p:sp>
      <p:sp>
        <p:nvSpPr>
          <p:cNvPr id="1417220" name="Rectangle 4"/>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Effective-Interest Method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895600"/>
            <a:ext cx="8382000" cy="171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4687669"/>
            <a:ext cx="2667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14-5</a:t>
            </a:r>
          </a:p>
          <a:p>
            <a:pPr algn="l"/>
            <a:r>
              <a:rPr lang="en-US" sz="1200" b="0" dirty="0">
                <a:solidFill>
                  <a:schemeClr val="tx1"/>
                </a:solidFill>
                <a:effectLst/>
                <a:latin typeface="Liberation Sans" panose="020B0604020202020204" pitchFamily="34" charset="0"/>
              </a:rPr>
              <a:t>Bond Discount </a:t>
            </a:r>
            <a:r>
              <a:rPr lang="en-US" sz="1200" b="0" dirty="0" smtClean="0">
                <a:solidFill>
                  <a:schemeClr val="tx1"/>
                </a:solidFill>
                <a:effectLst/>
                <a:latin typeface="Liberation Sans" panose="020B0604020202020204" pitchFamily="34" charset="0"/>
              </a:rPr>
              <a:t>and Premium Amortization </a:t>
            </a:r>
            <a:r>
              <a:rPr lang="en-US" sz="1200" b="0" dirty="0">
                <a:solidFill>
                  <a:schemeClr val="tx1"/>
                </a:solidFill>
                <a:effectLst/>
                <a:latin typeface="Liberation Sans" panose="020B0604020202020204" pitchFamily="34" charset="0"/>
              </a:rPr>
              <a:t>Computation</a:t>
            </a: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8382000" cy="1987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19268" name="Rectangle 4"/>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Effective-Interest Method</a:t>
            </a:r>
          </a:p>
        </p:txBody>
      </p:sp>
      <p:sp>
        <p:nvSpPr>
          <p:cNvPr id="1419271" name="Text Box 7"/>
          <p:cNvSpPr txBox="1">
            <a:spLocks noChangeArrowheads="1"/>
          </p:cNvSpPr>
          <p:nvPr/>
        </p:nvSpPr>
        <p:spPr bwMode="auto">
          <a:xfrm>
            <a:off x="609600" y="1371600"/>
            <a:ext cx="8001000" cy="529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30000"/>
              </a:spcBef>
              <a:spcAft>
                <a:spcPct val="20000"/>
              </a:spcAft>
              <a:buSzPct val="80000"/>
            </a:pPr>
            <a:r>
              <a:rPr lang="en-US" altLang="en-US" sz="2800" dirty="0">
                <a:effectLst/>
                <a:latin typeface="Liberation Sans" panose="020B0604020202020204" pitchFamily="34" charset="0"/>
              </a:rPr>
              <a:t>Bonds Issued at a Discount</a:t>
            </a:r>
          </a:p>
        </p:txBody>
      </p:sp>
      <p:sp>
        <p:nvSpPr>
          <p:cNvPr id="1419274" name="Text Box 10"/>
          <p:cNvSpPr txBox="1">
            <a:spLocks noChangeArrowheads="1"/>
          </p:cNvSpPr>
          <p:nvPr/>
        </p:nvSpPr>
        <p:spPr bwMode="auto">
          <a:xfrm>
            <a:off x="609600" y="1981200"/>
            <a:ext cx="8001000" cy="17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dirty="0">
                <a:solidFill>
                  <a:srgbClr val="800000"/>
                </a:solidFill>
                <a:effectLst/>
                <a:latin typeface="Liberation Sans" panose="020B0604020202020204" pitchFamily="34" charset="0"/>
              </a:rPr>
              <a:t>Illustration:</a:t>
            </a:r>
            <a:r>
              <a:rPr lang="en-US" altLang="en-US" sz="2100" b="0" dirty="0">
                <a:effectLst/>
                <a:latin typeface="Liberation Sans" panose="020B0604020202020204" pitchFamily="34" charset="0"/>
              </a:rPr>
              <a:t>  Evermaster Corporation issued </a:t>
            </a:r>
            <a:r>
              <a:rPr lang="en-US" altLang="en-US" sz="2100" b="0" dirty="0" smtClean="0">
                <a:effectLst/>
                <a:latin typeface="Liberation Sans" panose="020B0604020202020204" pitchFamily="34" charset="0"/>
              </a:rPr>
              <a:t>€100,000 </a:t>
            </a:r>
            <a:r>
              <a:rPr lang="en-US" altLang="en-US" sz="2100" b="0" dirty="0">
                <a:effectLst/>
                <a:latin typeface="Liberation Sans" panose="020B0604020202020204" pitchFamily="34" charset="0"/>
              </a:rPr>
              <a:t>of </a:t>
            </a:r>
            <a:r>
              <a:rPr lang="en-US" altLang="en-US" sz="2100" dirty="0">
                <a:effectLst/>
                <a:latin typeface="Liberation Sans" panose="020B0604020202020204" pitchFamily="34" charset="0"/>
              </a:rPr>
              <a:t>8%</a:t>
            </a:r>
            <a:r>
              <a:rPr lang="en-US" altLang="en-US" sz="2100" b="0" dirty="0">
                <a:effectLst/>
                <a:latin typeface="Liberation Sans" panose="020B0604020202020204" pitchFamily="34" charset="0"/>
              </a:rPr>
              <a:t> term bonds on January 1, </a:t>
            </a:r>
            <a:r>
              <a:rPr lang="en-US" altLang="en-US" sz="2100" b="0" dirty="0" smtClean="0">
                <a:effectLst/>
                <a:latin typeface="Liberation Sans" panose="020B0604020202020204" pitchFamily="34" charset="0"/>
              </a:rPr>
              <a:t>2015, </a:t>
            </a:r>
            <a:r>
              <a:rPr lang="en-US" altLang="en-US" sz="2100" b="0" dirty="0">
                <a:effectLst/>
                <a:latin typeface="Liberation Sans" panose="020B0604020202020204" pitchFamily="34" charset="0"/>
              </a:rPr>
              <a:t>due on January 1, </a:t>
            </a:r>
            <a:r>
              <a:rPr lang="en-US" altLang="en-US" sz="2100" b="0" dirty="0" smtClean="0">
                <a:effectLst/>
                <a:latin typeface="Liberation Sans" panose="020B0604020202020204" pitchFamily="34" charset="0"/>
              </a:rPr>
              <a:t>2020, </a:t>
            </a:r>
            <a:r>
              <a:rPr lang="en-US" altLang="en-US" sz="2100" b="0" dirty="0">
                <a:effectLst/>
                <a:latin typeface="Liberation Sans" panose="020B0604020202020204" pitchFamily="34" charset="0"/>
              </a:rPr>
              <a:t>with interest payable each July 1 and January 1. Investors require an effective-interest rate of </a:t>
            </a:r>
            <a:r>
              <a:rPr lang="en-US" altLang="en-US" sz="2100" dirty="0">
                <a:effectLst/>
                <a:latin typeface="Liberation Sans" panose="020B0604020202020204" pitchFamily="34" charset="0"/>
              </a:rPr>
              <a:t>10%</a:t>
            </a:r>
            <a:r>
              <a:rPr lang="en-US" altLang="en-US" sz="2100" b="0" dirty="0">
                <a:effectLst/>
                <a:latin typeface="Liberation Sans" panose="020B0604020202020204" pitchFamily="34" charset="0"/>
              </a:rPr>
              <a:t>. Calculate the bond proceeds.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381000" y="5867400"/>
            <a:ext cx="39624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14-6</a:t>
            </a:r>
          </a:p>
          <a:p>
            <a:pPr algn="l"/>
            <a:r>
              <a:rPr lang="en-US" sz="1200" b="0" dirty="0">
                <a:solidFill>
                  <a:schemeClr val="tx1"/>
                </a:solidFill>
                <a:effectLst/>
                <a:latin typeface="Liberation Sans" panose="020B0604020202020204" pitchFamily="34" charset="0"/>
              </a:rPr>
              <a:t>Computation of </a:t>
            </a:r>
            <a:r>
              <a:rPr lang="en-US" sz="1200" b="0" dirty="0" smtClean="0">
                <a:solidFill>
                  <a:schemeClr val="tx1"/>
                </a:solidFill>
                <a:effectLst/>
                <a:latin typeface="Liberation Sans" panose="020B0604020202020204" pitchFamily="34" charset="0"/>
              </a:rPr>
              <a:t>Discount on </a:t>
            </a:r>
            <a:r>
              <a:rPr lang="en-US" sz="1200" b="0" dirty="0">
                <a:solidFill>
                  <a:schemeClr val="tx1"/>
                </a:solidFill>
                <a:effectLst/>
                <a:latin typeface="Liberation Sans" panose="020B0604020202020204" pitchFamily="34" charset="0"/>
              </a:rPr>
              <a:t>Bonds Payable</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228600"/>
            <a:ext cx="7766050" cy="642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1030069"/>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14-7</a:t>
            </a:r>
          </a:p>
          <a:p>
            <a:pPr algn="l"/>
            <a:r>
              <a:rPr lang="en-US" sz="1200" b="0" dirty="0">
                <a:solidFill>
                  <a:schemeClr val="tx1"/>
                </a:solidFill>
                <a:effectLst/>
                <a:latin typeface="Liberation Sans" panose="020B0604020202020204" pitchFamily="34" charset="0"/>
              </a:rPr>
              <a:t>Bond Discount</a:t>
            </a:r>
          </a:p>
          <a:p>
            <a:pPr algn="l"/>
            <a:r>
              <a:rPr lang="en-US" sz="1200" b="0" dirty="0">
                <a:solidFill>
                  <a:schemeClr val="tx1"/>
                </a:solidFill>
                <a:effectLst/>
                <a:latin typeface="Liberation Sans" panose="020B0604020202020204" pitchFamily="34" charset="0"/>
              </a:rPr>
              <a:t>Amortization Schedule</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86200"/>
            <a:ext cx="6488603" cy="537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7459" name="Rectangle 3"/>
          <p:cNvSpPr>
            <a:spLocks noGrp="1" noChangeArrowheads="1"/>
          </p:cNvSpPr>
          <p:nvPr>
            <p:ph type="title" idx="4294967295"/>
          </p:nvPr>
        </p:nvSpPr>
        <p:spPr bwMode="auto">
          <a:xfrm>
            <a:off x="609600" y="354013"/>
            <a:ext cx="8229600" cy="56038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Effective-Interest Method</a:t>
            </a:r>
          </a:p>
        </p:txBody>
      </p:sp>
      <p:sp>
        <p:nvSpPr>
          <p:cNvPr id="1427464" name="Rectangle 8"/>
          <p:cNvSpPr>
            <a:spLocks noChangeArrowheads="1"/>
          </p:cNvSpPr>
          <p:nvPr/>
        </p:nvSpPr>
        <p:spPr bwMode="auto">
          <a:xfrm>
            <a:off x="762000" y="3657600"/>
            <a:ext cx="7620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427462" name="Text Box 6"/>
          <p:cNvSpPr txBox="1">
            <a:spLocks noChangeArrowheads="1"/>
          </p:cNvSpPr>
          <p:nvPr/>
        </p:nvSpPr>
        <p:spPr bwMode="auto">
          <a:xfrm>
            <a:off x="609600" y="3886200"/>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on date of issue, </a:t>
            </a:r>
            <a:r>
              <a:rPr lang="en-US" altLang="en-US" sz="2100" dirty="0">
                <a:effectLst/>
                <a:latin typeface="Liberation Sans" panose="020B0604020202020204" pitchFamily="34" charset="0"/>
              </a:rPr>
              <a:t>Jan.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a:t>
            </a:r>
            <a:endParaRPr lang="en-US" altLang="en-US" sz="2100" b="0" dirty="0">
              <a:effectLst/>
              <a:latin typeface="Liberation Sans" panose="020B0604020202020204" pitchFamily="34" charset="0"/>
            </a:endParaRPr>
          </a:p>
        </p:txBody>
      </p:sp>
      <p:sp>
        <p:nvSpPr>
          <p:cNvPr id="1427463" name="Text Box 7"/>
          <p:cNvSpPr txBox="1">
            <a:spLocks noChangeArrowheads="1"/>
          </p:cNvSpPr>
          <p:nvPr/>
        </p:nvSpPr>
        <p:spPr bwMode="auto">
          <a:xfrm>
            <a:off x="609600" y="4484087"/>
            <a:ext cx="8077200" cy="925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Cash  	92,278</a:t>
            </a:r>
          </a:p>
          <a:p>
            <a:pPr>
              <a:lnSpc>
                <a:spcPct val="115000"/>
              </a:lnSpc>
              <a:spcBef>
                <a:spcPct val="30000"/>
              </a:spcBef>
            </a:pPr>
            <a:r>
              <a:rPr lang="en-US" altLang="en-US" sz="2100" b="0" dirty="0">
                <a:effectLst/>
                <a:latin typeface="Liberation Sans" panose="020B0604020202020204" pitchFamily="34" charset="0"/>
                <a:cs typeface="Arial" charset="0"/>
              </a:rPr>
              <a:t>		Bonds </a:t>
            </a:r>
            <a:r>
              <a:rPr lang="en-US" altLang="en-US" sz="2100" b="0" dirty="0" smtClean="0">
                <a:effectLst/>
                <a:latin typeface="Liberation Sans" panose="020B0604020202020204" pitchFamily="34" charset="0"/>
                <a:cs typeface="Arial" charset="0"/>
              </a:rPr>
              <a:t>Payable</a:t>
            </a:r>
            <a:r>
              <a:rPr lang="en-US" altLang="en-US" sz="2100" b="0" dirty="0">
                <a:effectLst/>
                <a:latin typeface="Liberation Sans" panose="020B0604020202020204" pitchFamily="34" charset="0"/>
                <a:cs typeface="Arial" charset="0"/>
              </a:rPr>
              <a:t>		92,278</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3" name="Rectangle 12"/>
          <p:cNvSpPr/>
          <p:nvPr/>
        </p:nvSpPr>
        <p:spPr>
          <a:xfrm>
            <a:off x="6553200" y="572869"/>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14-7</a:t>
            </a:r>
          </a:p>
          <a:p>
            <a:pPr algn="l"/>
            <a:r>
              <a:rPr lang="en-US" sz="1200" b="0" dirty="0">
                <a:solidFill>
                  <a:schemeClr val="tx1"/>
                </a:solidFill>
                <a:effectLst/>
                <a:latin typeface="Liberation Sans" panose="020B0604020202020204" pitchFamily="34" charset="0"/>
              </a:rPr>
              <a:t>Bond Discount</a:t>
            </a:r>
          </a:p>
          <a:p>
            <a:pPr algn="l"/>
            <a:r>
              <a:rPr lang="en-US" sz="1200" b="0" dirty="0">
                <a:solidFill>
                  <a:schemeClr val="tx1"/>
                </a:solidFill>
                <a:effectLst/>
                <a:latin typeface="Liberation Sans" panose="020B0604020202020204" pitchFamily="34" charset="0"/>
              </a:rPr>
              <a:t>Amortization Schedule</a:t>
            </a: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7463">
                                            <p:txEl>
                                              <p:pRg st="0" end="0"/>
                                            </p:txEl>
                                          </p:spTgt>
                                        </p:tgtEl>
                                        <p:attrNameLst>
                                          <p:attrName>style.visibility</p:attrName>
                                        </p:attrNameLst>
                                      </p:cBhvr>
                                      <p:to>
                                        <p:strVal val="visible"/>
                                      </p:to>
                                    </p:set>
                                    <p:animEffect transition="in" filter="wipe(left)">
                                      <p:cBhvr>
                                        <p:cTn id="7" dur="500"/>
                                        <p:tgtEl>
                                          <p:spTgt spid="14274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7463">
                                            <p:txEl>
                                              <p:pRg st="1" end="1"/>
                                            </p:txEl>
                                          </p:spTgt>
                                        </p:tgtEl>
                                        <p:attrNameLst>
                                          <p:attrName>style.visibility</p:attrName>
                                        </p:attrNameLst>
                                      </p:cBhvr>
                                      <p:to>
                                        <p:strVal val="visible"/>
                                      </p:to>
                                    </p:set>
                                    <p:animEffect transition="in" filter="wipe(left)">
                                      <p:cBhvr>
                                        <p:cTn id="12" dur="500"/>
                                        <p:tgtEl>
                                          <p:spTgt spid="14274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86200"/>
            <a:ext cx="6488603" cy="537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9510" name="Rectangle 6"/>
          <p:cNvSpPr>
            <a:spLocks noChangeArrowheads="1"/>
          </p:cNvSpPr>
          <p:nvPr/>
        </p:nvSpPr>
        <p:spPr bwMode="auto">
          <a:xfrm>
            <a:off x="762000" y="3657600"/>
            <a:ext cx="7620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429514" name="Text Box 10"/>
          <p:cNvSpPr txBox="1">
            <a:spLocks noChangeArrowheads="1"/>
          </p:cNvSpPr>
          <p:nvPr/>
        </p:nvSpPr>
        <p:spPr bwMode="auto">
          <a:xfrm>
            <a:off x="609600" y="493395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4,614</a:t>
            </a:r>
          </a:p>
          <a:p>
            <a:pPr>
              <a:lnSpc>
                <a:spcPct val="115000"/>
              </a:lnSpc>
              <a:spcBef>
                <a:spcPct val="30000"/>
              </a:spcBef>
            </a:pPr>
            <a:r>
              <a:rPr lang="en-US" altLang="en-US" sz="2100" b="0" dirty="0">
                <a:effectLst/>
                <a:latin typeface="Liberation Sans" panose="020B0604020202020204" pitchFamily="34" charset="0"/>
                <a:cs typeface="Arial" charset="0"/>
              </a:rPr>
              <a:t>		Bonds payable		614</a:t>
            </a:r>
          </a:p>
          <a:p>
            <a:pPr>
              <a:lnSpc>
                <a:spcPct val="115000"/>
              </a:lnSpc>
              <a:spcBef>
                <a:spcPct val="30000"/>
              </a:spcBef>
            </a:pPr>
            <a:r>
              <a:rPr lang="en-US" altLang="en-US" sz="2100" b="0" dirty="0">
                <a:effectLst/>
                <a:latin typeface="Liberation Sans" panose="020B0604020202020204" pitchFamily="34" charset="0"/>
                <a:cs typeface="Arial" charset="0"/>
              </a:rPr>
              <a:t>		Cash		4,000</a:t>
            </a:r>
          </a:p>
        </p:txBody>
      </p:sp>
      <p:sp>
        <p:nvSpPr>
          <p:cNvPr id="1429515" name="Text Box 11"/>
          <p:cNvSpPr txBox="1">
            <a:spLocks noChangeArrowheads="1"/>
          </p:cNvSpPr>
          <p:nvPr/>
        </p:nvSpPr>
        <p:spPr bwMode="auto">
          <a:xfrm>
            <a:off x="609600" y="3886200"/>
            <a:ext cx="8153400" cy="86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first payment and amortization of the discount on </a:t>
            </a:r>
            <a:r>
              <a:rPr lang="en-US" altLang="en-US" sz="2100" dirty="0">
                <a:effectLst/>
                <a:latin typeface="Liberation Sans" panose="020B0604020202020204" pitchFamily="34" charset="0"/>
              </a:rPr>
              <a:t>July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 </a:t>
            </a:r>
            <a:endParaRPr lang="en-US" altLang="en-US" sz="2100" b="0" dirty="0">
              <a:effectLst/>
              <a:latin typeface="Liberation Sans" panose="020B0604020202020204" pitchFamily="34" charset="0"/>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1" name="Rectangle 3"/>
          <p:cNvSpPr txBox="1">
            <a:spLocks noChangeArrowheads="1"/>
          </p:cNvSpPr>
          <p:nvPr/>
        </p:nvSpPr>
        <p:spPr bwMode="auto">
          <a:xfrm>
            <a:off x="609600" y="354013"/>
            <a:ext cx="8229600" cy="56038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2" name="Rectangle 11"/>
          <p:cNvSpPr/>
          <p:nvPr/>
        </p:nvSpPr>
        <p:spPr>
          <a:xfrm>
            <a:off x="6553200" y="572869"/>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14-7</a:t>
            </a:r>
          </a:p>
          <a:p>
            <a:pPr algn="l"/>
            <a:r>
              <a:rPr lang="en-US" sz="1200" b="0" dirty="0">
                <a:solidFill>
                  <a:schemeClr val="tx1"/>
                </a:solidFill>
                <a:effectLst/>
                <a:latin typeface="Liberation Sans" panose="020B0604020202020204" pitchFamily="34" charset="0"/>
              </a:rPr>
              <a:t>Bond Discount</a:t>
            </a:r>
          </a:p>
          <a:p>
            <a:pPr algn="l"/>
            <a:r>
              <a:rPr lang="en-US" sz="1200" b="0" dirty="0">
                <a:solidFill>
                  <a:schemeClr val="tx1"/>
                </a:solidFill>
                <a:effectLst/>
                <a:latin typeface="Liberation Sans" panose="020B0604020202020204" pitchFamily="34" charset="0"/>
              </a:rPr>
              <a:t>Amortization Schedule</a:t>
            </a: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9514">
                                            <p:txEl>
                                              <p:pRg st="0" end="0"/>
                                            </p:txEl>
                                          </p:spTgt>
                                        </p:tgtEl>
                                        <p:attrNameLst>
                                          <p:attrName>style.visibility</p:attrName>
                                        </p:attrNameLst>
                                      </p:cBhvr>
                                      <p:to>
                                        <p:strVal val="visible"/>
                                      </p:to>
                                    </p:set>
                                    <p:animEffect transition="in" filter="wipe(left)">
                                      <p:cBhvr>
                                        <p:cTn id="7" dur="500"/>
                                        <p:tgtEl>
                                          <p:spTgt spid="14295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9514">
                                            <p:txEl>
                                              <p:pRg st="1" end="1"/>
                                            </p:txEl>
                                          </p:spTgt>
                                        </p:tgtEl>
                                        <p:attrNameLst>
                                          <p:attrName>style.visibility</p:attrName>
                                        </p:attrNameLst>
                                      </p:cBhvr>
                                      <p:to>
                                        <p:strVal val="visible"/>
                                      </p:to>
                                    </p:set>
                                    <p:animEffect transition="in" filter="wipe(left)">
                                      <p:cBhvr>
                                        <p:cTn id="12" dur="500"/>
                                        <p:tgtEl>
                                          <p:spTgt spid="14295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9514">
                                            <p:txEl>
                                              <p:pRg st="2" end="2"/>
                                            </p:txEl>
                                          </p:spTgt>
                                        </p:tgtEl>
                                        <p:attrNameLst>
                                          <p:attrName>style.visibility</p:attrName>
                                        </p:attrNameLst>
                                      </p:cBhvr>
                                      <p:to>
                                        <p:strVal val="visible"/>
                                      </p:to>
                                    </p:set>
                                    <p:animEffect transition="in" filter="wipe(left)">
                                      <p:cBhvr>
                                        <p:cTn id="17" dur="500"/>
                                        <p:tgtEl>
                                          <p:spTgt spid="1429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951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86200"/>
            <a:ext cx="6488603" cy="537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1558" name="Rectangle 6"/>
          <p:cNvSpPr>
            <a:spLocks noChangeArrowheads="1"/>
          </p:cNvSpPr>
          <p:nvPr/>
        </p:nvSpPr>
        <p:spPr bwMode="auto">
          <a:xfrm>
            <a:off x="762000" y="3657600"/>
            <a:ext cx="7620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431561" name="Text Box 9"/>
          <p:cNvSpPr txBox="1">
            <a:spLocks noChangeArrowheads="1"/>
          </p:cNvSpPr>
          <p:nvPr/>
        </p:nvSpPr>
        <p:spPr bwMode="auto">
          <a:xfrm>
            <a:off x="609600" y="3886200"/>
            <a:ext cx="8153400" cy="90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accrued interest and amortization of the discount on </a:t>
            </a:r>
            <a:r>
              <a:rPr lang="en-US" altLang="en-US" sz="2100" dirty="0">
                <a:effectLst/>
                <a:latin typeface="Liberation Sans" panose="020B0604020202020204" pitchFamily="34" charset="0"/>
              </a:rPr>
              <a:t>Dec. 31,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 </a:t>
            </a:r>
            <a:endParaRPr lang="en-US" altLang="en-US" sz="2100" b="0" dirty="0">
              <a:effectLst/>
              <a:latin typeface="Liberation Sans" panose="020B0604020202020204" pitchFamily="34" charset="0"/>
            </a:endParaRPr>
          </a:p>
        </p:txBody>
      </p:sp>
      <p:sp>
        <p:nvSpPr>
          <p:cNvPr id="1431562" name="Text Box 10"/>
          <p:cNvSpPr txBox="1">
            <a:spLocks noChangeArrowheads="1"/>
          </p:cNvSpPr>
          <p:nvPr/>
        </p:nvSpPr>
        <p:spPr bwMode="auto">
          <a:xfrm>
            <a:off x="609600" y="494030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4,645</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payable		4,000</a:t>
            </a:r>
          </a:p>
          <a:p>
            <a:pPr>
              <a:lnSpc>
                <a:spcPct val="115000"/>
              </a:lnSpc>
              <a:spcBef>
                <a:spcPct val="30000"/>
              </a:spcBef>
            </a:pPr>
            <a:r>
              <a:rPr lang="en-US" altLang="en-US" sz="2100" b="0" dirty="0">
                <a:effectLst/>
                <a:latin typeface="Liberation Sans" panose="020B0604020202020204" pitchFamily="34" charset="0"/>
                <a:cs typeface="Arial" charset="0"/>
              </a:rPr>
              <a:t>		Bonds payable		645</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1" name="Rectangle 3"/>
          <p:cNvSpPr txBox="1">
            <a:spLocks noChangeArrowheads="1"/>
          </p:cNvSpPr>
          <p:nvPr/>
        </p:nvSpPr>
        <p:spPr bwMode="auto">
          <a:xfrm>
            <a:off x="609600" y="354013"/>
            <a:ext cx="8229600" cy="56038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2" name="Rectangle 11"/>
          <p:cNvSpPr/>
          <p:nvPr/>
        </p:nvSpPr>
        <p:spPr>
          <a:xfrm>
            <a:off x="6553200" y="572869"/>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14-7</a:t>
            </a:r>
          </a:p>
          <a:p>
            <a:pPr algn="l"/>
            <a:r>
              <a:rPr lang="en-US" sz="1200" b="0" dirty="0">
                <a:solidFill>
                  <a:schemeClr val="tx1"/>
                </a:solidFill>
                <a:effectLst/>
                <a:latin typeface="Liberation Sans" panose="020B0604020202020204" pitchFamily="34" charset="0"/>
              </a:rPr>
              <a:t>Bond Discount</a:t>
            </a:r>
          </a:p>
          <a:p>
            <a:pPr algn="l"/>
            <a:r>
              <a:rPr lang="en-US" sz="1200" b="0" dirty="0">
                <a:solidFill>
                  <a:schemeClr val="tx1"/>
                </a:solidFill>
                <a:effectLst/>
                <a:latin typeface="Liberation Sans" panose="020B0604020202020204" pitchFamily="34" charset="0"/>
              </a:rPr>
              <a:t>Amortization Schedule</a:t>
            </a: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1562">
                                            <p:txEl>
                                              <p:pRg st="0" end="0"/>
                                            </p:txEl>
                                          </p:spTgt>
                                        </p:tgtEl>
                                        <p:attrNameLst>
                                          <p:attrName>style.visibility</p:attrName>
                                        </p:attrNameLst>
                                      </p:cBhvr>
                                      <p:to>
                                        <p:strVal val="visible"/>
                                      </p:to>
                                    </p:set>
                                    <p:animEffect transition="in" filter="wipe(left)">
                                      <p:cBhvr>
                                        <p:cTn id="7" dur="500"/>
                                        <p:tgtEl>
                                          <p:spTgt spid="14315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1562">
                                            <p:txEl>
                                              <p:pRg st="1" end="1"/>
                                            </p:txEl>
                                          </p:spTgt>
                                        </p:tgtEl>
                                        <p:attrNameLst>
                                          <p:attrName>style.visibility</p:attrName>
                                        </p:attrNameLst>
                                      </p:cBhvr>
                                      <p:to>
                                        <p:strVal val="visible"/>
                                      </p:to>
                                    </p:set>
                                    <p:animEffect transition="in" filter="wipe(left)">
                                      <p:cBhvr>
                                        <p:cTn id="12" dur="500"/>
                                        <p:tgtEl>
                                          <p:spTgt spid="14315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1562">
                                            <p:txEl>
                                              <p:pRg st="2" end="2"/>
                                            </p:txEl>
                                          </p:spTgt>
                                        </p:tgtEl>
                                        <p:attrNameLst>
                                          <p:attrName>style.visibility</p:attrName>
                                        </p:attrNameLst>
                                      </p:cBhvr>
                                      <p:to>
                                        <p:strVal val="visible"/>
                                      </p:to>
                                    </p:set>
                                    <p:animEffect transition="in" filter="wipe(left)">
                                      <p:cBhvr>
                                        <p:cTn id="17" dur="500"/>
                                        <p:tgtEl>
                                          <p:spTgt spid="14315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156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5"/>
            </a:pPr>
            <a:r>
              <a:rPr lang="en-US" sz="1600" b="0" dirty="0">
                <a:effectLst/>
                <a:latin typeface="Liberation Sans" panose="020B0604020202020204" pitchFamily="34" charset="0"/>
              </a:rPr>
              <a:t>Explain the accounting for long-term notes payable.</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800" kern="1200" dirty="0" smtClean="0">
                <a:effectLst/>
                <a:latin typeface="Liberation Sans" panose="020B0604020202020204" pitchFamily="34" charset="0"/>
              </a:rPr>
              <a:t>Describe </a:t>
            </a:r>
            <a:r>
              <a:rPr lang="en-US" sz="1800" kern="1200" dirty="0">
                <a:effectLst/>
                <a:latin typeface="Liberation Sans" panose="020B0604020202020204" pitchFamily="34" charset="0"/>
              </a:rPr>
              <a:t>the formal procedures associated </a:t>
            </a:r>
            <a:r>
              <a:rPr lang="en-US" sz="1800" kern="1200" dirty="0" smtClean="0">
                <a:effectLst/>
                <a:latin typeface="Liberation Sans" panose="020B0604020202020204" pitchFamily="34" charset="0"/>
              </a:rPr>
              <a:t>with issuing </a:t>
            </a:r>
            <a:r>
              <a:rPr lang="en-US" sz="1800" kern="1200" dirty="0">
                <a:effectLst/>
                <a:latin typeface="Liberation Sans" panose="020B0604020202020204" pitchFamily="34" charset="0"/>
              </a:rPr>
              <a:t>long-term </a:t>
            </a:r>
            <a:r>
              <a:rPr lang="en-US" sz="1800" kern="1200" dirty="0" smtClean="0">
                <a:effectLst/>
                <a:latin typeface="Liberation Sans" panose="020B0604020202020204" pitchFamily="34" charset="0"/>
              </a:rPr>
              <a:t>debt</a:t>
            </a:r>
            <a:r>
              <a:rPr lang="en-US" sz="1600" b="0" kern="1200" dirty="0" smtClean="0">
                <a:effectLst/>
                <a:latin typeface="Liberation Sans" panose="020B0604020202020204" pitchFamily="34" charset="0"/>
              </a:rPr>
              <a: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p:txBody>
      </p:sp>
    </p:spTree>
    <p:extLst>
      <p:ext uri="{BB962C8B-B14F-4D97-AF65-F5344CB8AC3E}">
        <p14:creationId xmlns:p14="http://schemas.microsoft.com/office/powerpoint/2010/main" val="214643453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Text Box 2"/>
          <p:cNvSpPr txBox="1">
            <a:spLocks noChangeArrowheads="1"/>
          </p:cNvSpPr>
          <p:nvPr/>
        </p:nvSpPr>
        <p:spPr bwMode="auto">
          <a:xfrm>
            <a:off x="609600" y="1981200"/>
            <a:ext cx="8001000"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70000"/>
              </a:spcBef>
            </a:pPr>
            <a:r>
              <a:rPr lang="en-US" altLang="en-US" sz="2100" dirty="0">
                <a:solidFill>
                  <a:srgbClr val="800000"/>
                </a:solidFill>
                <a:effectLst/>
                <a:latin typeface="Liberation Sans" panose="020B0604020202020204" pitchFamily="34" charset="0"/>
              </a:rPr>
              <a:t>Illustration:</a:t>
            </a:r>
            <a:r>
              <a:rPr lang="en-US" altLang="en-US" sz="2100" b="0" dirty="0">
                <a:effectLst/>
                <a:latin typeface="Liberation Sans" panose="020B0604020202020204" pitchFamily="34" charset="0"/>
              </a:rPr>
              <a:t>  Evermaster Corporation issued </a:t>
            </a:r>
            <a:r>
              <a:rPr lang="en-US" altLang="en-US" sz="2100" b="0" dirty="0" smtClean="0">
                <a:effectLst/>
                <a:latin typeface="Liberation Sans" panose="020B0604020202020204" pitchFamily="34" charset="0"/>
              </a:rPr>
              <a:t>€100,000 </a:t>
            </a:r>
            <a:r>
              <a:rPr lang="en-US" altLang="en-US" sz="2100" b="0" dirty="0">
                <a:effectLst/>
                <a:latin typeface="Liberation Sans" panose="020B0604020202020204" pitchFamily="34" charset="0"/>
              </a:rPr>
              <a:t>of </a:t>
            </a:r>
            <a:r>
              <a:rPr lang="en-US" altLang="en-US" sz="2100" dirty="0">
                <a:effectLst/>
                <a:latin typeface="Liberation Sans" panose="020B0604020202020204" pitchFamily="34" charset="0"/>
              </a:rPr>
              <a:t>8%</a:t>
            </a:r>
            <a:r>
              <a:rPr lang="en-US" altLang="en-US" sz="2100" b="0" dirty="0">
                <a:effectLst/>
                <a:latin typeface="Liberation Sans" panose="020B0604020202020204" pitchFamily="34" charset="0"/>
              </a:rPr>
              <a:t> term bonds on January 1, </a:t>
            </a:r>
            <a:r>
              <a:rPr lang="en-US" altLang="en-US" sz="2100" b="0" dirty="0" smtClean="0">
                <a:effectLst/>
                <a:latin typeface="Liberation Sans" panose="020B0604020202020204" pitchFamily="34" charset="0"/>
              </a:rPr>
              <a:t>2015, </a:t>
            </a:r>
            <a:r>
              <a:rPr lang="en-US" altLang="en-US" sz="2100" b="0" dirty="0">
                <a:effectLst/>
                <a:latin typeface="Liberation Sans" panose="020B0604020202020204" pitchFamily="34" charset="0"/>
              </a:rPr>
              <a:t>due on January 1, 2016, with interest payable each July 1 and January 1. Investors require an effective-interest rate of </a:t>
            </a:r>
            <a:r>
              <a:rPr lang="en-US" altLang="en-US" sz="2100" dirty="0">
                <a:effectLst/>
                <a:latin typeface="Liberation Sans" panose="020B0604020202020204" pitchFamily="34" charset="0"/>
              </a:rPr>
              <a:t>6%</a:t>
            </a:r>
            <a:r>
              <a:rPr lang="en-US" altLang="en-US" sz="2100" b="0" dirty="0">
                <a:effectLst/>
                <a:latin typeface="Liberation Sans" panose="020B0604020202020204" pitchFamily="34" charset="0"/>
              </a:rPr>
              <a:t>. Calculate the bond proceeds.</a:t>
            </a:r>
          </a:p>
        </p:txBody>
      </p:sp>
      <p:sp>
        <p:nvSpPr>
          <p:cNvPr id="1433605" name="Text Box 5"/>
          <p:cNvSpPr txBox="1">
            <a:spLocks noChangeArrowheads="1"/>
          </p:cNvSpPr>
          <p:nvPr/>
        </p:nvSpPr>
        <p:spPr bwMode="auto">
          <a:xfrm>
            <a:off x="609600" y="1371600"/>
            <a:ext cx="8001000" cy="566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30000"/>
              </a:spcBef>
              <a:spcAft>
                <a:spcPct val="20000"/>
              </a:spcAft>
              <a:buSzPct val="80000"/>
            </a:pPr>
            <a:r>
              <a:rPr lang="en-US" altLang="en-US" sz="2800" dirty="0">
                <a:effectLst/>
                <a:latin typeface="Liberation Sans" panose="020B0604020202020204" pitchFamily="34" charset="0"/>
              </a:rPr>
              <a:t>Bonds Issued at a Premium</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0" name="Rectangle 9"/>
          <p:cNvSpPr/>
          <p:nvPr/>
        </p:nvSpPr>
        <p:spPr>
          <a:xfrm>
            <a:off x="381000" y="5867400"/>
            <a:ext cx="39624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14-8</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Computation of </a:t>
            </a:r>
            <a:r>
              <a:rPr lang="en-US" sz="1200" b="0" dirty="0" smtClean="0">
                <a:solidFill>
                  <a:schemeClr val="tx1"/>
                </a:solidFill>
                <a:effectLst/>
                <a:latin typeface="Liberation Sans" panose="020B0604020202020204" pitchFamily="34" charset="0"/>
              </a:rPr>
              <a:t>Premium on </a:t>
            </a:r>
            <a:r>
              <a:rPr lang="en-US" sz="1200" b="0" dirty="0">
                <a:solidFill>
                  <a:schemeClr val="tx1"/>
                </a:solidFill>
                <a:effectLst/>
                <a:latin typeface="Liberation Sans" panose="020B0604020202020204" pitchFamily="34" charset="0"/>
              </a:rPr>
              <a:t>Bonds Payable</a:t>
            </a:r>
          </a:p>
        </p:txBody>
      </p:sp>
      <p:pic>
        <p:nvPicPr>
          <p:cNvPr id="1420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0"/>
            <a:ext cx="8382000" cy="203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
        <p:nvSpPr>
          <p:cNvPr id="11" name="Rectangle 3"/>
          <p:cNvSpPr txBox="1">
            <a:spLocks noChangeArrowheads="1"/>
          </p:cNvSpPr>
          <p:nvPr/>
        </p:nvSpPr>
        <p:spPr bwMode="auto">
          <a:xfrm>
            <a:off x="609600" y="354013"/>
            <a:ext cx="8229600" cy="56038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1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25" y="228599"/>
            <a:ext cx="7643875" cy="642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1030069"/>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14-9</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Bond </a:t>
            </a:r>
            <a:r>
              <a:rPr lang="en-US" sz="1200" b="0" dirty="0" smtClean="0">
                <a:solidFill>
                  <a:schemeClr val="tx1"/>
                </a:solidFill>
                <a:effectLst/>
                <a:latin typeface="Liberation Sans" panose="020B0604020202020204" pitchFamily="34" charset="0"/>
              </a:rPr>
              <a:t>Premium</a:t>
            </a:r>
            <a:endParaRPr lang="en-US" sz="1200" b="0" dirty="0">
              <a:solidFill>
                <a:schemeClr val="tx1"/>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Amortization Schedule</a:t>
            </a:r>
          </a:p>
        </p:txBody>
      </p:sp>
    </p:spTree>
    <p:extLst>
      <p:ext uri="{BB962C8B-B14F-4D97-AF65-F5344CB8AC3E}">
        <p14:creationId xmlns:p14="http://schemas.microsoft.com/office/powerpoint/2010/main" val="1481246939"/>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366" y="1219200"/>
            <a:ext cx="643203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7699" name="Rectangle 3"/>
          <p:cNvSpPr>
            <a:spLocks noGrp="1" noChangeArrowheads="1"/>
          </p:cNvSpPr>
          <p:nvPr>
            <p:ph type="title" idx="4294967295"/>
          </p:nvPr>
        </p:nvSpPr>
        <p:spPr bwMode="auto">
          <a:xfrm>
            <a:off x="609600" y="354013"/>
            <a:ext cx="8229600" cy="56038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Effective-Interest Method</a:t>
            </a:r>
          </a:p>
        </p:txBody>
      </p:sp>
      <p:sp>
        <p:nvSpPr>
          <p:cNvPr id="1437702" name="Rectangle 6"/>
          <p:cNvSpPr>
            <a:spLocks noChangeArrowheads="1"/>
          </p:cNvSpPr>
          <p:nvPr/>
        </p:nvSpPr>
        <p:spPr bwMode="auto">
          <a:xfrm>
            <a:off x="762000" y="3609975"/>
            <a:ext cx="7620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437703" name="Text Box 7"/>
          <p:cNvSpPr txBox="1">
            <a:spLocks noChangeArrowheads="1"/>
          </p:cNvSpPr>
          <p:nvPr/>
        </p:nvSpPr>
        <p:spPr bwMode="auto">
          <a:xfrm>
            <a:off x="609600" y="3886200"/>
            <a:ext cx="81534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on date of issue, </a:t>
            </a:r>
            <a:r>
              <a:rPr lang="en-US" altLang="en-US" sz="2100" dirty="0">
                <a:effectLst/>
                <a:latin typeface="Liberation Sans" panose="020B0604020202020204" pitchFamily="34" charset="0"/>
              </a:rPr>
              <a:t>Jan.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a:t>
            </a:r>
            <a:endParaRPr lang="en-US" altLang="en-US" sz="2100" b="0" dirty="0">
              <a:effectLst/>
              <a:latin typeface="Liberation Sans" panose="020B0604020202020204" pitchFamily="34" charset="0"/>
            </a:endParaRPr>
          </a:p>
        </p:txBody>
      </p:sp>
      <p:sp>
        <p:nvSpPr>
          <p:cNvPr id="1437704" name="Text Box 8"/>
          <p:cNvSpPr txBox="1">
            <a:spLocks noChangeArrowheads="1"/>
          </p:cNvSpPr>
          <p:nvPr/>
        </p:nvSpPr>
        <p:spPr bwMode="auto">
          <a:xfrm>
            <a:off x="609600" y="4483100"/>
            <a:ext cx="8077200" cy="925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Cash  	108,530</a:t>
            </a:r>
          </a:p>
          <a:p>
            <a:pPr>
              <a:lnSpc>
                <a:spcPct val="115000"/>
              </a:lnSpc>
              <a:spcBef>
                <a:spcPct val="30000"/>
              </a:spcBef>
            </a:pPr>
            <a:r>
              <a:rPr lang="en-US" altLang="en-US" sz="2100" b="0" dirty="0">
                <a:effectLst/>
                <a:latin typeface="Liberation Sans" panose="020B0604020202020204" pitchFamily="34" charset="0"/>
                <a:cs typeface="Arial" charset="0"/>
              </a:rPr>
              <a:t>		Bonds payable		108,530</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1" name="Rectangle 10"/>
          <p:cNvSpPr/>
          <p:nvPr/>
        </p:nvSpPr>
        <p:spPr>
          <a:xfrm>
            <a:off x="6553200" y="533400"/>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14-9</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Bond </a:t>
            </a:r>
            <a:r>
              <a:rPr lang="en-US" sz="1200" b="0" dirty="0" smtClean="0">
                <a:solidFill>
                  <a:schemeClr val="tx1"/>
                </a:solidFill>
                <a:effectLst/>
                <a:latin typeface="Liberation Sans" panose="020B0604020202020204" pitchFamily="34" charset="0"/>
              </a:rPr>
              <a:t>Premium</a:t>
            </a:r>
            <a:endParaRPr lang="en-US" sz="1200" b="0" dirty="0">
              <a:solidFill>
                <a:schemeClr val="tx1"/>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Amortization Schedule</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7704">
                                            <p:txEl>
                                              <p:pRg st="0" end="0"/>
                                            </p:txEl>
                                          </p:spTgt>
                                        </p:tgtEl>
                                        <p:attrNameLst>
                                          <p:attrName>style.visibility</p:attrName>
                                        </p:attrNameLst>
                                      </p:cBhvr>
                                      <p:to>
                                        <p:strVal val="visible"/>
                                      </p:to>
                                    </p:set>
                                    <p:animEffect transition="in" filter="wipe(left)">
                                      <p:cBhvr>
                                        <p:cTn id="7" dur="500"/>
                                        <p:tgtEl>
                                          <p:spTgt spid="14377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7704">
                                            <p:txEl>
                                              <p:pRg st="1" end="1"/>
                                            </p:txEl>
                                          </p:spTgt>
                                        </p:tgtEl>
                                        <p:attrNameLst>
                                          <p:attrName>style.visibility</p:attrName>
                                        </p:attrNameLst>
                                      </p:cBhvr>
                                      <p:to>
                                        <p:strVal val="visible"/>
                                      </p:to>
                                    </p:set>
                                    <p:animEffect transition="in" filter="wipe(left)">
                                      <p:cBhvr>
                                        <p:cTn id="12" dur="500"/>
                                        <p:tgtEl>
                                          <p:spTgt spid="14377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70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366" y="1219200"/>
            <a:ext cx="643203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9750" name="Rectangle 6"/>
          <p:cNvSpPr>
            <a:spLocks noChangeArrowheads="1"/>
          </p:cNvSpPr>
          <p:nvPr/>
        </p:nvSpPr>
        <p:spPr bwMode="auto">
          <a:xfrm>
            <a:off x="762000" y="3609975"/>
            <a:ext cx="7620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439753" name="Text Box 9"/>
          <p:cNvSpPr txBox="1">
            <a:spLocks noChangeArrowheads="1"/>
          </p:cNvSpPr>
          <p:nvPr/>
        </p:nvSpPr>
        <p:spPr bwMode="auto">
          <a:xfrm>
            <a:off x="609600" y="493395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3,256</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Bonds </a:t>
            </a:r>
            <a:r>
              <a:rPr lang="en-US" altLang="en-US" sz="2100" b="0" dirty="0">
                <a:effectLst/>
                <a:latin typeface="Liberation Sans" panose="020B0604020202020204" pitchFamily="34" charset="0"/>
                <a:cs typeface="Arial" charset="0"/>
              </a:rPr>
              <a:t>payable	</a:t>
            </a:r>
            <a:r>
              <a:rPr lang="en-US" altLang="en-US" sz="2100" b="0" dirty="0" smtClean="0">
                <a:effectLst/>
                <a:latin typeface="Liberation Sans" panose="020B0604020202020204" pitchFamily="34" charset="0"/>
                <a:cs typeface="Arial" charset="0"/>
              </a:rPr>
              <a:t>744</a:t>
            </a:r>
            <a:endParaRPr lang="en-US" altLang="en-US" sz="2100" b="0" dirty="0">
              <a:effectLst/>
              <a:latin typeface="Liberation Sans" panose="020B0604020202020204" pitchFamily="34" charset="0"/>
              <a:cs typeface="Arial" charset="0"/>
            </a:endParaRPr>
          </a:p>
          <a:p>
            <a:pPr>
              <a:lnSpc>
                <a:spcPct val="115000"/>
              </a:lnSpc>
              <a:spcBef>
                <a:spcPct val="30000"/>
              </a:spcBef>
            </a:pPr>
            <a:r>
              <a:rPr lang="en-US" altLang="en-US" sz="2100" b="0" dirty="0">
                <a:effectLst/>
                <a:latin typeface="Liberation Sans" panose="020B0604020202020204" pitchFamily="34" charset="0"/>
                <a:cs typeface="Arial" charset="0"/>
              </a:rPr>
              <a:t>		Cash		4,000</a:t>
            </a:r>
          </a:p>
        </p:txBody>
      </p:sp>
      <p:sp>
        <p:nvSpPr>
          <p:cNvPr id="1439754" name="Text Box 10"/>
          <p:cNvSpPr txBox="1">
            <a:spLocks noChangeArrowheads="1"/>
          </p:cNvSpPr>
          <p:nvPr/>
        </p:nvSpPr>
        <p:spPr bwMode="auto">
          <a:xfrm>
            <a:off x="609600" y="3886200"/>
            <a:ext cx="8153400" cy="90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first payment and amortization of the premium on </a:t>
            </a:r>
            <a:r>
              <a:rPr lang="en-US" altLang="en-US" sz="2100" dirty="0">
                <a:effectLst/>
                <a:latin typeface="Liberation Sans" panose="020B0604020202020204" pitchFamily="34" charset="0"/>
              </a:rPr>
              <a:t>July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 </a:t>
            </a:r>
            <a:endParaRPr lang="en-US" altLang="en-US" sz="2100" b="0" dirty="0">
              <a:effectLst/>
              <a:latin typeface="Liberation Sans" panose="020B0604020202020204" pitchFamily="34" charset="0"/>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1" name="Rectangle 3"/>
          <p:cNvSpPr txBox="1">
            <a:spLocks noChangeArrowheads="1"/>
          </p:cNvSpPr>
          <p:nvPr/>
        </p:nvSpPr>
        <p:spPr bwMode="auto">
          <a:xfrm>
            <a:off x="609600" y="354013"/>
            <a:ext cx="8229600" cy="56038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2" name="Rectangle 11"/>
          <p:cNvSpPr/>
          <p:nvPr/>
        </p:nvSpPr>
        <p:spPr>
          <a:xfrm>
            <a:off x="6553200" y="533400"/>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14-9</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Bond </a:t>
            </a:r>
            <a:r>
              <a:rPr lang="en-US" sz="1200" b="0" dirty="0" smtClean="0">
                <a:solidFill>
                  <a:schemeClr val="tx1"/>
                </a:solidFill>
                <a:effectLst/>
                <a:latin typeface="Liberation Sans" panose="020B0604020202020204" pitchFamily="34" charset="0"/>
              </a:rPr>
              <a:t>Premium</a:t>
            </a:r>
            <a:endParaRPr lang="en-US" sz="1200" b="0" dirty="0">
              <a:solidFill>
                <a:schemeClr val="tx1"/>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Amortization Schedule</a:t>
            </a: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9753">
                                            <p:txEl>
                                              <p:pRg st="0" end="0"/>
                                            </p:txEl>
                                          </p:spTgt>
                                        </p:tgtEl>
                                        <p:attrNameLst>
                                          <p:attrName>style.visibility</p:attrName>
                                        </p:attrNameLst>
                                      </p:cBhvr>
                                      <p:to>
                                        <p:strVal val="visible"/>
                                      </p:to>
                                    </p:set>
                                    <p:animEffect transition="in" filter="wipe(left)">
                                      <p:cBhvr>
                                        <p:cTn id="7" dur="500"/>
                                        <p:tgtEl>
                                          <p:spTgt spid="14397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9753">
                                            <p:txEl>
                                              <p:pRg st="1" end="1"/>
                                            </p:txEl>
                                          </p:spTgt>
                                        </p:tgtEl>
                                        <p:attrNameLst>
                                          <p:attrName>style.visibility</p:attrName>
                                        </p:attrNameLst>
                                      </p:cBhvr>
                                      <p:to>
                                        <p:strVal val="visible"/>
                                      </p:to>
                                    </p:set>
                                    <p:animEffect transition="in" filter="wipe(left)">
                                      <p:cBhvr>
                                        <p:cTn id="12" dur="500"/>
                                        <p:tgtEl>
                                          <p:spTgt spid="14397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9753">
                                            <p:txEl>
                                              <p:pRg st="2" end="2"/>
                                            </p:txEl>
                                          </p:spTgt>
                                        </p:tgtEl>
                                        <p:attrNameLst>
                                          <p:attrName>style.visibility</p:attrName>
                                        </p:attrNameLst>
                                      </p:cBhvr>
                                      <p:to>
                                        <p:strVal val="visible"/>
                                      </p:to>
                                    </p:set>
                                    <p:animEffect transition="in" filter="wipe(left)">
                                      <p:cBhvr>
                                        <p:cTn id="17" dur="500"/>
                                        <p:tgtEl>
                                          <p:spTgt spid="14397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75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2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86200"/>
            <a:ext cx="7639050" cy="164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1794" name="Text Box 2"/>
          <p:cNvSpPr txBox="1">
            <a:spLocks noChangeArrowheads="1"/>
          </p:cNvSpPr>
          <p:nvPr/>
        </p:nvSpPr>
        <p:spPr bwMode="auto">
          <a:xfrm>
            <a:off x="609600" y="1944687"/>
            <a:ext cx="8001000" cy="169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b="0" dirty="0">
                <a:effectLst/>
                <a:latin typeface="Liberation Sans" panose="020B0604020202020204" pitchFamily="34" charset="0"/>
              </a:rPr>
              <a:t>What happens if Evermaster prepares financial statements at the end of February </a:t>
            </a:r>
            <a:r>
              <a:rPr lang="en-US" altLang="en-US" sz="2100" b="0" dirty="0" smtClean="0">
                <a:effectLst/>
                <a:latin typeface="Liberation Sans" panose="020B0604020202020204" pitchFamily="34" charset="0"/>
              </a:rPr>
              <a:t>2015? </a:t>
            </a:r>
            <a:r>
              <a:rPr lang="en-US" altLang="en-US" sz="2100" b="0" dirty="0">
                <a:effectLst/>
                <a:latin typeface="Liberation Sans" panose="020B0604020202020204" pitchFamily="34" charset="0"/>
              </a:rPr>
              <a:t>In this case, the company prorates the premium by the appropriate number of months to arrive at the proper interest expense, as follows.</a:t>
            </a:r>
          </a:p>
        </p:txBody>
      </p:sp>
      <p:sp>
        <p:nvSpPr>
          <p:cNvPr id="1441796" name="Rectangle 4"/>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Effective-Interest Method</a:t>
            </a:r>
          </a:p>
        </p:txBody>
      </p:sp>
      <p:sp>
        <p:nvSpPr>
          <p:cNvPr id="1441797" name="Text Box 5"/>
          <p:cNvSpPr txBox="1">
            <a:spLocks noChangeArrowheads="1"/>
          </p:cNvSpPr>
          <p:nvPr/>
        </p:nvSpPr>
        <p:spPr bwMode="auto">
          <a:xfrm>
            <a:off x="609600" y="1371600"/>
            <a:ext cx="8001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Accrued Interest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609600" y="5562600"/>
            <a:ext cx="19812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14-10</a:t>
            </a:r>
          </a:p>
          <a:p>
            <a:pPr algn="l"/>
            <a:r>
              <a:rPr lang="en-US" sz="1200" b="0" dirty="0">
                <a:solidFill>
                  <a:schemeClr val="tx1"/>
                </a:solidFill>
                <a:effectLst/>
                <a:latin typeface="Liberation Sans" panose="020B0604020202020204" pitchFamily="34" charset="0"/>
              </a:rPr>
              <a:t>Computation of Interest</a:t>
            </a:r>
          </a:p>
          <a:p>
            <a:pPr algn="l"/>
            <a:r>
              <a:rPr lang="en-US" sz="1200" b="0" dirty="0">
                <a:solidFill>
                  <a:schemeClr val="tx1"/>
                </a:solidFill>
                <a:effectLst/>
                <a:latin typeface="Liberation Sans" panose="020B0604020202020204" pitchFamily="34" charset="0"/>
              </a:rPr>
              <a:t>Expense</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91827"/>
            <a:ext cx="7639050" cy="164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5890" name="Text Box 2"/>
          <p:cNvSpPr txBox="1">
            <a:spLocks noChangeArrowheads="1"/>
          </p:cNvSpPr>
          <p:nvPr/>
        </p:nvSpPr>
        <p:spPr bwMode="auto">
          <a:xfrm>
            <a:off x="609600" y="3921125"/>
            <a:ext cx="80010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b="0" dirty="0">
                <a:effectLst/>
                <a:latin typeface="Liberation Sans" panose="020B0604020202020204" pitchFamily="34" charset="0"/>
              </a:rPr>
              <a:t>Evermaster records this accrual as follows.</a:t>
            </a:r>
          </a:p>
        </p:txBody>
      </p:sp>
      <p:sp>
        <p:nvSpPr>
          <p:cNvPr id="1445896" name="Text Box 8"/>
          <p:cNvSpPr txBox="1">
            <a:spLocks noChangeArrowheads="1"/>
          </p:cNvSpPr>
          <p:nvPr/>
        </p:nvSpPr>
        <p:spPr bwMode="auto">
          <a:xfrm>
            <a:off x="609600" y="455295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1,085.33</a:t>
            </a:r>
          </a:p>
          <a:p>
            <a:pPr>
              <a:lnSpc>
                <a:spcPct val="115000"/>
              </a:lnSpc>
              <a:spcBef>
                <a:spcPct val="30000"/>
              </a:spcBef>
            </a:pPr>
            <a:r>
              <a:rPr lang="en-US" altLang="en-US" sz="2100" b="0" dirty="0">
                <a:effectLst/>
                <a:latin typeface="Liberation Sans" panose="020B0604020202020204" pitchFamily="34" charset="0"/>
                <a:cs typeface="Arial" charset="0"/>
              </a:rPr>
              <a:t>	Bonds payable	248.00</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payable		1,333.33</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0" name="Rectangle 4"/>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1" name="Text Box 5"/>
          <p:cNvSpPr txBox="1">
            <a:spLocks noChangeArrowheads="1"/>
          </p:cNvSpPr>
          <p:nvPr/>
        </p:nvSpPr>
        <p:spPr bwMode="auto">
          <a:xfrm>
            <a:off x="609600" y="1371600"/>
            <a:ext cx="8001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Accrued Interest</a:t>
            </a:r>
          </a:p>
        </p:txBody>
      </p:sp>
      <p:sp>
        <p:nvSpPr>
          <p:cNvPr id="13" name="Rectangle 12"/>
          <p:cNvSpPr/>
          <p:nvPr/>
        </p:nvSpPr>
        <p:spPr>
          <a:xfrm>
            <a:off x="6629400" y="1411069"/>
            <a:ext cx="19812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14-10</a:t>
            </a:r>
          </a:p>
          <a:p>
            <a:pPr algn="l"/>
            <a:r>
              <a:rPr lang="en-US" sz="1200" b="0" dirty="0">
                <a:solidFill>
                  <a:schemeClr val="tx1"/>
                </a:solidFill>
                <a:effectLst/>
                <a:latin typeface="Liberation Sans" panose="020B0604020202020204" pitchFamily="34" charset="0"/>
              </a:rPr>
              <a:t>Computation of Interest</a:t>
            </a:r>
          </a:p>
          <a:p>
            <a:pPr algn="l"/>
            <a:r>
              <a:rPr lang="en-US" sz="1200" b="0" dirty="0">
                <a:solidFill>
                  <a:schemeClr val="tx1"/>
                </a:solidFill>
                <a:effectLst/>
                <a:latin typeface="Liberation Sans" panose="020B0604020202020204" pitchFamily="34" charset="0"/>
              </a:rPr>
              <a:t>Expense</a:t>
            </a: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5896">
                                            <p:txEl>
                                              <p:pRg st="0" end="0"/>
                                            </p:txEl>
                                          </p:spTgt>
                                        </p:tgtEl>
                                        <p:attrNameLst>
                                          <p:attrName>style.visibility</p:attrName>
                                        </p:attrNameLst>
                                      </p:cBhvr>
                                      <p:to>
                                        <p:strVal val="visible"/>
                                      </p:to>
                                    </p:set>
                                    <p:animEffect transition="in" filter="wipe(left)">
                                      <p:cBhvr>
                                        <p:cTn id="7" dur="500"/>
                                        <p:tgtEl>
                                          <p:spTgt spid="14458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5896">
                                            <p:txEl>
                                              <p:pRg st="1" end="1"/>
                                            </p:txEl>
                                          </p:spTgt>
                                        </p:tgtEl>
                                        <p:attrNameLst>
                                          <p:attrName>style.visibility</p:attrName>
                                        </p:attrNameLst>
                                      </p:cBhvr>
                                      <p:to>
                                        <p:strVal val="visible"/>
                                      </p:to>
                                    </p:set>
                                    <p:animEffect transition="in" filter="wipe(left)">
                                      <p:cBhvr>
                                        <p:cTn id="12" dur="500"/>
                                        <p:tgtEl>
                                          <p:spTgt spid="14458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45896">
                                            <p:txEl>
                                              <p:pRg st="2" end="2"/>
                                            </p:txEl>
                                          </p:spTgt>
                                        </p:tgtEl>
                                        <p:attrNameLst>
                                          <p:attrName>style.visibility</p:attrName>
                                        </p:attrNameLst>
                                      </p:cBhvr>
                                      <p:to>
                                        <p:strVal val="visible"/>
                                      </p:to>
                                    </p:set>
                                    <p:animEffect transition="in" filter="wipe(left)">
                                      <p:cBhvr>
                                        <p:cTn id="17" dur="500"/>
                                        <p:tgtEl>
                                          <p:spTgt spid="14458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Text Box 2"/>
          <p:cNvSpPr txBox="1">
            <a:spLocks noChangeArrowheads="1"/>
          </p:cNvSpPr>
          <p:nvPr/>
        </p:nvSpPr>
        <p:spPr bwMode="auto">
          <a:xfrm>
            <a:off x="609600" y="1981200"/>
            <a:ext cx="8001000" cy="1886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SzPct val="80000"/>
            </a:pPr>
            <a:r>
              <a:rPr lang="en-US" altLang="en-US" sz="2200" b="0" dirty="0">
                <a:effectLst/>
                <a:latin typeface="Liberation Sans" panose="020B0604020202020204" pitchFamily="34" charset="0"/>
              </a:rPr>
              <a:t>Bond investors will pay the seller the interest accrued from the last interest payment date to the date of issue.</a:t>
            </a:r>
          </a:p>
          <a:p>
            <a:pPr>
              <a:lnSpc>
                <a:spcPct val="120000"/>
              </a:lnSpc>
              <a:spcBef>
                <a:spcPct val="50000"/>
              </a:spcBef>
              <a:buSzPct val="80000"/>
            </a:pPr>
            <a:r>
              <a:rPr lang="en-US" altLang="en-US" sz="2200" b="0" dirty="0">
                <a:effectLst/>
                <a:latin typeface="Liberation Sans" panose="020B0604020202020204" pitchFamily="34" charset="0"/>
              </a:rPr>
              <a:t>On the next semiannual interest payment date, bond investors will receive the full six months’ interest payment.</a:t>
            </a:r>
          </a:p>
        </p:txBody>
      </p:sp>
      <p:sp>
        <p:nvSpPr>
          <p:cNvPr id="1447941" name="Rectangle 5"/>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Effective-Interest Method</a:t>
            </a:r>
          </a:p>
        </p:txBody>
      </p:sp>
      <p:sp>
        <p:nvSpPr>
          <p:cNvPr id="1447942" name="Text Box 6"/>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Bonds Issued between Interest Dates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Text Box 2"/>
          <p:cNvSpPr txBox="1">
            <a:spLocks noChangeArrowheads="1"/>
          </p:cNvSpPr>
          <p:nvPr/>
        </p:nvSpPr>
        <p:spPr bwMode="auto">
          <a:xfrm>
            <a:off x="609600" y="1981200"/>
            <a:ext cx="7924800" cy="169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dirty="0">
                <a:solidFill>
                  <a:srgbClr val="800000"/>
                </a:solidFill>
                <a:effectLst/>
                <a:latin typeface="Liberation Sans" panose="020B0604020202020204" pitchFamily="34" charset="0"/>
              </a:rPr>
              <a:t>Illustration:</a:t>
            </a:r>
            <a:r>
              <a:rPr lang="en-US" altLang="en-US" sz="2100" b="0" dirty="0">
                <a:effectLst/>
                <a:latin typeface="Liberation Sans" panose="020B0604020202020204" pitchFamily="34" charset="0"/>
              </a:rPr>
              <a:t>  Assume Evermaster issued its five-year bonds, dated January 1, </a:t>
            </a:r>
            <a:r>
              <a:rPr lang="en-US" altLang="en-US" sz="2100" b="0" dirty="0" smtClean="0">
                <a:effectLst/>
                <a:latin typeface="Liberation Sans" panose="020B0604020202020204" pitchFamily="34" charset="0"/>
              </a:rPr>
              <a:t>2015, </a:t>
            </a:r>
            <a:r>
              <a:rPr lang="en-US" altLang="en-US" sz="2100" b="0" dirty="0">
                <a:effectLst/>
                <a:latin typeface="Liberation Sans" panose="020B0604020202020204" pitchFamily="34" charset="0"/>
              </a:rPr>
              <a:t>on May 1, </a:t>
            </a:r>
            <a:r>
              <a:rPr lang="en-US" altLang="en-US" sz="2100" b="0" dirty="0" smtClean="0">
                <a:effectLst/>
                <a:latin typeface="Liberation Sans" panose="020B0604020202020204" pitchFamily="34" charset="0"/>
              </a:rPr>
              <a:t>2015, </a:t>
            </a:r>
            <a:r>
              <a:rPr lang="en-US" altLang="en-US" sz="2100" b="0" dirty="0">
                <a:effectLst/>
                <a:latin typeface="Liberation Sans" panose="020B0604020202020204" pitchFamily="34" charset="0"/>
              </a:rPr>
              <a:t>at par </a:t>
            </a:r>
            <a:r>
              <a:rPr lang="en-US" altLang="en-US" sz="2100" b="0" dirty="0" smtClean="0">
                <a:effectLst/>
                <a:latin typeface="Liberation Sans" panose="020B0604020202020204" pitchFamily="34" charset="0"/>
              </a:rPr>
              <a:t>(€100,000</a:t>
            </a:r>
            <a:r>
              <a:rPr lang="en-US" altLang="en-US" sz="2100" b="0" dirty="0">
                <a:effectLst/>
                <a:latin typeface="Liberation Sans" panose="020B0604020202020204" pitchFamily="34" charset="0"/>
              </a:rPr>
              <a:t>). Evermaster records the issuance of the bonds between interest dates as follows.</a:t>
            </a:r>
          </a:p>
        </p:txBody>
      </p:sp>
      <p:sp>
        <p:nvSpPr>
          <p:cNvPr id="1413125" name="Rectangle 5"/>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Effective-Interest Method</a:t>
            </a:r>
          </a:p>
        </p:txBody>
      </p:sp>
      <p:sp>
        <p:nvSpPr>
          <p:cNvPr id="1413126" name="Text Box 6"/>
          <p:cNvSpPr txBox="1">
            <a:spLocks noChangeArrowheads="1"/>
          </p:cNvSpPr>
          <p:nvPr/>
        </p:nvSpPr>
        <p:spPr bwMode="auto">
          <a:xfrm>
            <a:off x="609600" y="3886200"/>
            <a:ext cx="8077200" cy="1982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Cash 	100,000</a:t>
            </a:r>
          </a:p>
          <a:p>
            <a:pPr>
              <a:lnSpc>
                <a:spcPct val="115000"/>
              </a:lnSpc>
              <a:spcBef>
                <a:spcPct val="50000"/>
              </a:spcBef>
            </a:pPr>
            <a:r>
              <a:rPr lang="en-US" altLang="en-US" sz="2100" b="0" dirty="0">
                <a:effectLst/>
                <a:latin typeface="Liberation Sans" panose="020B0604020202020204" pitchFamily="34" charset="0"/>
                <a:cs typeface="Arial" charset="0"/>
              </a:rPr>
              <a:t>		Bonds payable		100,000</a:t>
            </a:r>
          </a:p>
          <a:p>
            <a:pPr>
              <a:lnSpc>
                <a:spcPct val="115000"/>
              </a:lnSpc>
              <a:spcBef>
                <a:spcPct val="50000"/>
              </a:spcBef>
            </a:pPr>
            <a:r>
              <a:rPr lang="en-US" altLang="en-US" sz="2100" b="0" dirty="0">
                <a:effectLst/>
                <a:latin typeface="Liberation Sans" panose="020B0604020202020204" pitchFamily="34" charset="0"/>
                <a:cs typeface="Arial" charset="0"/>
              </a:rPr>
              <a:t>	Cash	2,667</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2,667</a:t>
            </a:r>
          </a:p>
        </p:txBody>
      </p:sp>
      <p:sp>
        <p:nvSpPr>
          <p:cNvPr id="1413127" name="Rectangle 7"/>
          <p:cNvSpPr>
            <a:spLocks noChangeArrowheads="1"/>
          </p:cNvSpPr>
          <p:nvPr/>
        </p:nvSpPr>
        <p:spPr bwMode="auto">
          <a:xfrm>
            <a:off x="5305425" y="3473450"/>
            <a:ext cx="3152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smtClean="0">
                <a:effectLst/>
                <a:latin typeface="Liberation Sans" panose="020B0604020202020204" pitchFamily="34" charset="0"/>
              </a:rPr>
              <a:t>(€100,000 </a:t>
            </a:r>
            <a:r>
              <a:rPr lang="en-US" altLang="en-US" sz="1600" dirty="0">
                <a:effectLst/>
                <a:latin typeface="Liberation Sans" panose="020B0604020202020204" pitchFamily="34" charset="0"/>
              </a:rPr>
              <a:t>x .08 x 4/12) = </a:t>
            </a:r>
            <a:r>
              <a:rPr lang="en-US" altLang="en-US" sz="1600" dirty="0" smtClean="0">
                <a:effectLst/>
                <a:latin typeface="Liberation Sans" panose="020B0604020202020204" pitchFamily="34" charset="0"/>
              </a:rPr>
              <a:t>€2,667</a:t>
            </a:r>
            <a:endParaRPr lang="en-US" altLang="en-US" sz="1600" dirty="0">
              <a:effectLst/>
              <a:latin typeface="Liberation Sans" panose="020B0604020202020204" pitchFamily="34" charset="0"/>
            </a:endParaRPr>
          </a:p>
        </p:txBody>
      </p:sp>
      <p:sp>
        <p:nvSpPr>
          <p:cNvPr id="1413128" name="Text Box 8"/>
          <p:cNvSpPr txBox="1">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600" dirty="0">
                <a:effectLst/>
                <a:latin typeface="Liberation Sans" panose="020B0604020202020204" pitchFamily="34" charset="0"/>
              </a:rPr>
              <a:t>Bonds Issued at Par</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3126">
                                            <p:txEl>
                                              <p:pRg st="0" end="0"/>
                                            </p:txEl>
                                          </p:spTgt>
                                        </p:tgtEl>
                                        <p:attrNameLst>
                                          <p:attrName>style.visibility</p:attrName>
                                        </p:attrNameLst>
                                      </p:cBhvr>
                                      <p:to>
                                        <p:strVal val="visible"/>
                                      </p:to>
                                    </p:set>
                                    <p:animEffect transition="in" filter="wipe(left)">
                                      <p:cBhvr>
                                        <p:cTn id="7" dur="500"/>
                                        <p:tgtEl>
                                          <p:spTgt spid="14131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3126">
                                            <p:txEl>
                                              <p:pRg st="1" end="1"/>
                                            </p:txEl>
                                          </p:spTgt>
                                        </p:tgtEl>
                                        <p:attrNameLst>
                                          <p:attrName>style.visibility</p:attrName>
                                        </p:attrNameLst>
                                      </p:cBhvr>
                                      <p:to>
                                        <p:strVal val="visible"/>
                                      </p:to>
                                    </p:set>
                                    <p:animEffect transition="in" filter="wipe(left)">
                                      <p:cBhvr>
                                        <p:cTn id="12" dur="500"/>
                                        <p:tgtEl>
                                          <p:spTgt spid="14131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3126">
                                            <p:txEl>
                                              <p:pRg st="2" end="2"/>
                                            </p:txEl>
                                          </p:spTgt>
                                        </p:tgtEl>
                                        <p:attrNameLst>
                                          <p:attrName>style.visibility</p:attrName>
                                        </p:attrNameLst>
                                      </p:cBhvr>
                                      <p:to>
                                        <p:strVal val="visible"/>
                                      </p:to>
                                    </p:set>
                                    <p:animEffect transition="in" filter="wipe(left)">
                                      <p:cBhvr>
                                        <p:cTn id="17" dur="500"/>
                                        <p:tgtEl>
                                          <p:spTgt spid="14131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3126">
                                            <p:txEl>
                                              <p:pRg st="3" end="3"/>
                                            </p:txEl>
                                          </p:spTgt>
                                        </p:tgtEl>
                                        <p:attrNameLst>
                                          <p:attrName>style.visibility</p:attrName>
                                        </p:attrNameLst>
                                      </p:cBhvr>
                                      <p:to>
                                        <p:strVal val="visible"/>
                                      </p:to>
                                    </p:set>
                                    <p:animEffect transition="in" filter="wipe(left)">
                                      <p:cBhvr>
                                        <p:cTn id="22" dur="500"/>
                                        <p:tgtEl>
                                          <p:spTgt spid="14131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2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706928"/>
            <a:ext cx="2752072" cy="184627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49986" name="Text Box 2"/>
          <p:cNvSpPr txBox="1">
            <a:spLocks noChangeArrowheads="1"/>
          </p:cNvSpPr>
          <p:nvPr/>
        </p:nvSpPr>
        <p:spPr bwMode="auto">
          <a:xfrm>
            <a:off x="609600" y="1981200"/>
            <a:ext cx="7848600" cy="129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b="0" dirty="0">
                <a:effectLst/>
                <a:latin typeface="Liberation Sans" panose="020B0604020202020204" pitchFamily="34" charset="0"/>
              </a:rPr>
              <a:t>On </a:t>
            </a:r>
            <a:r>
              <a:rPr lang="en-US" altLang="en-US" sz="2100" dirty="0">
                <a:effectLst/>
                <a:latin typeface="Liberation Sans" panose="020B0604020202020204" pitchFamily="34" charset="0"/>
              </a:rPr>
              <a:t>July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 </a:t>
            </a:r>
            <a:r>
              <a:rPr lang="en-US" altLang="en-US" sz="2100" b="0" dirty="0">
                <a:effectLst/>
                <a:latin typeface="Liberation Sans" panose="020B0604020202020204" pitchFamily="34" charset="0"/>
              </a:rPr>
              <a:t>two months after the date of purchase, Evermaster pays the investors six months’ interest, by making the following entry.</a:t>
            </a:r>
          </a:p>
        </p:txBody>
      </p:sp>
      <p:sp>
        <p:nvSpPr>
          <p:cNvPr id="1449989" name="Rectangle 5"/>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Effective-Interest Method</a:t>
            </a:r>
          </a:p>
        </p:txBody>
      </p:sp>
      <p:sp>
        <p:nvSpPr>
          <p:cNvPr id="1449990" name="Text Box 6"/>
          <p:cNvSpPr txBox="1">
            <a:spLocks noChangeArrowheads="1"/>
          </p:cNvSpPr>
          <p:nvPr/>
        </p:nvSpPr>
        <p:spPr bwMode="auto">
          <a:xfrm>
            <a:off x="533400" y="3532188"/>
            <a:ext cx="8077200" cy="989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4,000</a:t>
            </a:r>
          </a:p>
          <a:p>
            <a:pPr>
              <a:lnSpc>
                <a:spcPct val="115000"/>
              </a:lnSpc>
              <a:spcBef>
                <a:spcPct val="50000"/>
              </a:spcBef>
            </a:pPr>
            <a:r>
              <a:rPr lang="en-US" altLang="en-US" sz="2100" b="0" dirty="0">
                <a:effectLst/>
                <a:latin typeface="Liberation Sans" panose="020B0604020202020204" pitchFamily="34" charset="0"/>
                <a:cs typeface="Arial" charset="0"/>
              </a:rPr>
              <a:t>		Cash		4,000</a:t>
            </a:r>
          </a:p>
        </p:txBody>
      </p:sp>
      <p:sp>
        <p:nvSpPr>
          <p:cNvPr id="1449992" name="Rectangle 8"/>
          <p:cNvSpPr>
            <a:spLocks noChangeArrowheads="1"/>
          </p:cNvSpPr>
          <p:nvPr/>
        </p:nvSpPr>
        <p:spPr bwMode="auto">
          <a:xfrm>
            <a:off x="5334000" y="3000375"/>
            <a:ext cx="30400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effectLst/>
                <a:latin typeface="Liberation Sans" panose="020B0604020202020204" pitchFamily="34" charset="0"/>
              </a:rPr>
              <a:t>($100,000 x .08 x 1/2) = $4,000</a:t>
            </a:r>
          </a:p>
        </p:txBody>
      </p:sp>
      <p:sp>
        <p:nvSpPr>
          <p:cNvPr id="1449994" name="Text Box 10"/>
          <p:cNvSpPr txBox="1">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600" dirty="0">
                <a:effectLst/>
                <a:latin typeface="Liberation Sans" panose="020B0604020202020204" pitchFamily="34" charset="0"/>
              </a:rPr>
              <a:t>Bonds Issued at Par</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9990">
                                            <p:txEl>
                                              <p:pRg st="0" end="0"/>
                                            </p:txEl>
                                          </p:spTgt>
                                        </p:tgtEl>
                                        <p:attrNameLst>
                                          <p:attrName>style.visibility</p:attrName>
                                        </p:attrNameLst>
                                      </p:cBhvr>
                                      <p:to>
                                        <p:strVal val="visible"/>
                                      </p:to>
                                    </p:set>
                                    <p:animEffect transition="in" filter="wipe(left)">
                                      <p:cBhvr>
                                        <p:cTn id="7" dur="500"/>
                                        <p:tgtEl>
                                          <p:spTgt spid="14499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9990">
                                            <p:txEl>
                                              <p:pRg st="1" end="1"/>
                                            </p:txEl>
                                          </p:spTgt>
                                        </p:tgtEl>
                                        <p:attrNameLst>
                                          <p:attrName>style.visibility</p:attrName>
                                        </p:attrNameLst>
                                      </p:cBhvr>
                                      <p:to>
                                        <p:strVal val="visible"/>
                                      </p:to>
                                    </p:set>
                                    <p:animEffect transition="in" filter="wipe(left)">
                                      <p:cBhvr>
                                        <p:cTn id="12" dur="500"/>
                                        <p:tgtEl>
                                          <p:spTgt spid="1449990">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423362"/>
                                        </p:tgtEl>
                                        <p:attrNameLst>
                                          <p:attrName>style.visibility</p:attrName>
                                        </p:attrNameLst>
                                      </p:cBhvr>
                                      <p:to>
                                        <p:strVal val="visible"/>
                                      </p:to>
                                    </p:set>
                                    <p:animEffect transition="in" filter="wipe(up)">
                                      <p:cBhvr>
                                        <p:cTn id="16" dur="500"/>
                                        <p:tgtEl>
                                          <p:spTgt spid="142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9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5" name="Text Box 3"/>
          <p:cNvSpPr txBox="1">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600" dirty="0">
                <a:effectLst/>
                <a:latin typeface="Liberation Sans" panose="020B0604020202020204" pitchFamily="34" charset="0"/>
              </a:rPr>
              <a:t>Bonds Issued at Discount or Premium</a:t>
            </a:r>
          </a:p>
        </p:txBody>
      </p:sp>
      <p:sp>
        <p:nvSpPr>
          <p:cNvPr id="1452037" name="Rectangle 5"/>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Effective-Interest Method</a:t>
            </a:r>
          </a:p>
        </p:txBody>
      </p:sp>
      <p:sp>
        <p:nvSpPr>
          <p:cNvPr id="1452038" name="Text Box 6"/>
          <p:cNvSpPr txBox="1">
            <a:spLocks noChangeArrowheads="1"/>
          </p:cNvSpPr>
          <p:nvPr/>
        </p:nvSpPr>
        <p:spPr bwMode="auto">
          <a:xfrm>
            <a:off x="609600" y="1981200"/>
            <a:ext cx="7924800" cy="169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dirty="0">
                <a:solidFill>
                  <a:srgbClr val="800000"/>
                </a:solidFill>
                <a:effectLst/>
                <a:latin typeface="Liberation Sans" panose="020B0604020202020204" pitchFamily="34" charset="0"/>
              </a:rPr>
              <a:t>Illustration:  </a:t>
            </a:r>
            <a:r>
              <a:rPr lang="en-US" altLang="en-US" sz="2100" b="0" dirty="0">
                <a:effectLst/>
                <a:latin typeface="Liberation Sans" panose="020B0604020202020204" pitchFamily="34" charset="0"/>
              </a:rPr>
              <a:t>Assume that the Evermaster 8% bonds were issued on </a:t>
            </a:r>
            <a:r>
              <a:rPr lang="en-US" altLang="en-US" sz="2100" dirty="0">
                <a:effectLst/>
                <a:latin typeface="Liberation Sans" panose="020B0604020202020204" pitchFamily="34" charset="0"/>
              </a:rPr>
              <a:t>May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 </a:t>
            </a:r>
            <a:r>
              <a:rPr lang="en-US" altLang="en-US" sz="2100" b="0" dirty="0">
                <a:effectLst/>
                <a:latin typeface="Liberation Sans" panose="020B0604020202020204" pitchFamily="34" charset="0"/>
              </a:rPr>
              <a:t>to yield 6%. Thus, the bonds are issued at a premium price of </a:t>
            </a:r>
            <a:r>
              <a:rPr lang="en-US" altLang="en-US" sz="2100" dirty="0" smtClean="0">
                <a:effectLst/>
                <a:latin typeface="Liberation Sans" panose="020B0604020202020204" pitchFamily="34" charset="0"/>
              </a:rPr>
              <a:t>€108,039</a:t>
            </a:r>
            <a:r>
              <a:rPr lang="en-US" altLang="en-US" sz="2100" b="0" dirty="0">
                <a:effectLst/>
                <a:latin typeface="Liberation Sans" panose="020B0604020202020204" pitchFamily="34" charset="0"/>
              </a:rPr>
              <a:t>.  Evermaster records the issuance of the bonds between interest dates as follows. </a:t>
            </a:r>
          </a:p>
        </p:txBody>
      </p:sp>
      <p:sp>
        <p:nvSpPr>
          <p:cNvPr id="1452039" name="Text Box 7"/>
          <p:cNvSpPr txBox="1">
            <a:spLocks noChangeArrowheads="1"/>
          </p:cNvSpPr>
          <p:nvPr/>
        </p:nvSpPr>
        <p:spPr bwMode="auto">
          <a:xfrm>
            <a:off x="609600" y="3886200"/>
            <a:ext cx="8077200" cy="1982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Cash 	108,039</a:t>
            </a:r>
          </a:p>
          <a:p>
            <a:pPr>
              <a:lnSpc>
                <a:spcPct val="115000"/>
              </a:lnSpc>
              <a:spcBef>
                <a:spcPct val="50000"/>
              </a:spcBef>
            </a:pPr>
            <a:r>
              <a:rPr lang="en-US" altLang="en-US" sz="2100" b="0" dirty="0">
                <a:effectLst/>
                <a:latin typeface="Liberation Sans" panose="020B0604020202020204" pitchFamily="34" charset="0"/>
                <a:cs typeface="Arial" charset="0"/>
              </a:rPr>
              <a:t>		Bonds payable		108,039</a:t>
            </a:r>
          </a:p>
          <a:p>
            <a:pPr>
              <a:lnSpc>
                <a:spcPct val="115000"/>
              </a:lnSpc>
              <a:spcBef>
                <a:spcPct val="50000"/>
              </a:spcBef>
            </a:pPr>
            <a:r>
              <a:rPr lang="en-US" altLang="en-US" sz="2100" b="0" dirty="0">
                <a:effectLst/>
                <a:latin typeface="Liberation Sans" panose="020B0604020202020204" pitchFamily="34" charset="0"/>
                <a:cs typeface="Arial" charset="0"/>
              </a:rPr>
              <a:t>	Cash	2,667</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2,667</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2039">
                                            <p:txEl>
                                              <p:pRg st="0" end="0"/>
                                            </p:txEl>
                                          </p:spTgt>
                                        </p:tgtEl>
                                        <p:attrNameLst>
                                          <p:attrName>style.visibility</p:attrName>
                                        </p:attrNameLst>
                                      </p:cBhvr>
                                      <p:to>
                                        <p:strVal val="visible"/>
                                      </p:to>
                                    </p:set>
                                    <p:animEffect transition="in" filter="wipe(left)">
                                      <p:cBhvr>
                                        <p:cTn id="7" dur="500"/>
                                        <p:tgtEl>
                                          <p:spTgt spid="14520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2039">
                                            <p:txEl>
                                              <p:pRg st="1" end="1"/>
                                            </p:txEl>
                                          </p:spTgt>
                                        </p:tgtEl>
                                        <p:attrNameLst>
                                          <p:attrName>style.visibility</p:attrName>
                                        </p:attrNameLst>
                                      </p:cBhvr>
                                      <p:to>
                                        <p:strVal val="visible"/>
                                      </p:to>
                                    </p:set>
                                    <p:animEffect transition="in" filter="wipe(left)">
                                      <p:cBhvr>
                                        <p:cTn id="12" dur="500"/>
                                        <p:tgtEl>
                                          <p:spTgt spid="14520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2039">
                                            <p:txEl>
                                              <p:pRg st="2" end="2"/>
                                            </p:txEl>
                                          </p:spTgt>
                                        </p:tgtEl>
                                        <p:attrNameLst>
                                          <p:attrName>style.visibility</p:attrName>
                                        </p:attrNameLst>
                                      </p:cBhvr>
                                      <p:to>
                                        <p:strVal val="visible"/>
                                      </p:to>
                                    </p:set>
                                    <p:animEffect transition="in" filter="wipe(left)">
                                      <p:cBhvr>
                                        <p:cTn id="17" dur="500"/>
                                        <p:tgtEl>
                                          <p:spTgt spid="14520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2039">
                                            <p:txEl>
                                              <p:pRg st="3" end="3"/>
                                            </p:txEl>
                                          </p:spTgt>
                                        </p:tgtEl>
                                        <p:attrNameLst>
                                          <p:attrName>style.visibility</p:attrName>
                                        </p:attrNameLst>
                                      </p:cBhvr>
                                      <p:to>
                                        <p:strVal val="visible"/>
                                      </p:to>
                                    </p:set>
                                    <p:animEffect transition="in" filter="wipe(left)">
                                      <p:cBhvr>
                                        <p:cTn id="22" dur="500"/>
                                        <p:tgtEl>
                                          <p:spTgt spid="14520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0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5" name="Text Box 7"/>
          <p:cNvSpPr txBox="1">
            <a:spLocks noChangeArrowheads="1"/>
          </p:cNvSpPr>
          <p:nvPr/>
        </p:nvSpPr>
        <p:spPr bwMode="auto">
          <a:xfrm>
            <a:off x="609600" y="1371600"/>
            <a:ext cx="7924800" cy="185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spcAft>
                <a:spcPct val="20000"/>
              </a:spcAft>
              <a:buSzPct val="80000"/>
            </a:pPr>
            <a:r>
              <a:rPr lang="en-US" altLang="en-US" sz="2200" dirty="0">
                <a:solidFill>
                  <a:srgbClr val="800000"/>
                </a:solidFill>
                <a:effectLst/>
                <a:latin typeface="Liberation Sans" panose="020B0604020202020204" pitchFamily="34" charset="0"/>
              </a:rPr>
              <a:t>Non-current liabilities </a:t>
            </a:r>
            <a:r>
              <a:rPr lang="en-US" altLang="en-US" sz="2200" b="0" dirty="0">
                <a:solidFill>
                  <a:srgbClr val="000000"/>
                </a:solidFill>
                <a:effectLst/>
                <a:latin typeface="Liberation Sans" panose="020B0604020202020204" pitchFamily="34" charset="0"/>
              </a:rPr>
              <a:t>(</a:t>
            </a:r>
            <a:r>
              <a:rPr lang="en-US" altLang="en-US" sz="2200" dirty="0">
                <a:solidFill>
                  <a:schemeClr val="tx2">
                    <a:lumMod val="75000"/>
                  </a:schemeClr>
                </a:solidFill>
                <a:effectLst/>
                <a:latin typeface="Liberation Sans" panose="020B0604020202020204" pitchFamily="34" charset="0"/>
              </a:rPr>
              <a:t>long-term debt</a:t>
            </a:r>
            <a:r>
              <a:rPr lang="en-US" altLang="en-US" sz="2200" b="0" dirty="0">
                <a:solidFill>
                  <a:srgbClr val="000000"/>
                </a:solidFill>
                <a:effectLst/>
                <a:latin typeface="Liberation Sans" panose="020B0604020202020204" pitchFamily="34" charset="0"/>
              </a:rPr>
              <a:t>) consist of an expected outflow of resources arising from present obligations that are </a:t>
            </a:r>
            <a:r>
              <a:rPr lang="en-US" altLang="en-US" sz="2200" dirty="0">
                <a:solidFill>
                  <a:srgbClr val="000000"/>
                </a:solidFill>
                <a:effectLst/>
                <a:latin typeface="Liberation Sans" panose="020B0604020202020204" pitchFamily="34" charset="0"/>
              </a:rPr>
              <a:t>not payable within a year</a:t>
            </a:r>
            <a:r>
              <a:rPr lang="en-US" altLang="en-US" sz="2200" b="0" dirty="0">
                <a:solidFill>
                  <a:srgbClr val="000000"/>
                </a:solidFill>
                <a:effectLst/>
                <a:latin typeface="Liberation Sans" panose="020B0604020202020204" pitchFamily="34" charset="0"/>
              </a:rPr>
              <a:t> or the </a:t>
            </a:r>
            <a:r>
              <a:rPr lang="en-US" altLang="en-US" sz="2200" dirty="0">
                <a:solidFill>
                  <a:srgbClr val="000000"/>
                </a:solidFill>
                <a:effectLst/>
                <a:latin typeface="Liberation Sans" panose="020B0604020202020204" pitchFamily="34" charset="0"/>
              </a:rPr>
              <a:t>operating cycle</a:t>
            </a:r>
            <a:r>
              <a:rPr lang="en-US" altLang="en-US" sz="2200" b="0" dirty="0">
                <a:solidFill>
                  <a:srgbClr val="000000"/>
                </a:solidFill>
                <a:effectLst/>
                <a:latin typeface="Liberation Sans" panose="020B0604020202020204" pitchFamily="34" charset="0"/>
              </a:rPr>
              <a:t> of the company, whichever is </a:t>
            </a:r>
            <a:r>
              <a:rPr lang="en-US" altLang="en-US" sz="2200" dirty="0">
                <a:solidFill>
                  <a:srgbClr val="000000"/>
                </a:solidFill>
                <a:effectLst/>
                <a:latin typeface="Liberation Sans" panose="020B0604020202020204" pitchFamily="34" charset="0"/>
              </a:rPr>
              <a:t>longer</a:t>
            </a:r>
            <a:r>
              <a:rPr lang="en-US" altLang="en-US" sz="2200" b="0" dirty="0">
                <a:solidFill>
                  <a:srgbClr val="000000"/>
                </a:solidFill>
                <a:effectLst/>
                <a:latin typeface="Liberation Sans" panose="020B0604020202020204" pitchFamily="34" charset="0"/>
              </a:rPr>
              <a:t>. </a:t>
            </a:r>
          </a:p>
        </p:txBody>
      </p:sp>
      <p:sp>
        <p:nvSpPr>
          <p:cNvPr id="1020943" name="Text Box 15"/>
          <p:cNvSpPr txBox="1">
            <a:spLocks noChangeArrowheads="1"/>
          </p:cNvSpPr>
          <p:nvPr/>
        </p:nvSpPr>
        <p:spPr bwMode="auto">
          <a:xfrm>
            <a:off x="609600" y="3425825"/>
            <a:ext cx="4191000" cy="2005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5000"/>
              </a:spcBef>
              <a:spcAft>
                <a:spcPct val="20000"/>
              </a:spcAft>
              <a:buSzPct val="80000"/>
            </a:pPr>
            <a:r>
              <a:rPr lang="en-US" altLang="en-US" sz="2200" dirty="0">
                <a:solidFill>
                  <a:srgbClr val="800000"/>
                </a:solidFill>
                <a:effectLst/>
                <a:latin typeface="Liberation Sans" panose="020B0604020202020204" pitchFamily="34" charset="0"/>
              </a:rPr>
              <a:t>Examples:</a:t>
            </a:r>
            <a:r>
              <a:rPr lang="en-US" altLang="en-US" sz="2200" dirty="0">
                <a:solidFill>
                  <a:srgbClr val="009AA6"/>
                </a:solidFill>
                <a:effectLst/>
                <a:latin typeface="Liberation Sans" panose="020B0604020202020204" pitchFamily="34" charset="0"/>
              </a:rPr>
              <a:t> </a:t>
            </a:r>
            <a:endParaRPr lang="en-US" altLang="en-US" sz="2200" b="0" dirty="0">
              <a:solidFill>
                <a:srgbClr val="000000"/>
              </a:solidFill>
              <a:effectLst/>
              <a:latin typeface="Liberation Sans" panose="020B0604020202020204" pitchFamily="34" charset="0"/>
            </a:endParaRPr>
          </a:p>
          <a:p>
            <a:pPr>
              <a:spcBef>
                <a:spcPct val="35000"/>
              </a:spcBef>
              <a:spcAft>
                <a:spcPct val="20000"/>
              </a:spcAft>
              <a:buClr>
                <a:srgbClr val="800000"/>
              </a:buClr>
              <a:buSzPct val="80000"/>
              <a:buFont typeface="Arial" charset="0"/>
              <a:buChar char="►"/>
            </a:pPr>
            <a:r>
              <a:rPr lang="en-US" altLang="en-US" sz="2200" b="0" dirty="0">
                <a:solidFill>
                  <a:srgbClr val="000000"/>
                </a:solidFill>
                <a:effectLst/>
                <a:latin typeface="Liberation Sans" panose="020B0604020202020204" pitchFamily="34" charset="0"/>
              </a:rPr>
              <a:t>Bonds payable</a:t>
            </a:r>
          </a:p>
          <a:p>
            <a:pPr>
              <a:spcBef>
                <a:spcPct val="35000"/>
              </a:spcBef>
              <a:spcAft>
                <a:spcPct val="20000"/>
              </a:spcAft>
              <a:buClr>
                <a:srgbClr val="800000"/>
              </a:buClr>
              <a:buSzPct val="80000"/>
              <a:buFont typeface="Arial" charset="0"/>
              <a:buChar char="►"/>
            </a:pPr>
            <a:r>
              <a:rPr lang="en-US" altLang="en-US" sz="2200" b="0" dirty="0">
                <a:solidFill>
                  <a:srgbClr val="000000"/>
                </a:solidFill>
                <a:effectLst/>
                <a:latin typeface="Liberation Sans" panose="020B0604020202020204" pitchFamily="34" charset="0"/>
              </a:rPr>
              <a:t>Long-term notes payable</a:t>
            </a:r>
          </a:p>
          <a:p>
            <a:pPr>
              <a:spcBef>
                <a:spcPct val="35000"/>
              </a:spcBef>
              <a:spcAft>
                <a:spcPct val="20000"/>
              </a:spcAft>
              <a:buClr>
                <a:srgbClr val="800000"/>
              </a:buClr>
              <a:buSzPct val="80000"/>
              <a:buFont typeface="Arial" charset="0"/>
              <a:buChar char="►"/>
            </a:pPr>
            <a:r>
              <a:rPr lang="en-US" altLang="en-US" sz="2200" b="0" dirty="0">
                <a:solidFill>
                  <a:srgbClr val="000000"/>
                </a:solidFill>
                <a:effectLst/>
                <a:latin typeface="Liberation Sans" panose="020B0604020202020204" pitchFamily="34" charset="0"/>
              </a:rPr>
              <a:t>Mortgages payable</a:t>
            </a:r>
          </a:p>
        </p:txBody>
      </p:sp>
      <p:sp>
        <p:nvSpPr>
          <p:cNvPr id="1020944" name="Text Box 16"/>
          <p:cNvSpPr txBox="1">
            <a:spLocks noChangeArrowheads="1"/>
          </p:cNvSpPr>
          <p:nvPr/>
        </p:nvSpPr>
        <p:spPr bwMode="auto">
          <a:xfrm>
            <a:off x="4800600" y="3432175"/>
            <a:ext cx="3810000" cy="1480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5000"/>
              </a:spcBef>
              <a:spcAft>
                <a:spcPct val="20000"/>
              </a:spcAft>
              <a:buClr>
                <a:srgbClr val="800000"/>
              </a:buClr>
              <a:buSzPct val="80000"/>
              <a:buFont typeface="Arial" charset="0"/>
              <a:buChar char="►"/>
            </a:pPr>
            <a:endParaRPr lang="en-US" altLang="en-US" sz="2200" b="0" dirty="0">
              <a:solidFill>
                <a:srgbClr val="000000"/>
              </a:solidFill>
              <a:effectLst/>
              <a:latin typeface="Liberation Sans" panose="020B0604020202020204" pitchFamily="34" charset="0"/>
            </a:endParaRPr>
          </a:p>
          <a:p>
            <a:pPr>
              <a:spcBef>
                <a:spcPct val="35000"/>
              </a:spcBef>
              <a:spcAft>
                <a:spcPct val="20000"/>
              </a:spcAft>
              <a:buClr>
                <a:srgbClr val="800000"/>
              </a:buClr>
              <a:buSzPct val="80000"/>
              <a:buFont typeface="Arial" charset="0"/>
              <a:buChar char="►"/>
            </a:pPr>
            <a:r>
              <a:rPr lang="en-US" altLang="en-US" sz="2200" b="0" dirty="0">
                <a:solidFill>
                  <a:srgbClr val="000000"/>
                </a:solidFill>
                <a:effectLst/>
                <a:latin typeface="Liberation Sans" panose="020B0604020202020204" pitchFamily="34" charset="0"/>
              </a:rPr>
              <a:t>Pension liabilities </a:t>
            </a:r>
          </a:p>
          <a:p>
            <a:pPr>
              <a:spcBef>
                <a:spcPct val="35000"/>
              </a:spcBef>
              <a:spcAft>
                <a:spcPct val="20000"/>
              </a:spcAft>
              <a:buClr>
                <a:srgbClr val="800000"/>
              </a:buClr>
              <a:buSzPct val="80000"/>
              <a:buFont typeface="Arial" charset="0"/>
              <a:buChar char="►"/>
            </a:pPr>
            <a:r>
              <a:rPr lang="en-US" altLang="en-US" sz="2200" b="0" dirty="0">
                <a:solidFill>
                  <a:srgbClr val="000000"/>
                </a:solidFill>
                <a:effectLst/>
                <a:latin typeface="Liberation Sans" panose="020B0604020202020204" pitchFamily="34" charset="0"/>
              </a:rPr>
              <a:t>Lease liabilities</a:t>
            </a:r>
          </a:p>
        </p:txBody>
      </p:sp>
      <p:sp>
        <p:nvSpPr>
          <p:cNvPr id="1020945" name="Rectangle 17"/>
          <p:cNvSpPr>
            <a:spLocks noChangeArrowheads="1"/>
          </p:cNvSpPr>
          <p:nvPr/>
        </p:nvSpPr>
        <p:spPr bwMode="auto">
          <a:xfrm>
            <a:off x="4735513" y="5365750"/>
            <a:ext cx="3570287" cy="730250"/>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dirty="0">
                <a:solidFill>
                  <a:schemeClr val="tx1"/>
                </a:solidFill>
                <a:effectLst/>
                <a:latin typeface="Liberation Sans" panose="020B0604020202020204" pitchFamily="34" charset="0"/>
              </a:rPr>
              <a:t>Long-term debt has various </a:t>
            </a:r>
            <a:r>
              <a:rPr lang="en-US" altLang="en-US" sz="2000" dirty="0">
                <a:solidFill>
                  <a:schemeClr val="tx1"/>
                </a:solidFill>
                <a:effectLst/>
                <a:latin typeface="Liberation Sans" panose="020B0604020202020204" pitchFamily="34" charset="0"/>
              </a:rPr>
              <a:t>covenants </a:t>
            </a:r>
            <a:r>
              <a:rPr lang="en-US" altLang="en-US" sz="2000" b="0" dirty="0">
                <a:solidFill>
                  <a:schemeClr val="tx1"/>
                </a:solidFill>
                <a:effectLst/>
                <a:latin typeface="Liberation Sans" panose="020B0604020202020204" pitchFamily="34" charset="0"/>
              </a:rPr>
              <a:t>or </a:t>
            </a:r>
            <a:r>
              <a:rPr lang="en-US" altLang="en-US" sz="2000" dirty="0">
                <a:solidFill>
                  <a:schemeClr val="tx1"/>
                </a:solidFill>
                <a:effectLst/>
                <a:latin typeface="Liberation Sans" panose="020B0604020202020204" pitchFamily="34" charset="0"/>
              </a:rPr>
              <a:t>restrictions.</a:t>
            </a:r>
          </a:p>
        </p:txBody>
      </p:sp>
      <p:sp>
        <p:nvSpPr>
          <p:cNvPr id="9" name="Rectangle 4"/>
          <p:cNvSpPr>
            <a:spLocks noGrp="1" noChangeArrowheads="1"/>
          </p:cNvSpPr>
          <p:nvPr>
            <p:ph type="title" idx="4294967295"/>
          </p:nvPr>
        </p:nvSpPr>
        <p:spPr bwMode="auto">
          <a:xfrm>
            <a:off x="609600" y="381000"/>
            <a:ext cx="83820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sz="3200" i="0" kern="1200" dirty="0" smtClean="0">
                <a:solidFill>
                  <a:srgbClr val="0000E2"/>
                </a:solidFill>
                <a:effectLst/>
                <a:latin typeface="Liberation Sans" panose="020B0604020202020204" pitchFamily="34" charset="0"/>
                <a:ea typeface="+mn-ea"/>
                <a:cs typeface="+mn-cs"/>
              </a:rPr>
              <a:t>BONDS PAYABLE</a:t>
            </a:r>
            <a:endParaRPr lang="en-US" sz="3200" i="0" kern="1200" dirty="0">
              <a:solidFill>
                <a:srgbClr val="0000E2"/>
              </a:solidFill>
              <a:effectLst/>
              <a:latin typeface="Liberation Sans" panose="020B0604020202020204" pitchFamily="34" charset="0"/>
              <a:ea typeface="+mn-ea"/>
              <a:cs typeface="+mn-c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effectLst/>
                <a:latin typeface="Liberation Sans" panose="020B0604020202020204" pitchFamily="34" charset="0"/>
              </a:rPr>
              <a:t>LO </a:t>
            </a:r>
            <a:r>
              <a:rPr lang="en-US" altLang="en-US" sz="1600" i="1" dirty="0" smtClean="0">
                <a:solidFill>
                  <a:schemeClr val="bg2"/>
                </a:solidFill>
                <a:effectLst/>
                <a:latin typeface="Liberation Sans" panose="020B0604020202020204" pitchFamily="34" charset="0"/>
              </a:rPr>
              <a:t>1</a:t>
            </a:r>
            <a:endParaRPr lang="en-US" altLang="en-US" sz="1600" i="1" dirty="0">
              <a:solidFill>
                <a:schemeClr val="bg2"/>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5" name="Text Box 5"/>
          <p:cNvSpPr txBox="1">
            <a:spLocks noChangeArrowheads="1"/>
          </p:cNvSpPr>
          <p:nvPr/>
        </p:nvSpPr>
        <p:spPr bwMode="auto">
          <a:xfrm>
            <a:off x="609600" y="1981200"/>
            <a:ext cx="7924800" cy="129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b="0" dirty="0">
                <a:effectLst/>
                <a:latin typeface="Liberation Sans" panose="020B0604020202020204" pitchFamily="34" charset="0"/>
              </a:rPr>
              <a:t>Evermaster then determines interest expense from the date of sale (May 1, </a:t>
            </a:r>
            <a:r>
              <a:rPr lang="en-US" altLang="en-US" sz="2100" b="0" dirty="0" smtClean="0">
                <a:effectLst/>
                <a:latin typeface="Liberation Sans" panose="020B0604020202020204" pitchFamily="34" charset="0"/>
              </a:rPr>
              <a:t>2015), </a:t>
            </a:r>
            <a:r>
              <a:rPr lang="en-US" altLang="en-US" sz="2100" b="0" dirty="0">
                <a:effectLst/>
                <a:latin typeface="Liberation Sans" panose="020B0604020202020204" pitchFamily="34" charset="0"/>
              </a:rPr>
              <a:t>not from the date of the bonds (January 1, </a:t>
            </a:r>
            <a:r>
              <a:rPr lang="en-US" altLang="en-US" sz="2100" b="0" dirty="0" smtClean="0">
                <a:effectLst/>
                <a:latin typeface="Liberation Sans" panose="020B0604020202020204" pitchFamily="34" charset="0"/>
              </a:rPr>
              <a:t>2015).</a:t>
            </a:r>
            <a:endParaRPr lang="en-US" altLang="en-US" sz="2100" b="0" dirty="0">
              <a:effectLst/>
              <a:latin typeface="Liberation Sans" panose="020B0604020202020204" pitchFamily="34" charset="0"/>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9" name="Text Box 3"/>
          <p:cNvSpPr txBox="1">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600" dirty="0">
                <a:effectLst/>
                <a:latin typeface="Liberation Sans" panose="020B0604020202020204" pitchFamily="34" charset="0"/>
              </a:rPr>
              <a:t>Bonds Issued at Discount or Premium</a:t>
            </a:r>
          </a:p>
        </p:txBody>
      </p:sp>
      <p:sp>
        <p:nvSpPr>
          <p:cNvPr id="10" name="Rectangle 5"/>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pic>
        <p:nvPicPr>
          <p:cNvPr id="1424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3429000"/>
            <a:ext cx="8382000" cy="181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5297269"/>
            <a:ext cx="4572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14-12</a:t>
            </a:r>
          </a:p>
          <a:p>
            <a:pPr algn="l"/>
            <a:r>
              <a:rPr lang="en-US" sz="1200" b="0" dirty="0">
                <a:solidFill>
                  <a:schemeClr val="tx1"/>
                </a:solidFill>
                <a:effectLst/>
                <a:latin typeface="Liberation Sans" panose="020B0604020202020204" pitchFamily="34" charset="0"/>
              </a:rPr>
              <a:t>Partial Period Interest</a:t>
            </a:r>
          </a:p>
          <a:p>
            <a:pPr algn="l"/>
            <a:r>
              <a:rPr lang="en-US" sz="1200" b="0" dirty="0">
                <a:solidFill>
                  <a:schemeClr val="tx1"/>
                </a:solidFill>
                <a:effectLst/>
                <a:latin typeface="Liberation Sans" panose="020B0604020202020204" pitchFamily="34" charset="0"/>
              </a:rPr>
              <a:t>Amortization</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8382000" cy="188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56133" name="Text Box 5"/>
          <p:cNvSpPr txBox="1">
            <a:spLocks noChangeArrowheads="1"/>
          </p:cNvSpPr>
          <p:nvPr/>
        </p:nvSpPr>
        <p:spPr bwMode="auto">
          <a:xfrm>
            <a:off x="609600" y="1981200"/>
            <a:ext cx="792480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b="0" dirty="0">
                <a:effectLst/>
                <a:latin typeface="Liberation Sans" panose="020B0604020202020204" pitchFamily="34" charset="0"/>
              </a:rPr>
              <a:t>The </a:t>
            </a:r>
            <a:r>
              <a:rPr lang="en-US" altLang="en-US" sz="2100" dirty="0">
                <a:effectLst/>
                <a:latin typeface="Liberation Sans" panose="020B0604020202020204" pitchFamily="34" charset="0"/>
              </a:rPr>
              <a:t>premium amortization</a:t>
            </a:r>
            <a:r>
              <a:rPr lang="en-US" altLang="en-US" sz="2100" b="0" dirty="0">
                <a:effectLst/>
                <a:latin typeface="Liberation Sans" panose="020B0604020202020204" pitchFamily="34" charset="0"/>
              </a:rPr>
              <a:t> of the bonds is also for only </a:t>
            </a:r>
            <a:r>
              <a:rPr lang="en-US" altLang="en-US" sz="2100" dirty="0">
                <a:effectLst/>
                <a:latin typeface="Liberation Sans" panose="020B0604020202020204" pitchFamily="34" charset="0"/>
              </a:rPr>
              <a:t>two months</a:t>
            </a:r>
            <a:r>
              <a:rPr lang="en-US" altLang="en-US" sz="2100" b="0" dirty="0">
                <a:effectLst/>
                <a:latin typeface="Liberation Sans" panose="020B0604020202020204" pitchFamily="34" charset="0"/>
              </a:rPr>
              <a: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9" name="Text Box 3"/>
          <p:cNvSpPr txBox="1">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600" dirty="0">
                <a:effectLst/>
                <a:latin typeface="Liberation Sans" panose="020B0604020202020204" pitchFamily="34" charset="0"/>
              </a:rPr>
              <a:t>Bonds Issued at Discount or Premium</a:t>
            </a:r>
          </a:p>
        </p:txBody>
      </p:sp>
      <p:sp>
        <p:nvSpPr>
          <p:cNvPr id="10" name="Rectangle 5"/>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2" name="Rectangle 1"/>
          <p:cNvSpPr/>
          <p:nvPr/>
        </p:nvSpPr>
        <p:spPr>
          <a:xfrm>
            <a:off x="304800" y="4953000"/>
            <a:ext cx="4572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14-13</a:t>
            </a:r>
          </a:p>
          <a:p>
            <a:pPr algn="l"/>
            <a:r>
              <a:rPr lang="en-US" sz="1200" b="0" dirty="0">
                <a:solidFill>
                  <a:schemeClr val="tx1"/>
                </a:solidFill>
                <a:effectLst/>
                <a:latin typeface="Liberation Sans" panose="020B0604020202020204" pitchFamily="34" charset="0"/>
              </a:rPr>
              <a:t>Partial Period Interest</a:t>
            </a:r>
          </a:p>
          <a:p>
            <a:pPr algn="l"/>
            <a:r>
              <a:rPr lang="en-US" sz="1200" b="0" dirty="0">
                <a:solidFill>
                  <a:schemeClr val="tx1"/>
                </a:solidFill>
                <a:effectLst/>
                <a:latin typeface="Liberation Sans" panose="020B0604020202020204" pitchFamily="34" charset="0"/>
              </a:rPr>
              <a:t>Amortization</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81" name="Text Box 5"/>
          <p:cNvSpPr txBox="1">
            <a:spLocks noChangeArrowheads="1"/>
          </p:cNvSpPr>
          <p:nvPr/>
        </p:nvSpPr>
        <p:spPr bwMode="auto">
          <a:xfrm>
            <a:off x="609600" y="1981200"/>
            <a:ext cx="7924800" cy="129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b="0" dirty="0">
                <a:effectLst/>
                <a:latin typeface="Liberation Sans" panose="020B0604020202020204" pitchFamily="34" charset="0"/>
              </a:rPr>
              <a:t>Evermaster therefore makes the following entries on </a:t>
            </a:r>
            <a:r>
              <a:rPr lang="en-US" altLang="en-US" sz="2100" dirty="0">
                <a:effectLst/>
                <a:latin typeface="Liberation Sans" panose="020B0604020202020204" pitchFamily="34" charset="0"/>
              </a:rPr>
              <a:t>July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 </a:t>
            </a:r>
            <a:r>
              <a:rPr lang="en-US" altLang="en-US" sz="2100" b="0" dirty="0">
                <a:effectLst/>
                <a:latin typeface="Liberation Sans" panose="020B0604020202020204" pitchFamily="34" charset="0"/>
              </a:rPr>
              <a:t>to record the interest payment and the premium amortization.</a:t>
            </a:r>
          </a:p>
        </p:txBody>
      </p:sp>
      <p:sp>
        <p:nvSpPr>
          <p:cNvPr id="1458184" name="Text Box 8"/>
          <p:cNvSpPr txBox="1">
            <a:spLocks noChangeArrowheads="1"/>
          </p:cNvSpPr>
          <p:nvPr/>
        </p:nvSpPr>
        <p:spPr bwMode="auto">
          <a:xfrm>
            <a:off x="609600" y="3429000"/>
            <a:ext cx="8077200" cy="1982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4,000</a:t>
            </a:r>
          </a:p>
          <a:p>
            <a:pPr>
              <a:lnSpc>
                <a:spcPct val="115000"/>
              </a:lnSpc>
              <a:spcBef>
                <a:spcPct val="50000"/>
              </a:spcBef>
            </a:pPr>
            <a:r>
              <a:rPr lang="en-US" altLang="en-US" sz="2100" b="0" dirty="0">
                <a:effectLst/>
                <a:latin typeface="Liberation Sans" panose="020B0604020202020204" pitchFamily="34" charset="0"/>
                <a:cs typeface="Arial" charset="0"/>
              </a:rPr>
              <a:t>		Cash		4,000</a:t>
            </a:r>
          </a:p>
          <a:p>
            <a:pPr>
              <a:lnSpc>
                <a:spcPct val="115000"/>
              </a:lnSpc>
              <a:spcBef>
                <a:spcPct val="50000"/>
              </a:spcBef>
            </a:pPr>
            <a:r>
              <a:rPr lang="en-US" altLang="en-US" sz="2100" b="0" dirty="0">
                <a:effectLst/>
                <a:latin typeface="Liberation Sans" panose="020B0604020202020204" pitchFamily="34" charset="0"/>
                <a:cs typeface="Arial" charset="0"/>
              </a:rPr>
              <a:t>	Bonds payable	253</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253</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Text Box 3"/>
          <p:cNvSpPr txBox="1">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600" dirty="0">
                <a:effectLst/>
                <a:latin typeface="Liberation Sans" panose="020B0604020202020204" pitchFamily="34" charset="0"/>
              </a:rPr>
              <a:t>Bonds Issued at Discount or Premium</a:t>
            </a:r>
          </a:p>
        </p:txBody>
      </p:sp>
      <p:sp>
        <p:nvSpPr>
          <p:cNvPr id="9" name="Rectangle 5"/>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8184">
                                            <p:txEl>
                                              <p:pRg st="0" end="0"/>
                                            </p:txEl>
                                          </p:spTgt>
                                        </p:tgtEl>
                                        <p:attrNameLst>
                                          <p:attrName>style.visibility</p:attrName>
                                        </p:attrNameLst>
                                      </p:cBhvr>
                                      <p:to>
                                        <p:strVal val="visible"/>
                                      </p:to>
                                    </p:set>
                                    <p:animEffect transition="in" filter="wipe(left)">
                                      <p:cBhvr>
                                        <p:cTn id="7" dur="500"/>
                                        <p:tgtEl>
                                          <p:spTgt spid="14581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8184">
                                            <p:txEl>
                                              <p:pRg st="1" end="1"/>
                                            </p:txEl>
                                          </p:spTgt>
                                        </p:tgtEl>
                                        <p:attrNameLst>
                                          <p:attrName>style.visibility</p:attrName>
                                        </p:attrNameLst>
                                      </p:cBhvr>
                                      <p:to>
                                        <p:strVal val="visible"/>
                                      </p:to>
                                    </p:set>
                                    <p:animEffect transition="in" filter="wipe(left)">
                                      <p:cBhvr>
                                        <p:cTn id="12" dur="500"/>
                                        <p:tgtEl>
                                          <p:spTgt spid="14581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8184">
                                            <p:txEl>
                                              <p:pRg st="2" end="2"/>
                                            </p:txEl>
                                          </p:spTgt>
                                        </p:tgtEl>
                                        <p:attrNameLst>
                                          <p:attrName>style.visibility</p:attrName>
                                        </p:attrNameLst>
                                      </p:cBhvr>
                                      <p:to>
                                        <p:strVal val="visible"/>
                                      </p:to>
                                    </p:set>
                                    <p:animEffect transition="in" filter="wipe(left)">
                                      <p:cBhvr>
                                        <p:cTn id="17" dur="500"/>
                                        <p:tgtEl>
                                          <p:spTgt spid="14581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8184">
                                            <p:txEl>
                                              <p:pRg st="3" end="3"/>
                                            </p:txEl>
                                          </p:spTgt>
                                        </p:tgtEl>
                                        <p:attrNameLst>
                                          <p:attrName>style.visibility</p:attrName>
                                        </p:attrNameLst>
                                      </p:cBhvr>
                                      <p:to>
                                        <p:strVal val="visible"/>
                                      </p:to>
                                    </p:set>
                                    <p:animEffect transition="in" filter="wipe(left)">
                                      <p:cBhvr>
                                        <p:cTn id="22" dur="500"/>
                                        <p:tgtEl>
                                          <p:spTgt spid="14581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18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6"/>
            </a:pPr>
            <a:r>
              <a:rPr lang="en-US" sz="1600" b="0" dirty="0">
                <a:solidFill>
                  <a:schemeClr val="bg2"/>
                </a:solidFill>
                <a:effectLst/>
                <a:latin typeface="Liberation Sans" panose="020B0604020202020204" pitchFamily="34" charset="0"/>
              </a:rPr>
              <a:t>Describe 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a:p>
            <a:pPr>
              <a:lnSpc>
                <a:spcPct val="115000"/>
              </a:lnSpc>
              <a:spcBef>
                <a:spcPct val="45000"/>
              </a:spcBef>
              <a:buClr>
                <a:srgbClr val="A50021"/>
              </a:buClr>
              <a:buSzPct val="100000"/>
              <a:buFont typeface="+mj-lt"/>
              <a:buAutoNum type="arabicPeriod"/>
            </a:pPr>
            <a:r>
              <a:rPr lang="en-US" sz="1600" kern="1200" dirty="0" smtClean="0">
                <a:effectLst/>
                <a:latin typeface="Liberation Sans" panose="020B0604020202020204" pitchFamily="34" charset="0"/>
              </a:rPr>
              <a:t>Explain </a:t>
            </a:r>
            <a:r>
              <a:rPr lang="en-US" sz="1600" kern="1200" dirty="0">
                <a:effectLst/>
                <a:latin typeface="Liberation Sans" panose="020B0604020202020204" pitchFamily="34" charset="0"/>
              </a:rPr>
              <a:t>the accounting for long-term notes payable.</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3" name="Text Box 3"/>
          <p:cNvSpPr txBox="1">
            <a:spLocks noChangeArrowheads="1"/>
          </p:cNvSpPr>
          <p:nvPr/>
        </p:nvSpPr>
        <p:spPr bwMode="auto">
          <a:xfrm>
            <a:off x="609600" y="1371600"/>
            <a:ext cx="8001000" cy="263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spcAft>
                <a:spcPct val="10000"/>
              </a:spcAft>
              <a:buSzPct val="80000"/>
            </a:pPr>
            <a:r>
              <a:rPr lang="en-US" altLang="en-US" dirty="0">
                <a:effectLst/>
                <a:latin typeface="Liberation Sans" panose="020B0604020202020204" pitchFamily="34" charset="0"/>
              </a:rPr>
              <a:t>Accounting is Similar to Bonds</a:t>
            </a:r>
          </a:p>
          <a:p>
            <a:pPr lvl="1">
              <a:lnSpc>
                <a:spcPct val="125000"/>
              </a:lnSpc>
              <a:spcBef>
                <a:spcPct val="50000"/>
              </a:spcBef>
              <a:spcAft>
                <a:spcPct val="10000"/>
              </a:spcAft>
              <a:buClr>
                <a:srgbClr val="800000"/>
              </a:buClr>
              <a:buSzPct val="80000"/>
              <a:buFont typeface="Wingdings" pitchFamily="2" charset="2"/>
              <a:buChar char="u"/>
            </a:pPr>
            <a:r>
              <a:rPr lang="en-US" altLang="en-US" sz="2200" b="0" dirty="0">
                <a:solidFill>
                  <a:srgbClr val="000000"/>
                </a:solidFill>
                <a:effectLst/>
                <a:latin typeface="Liberation Sans" panose="020B0604020202020204" pitchFamily="34" charset="0"/>
              </a:rPr>
              <a:t>A note is valued at the present value of its future interest and principal cash flows. </a:t>
            </a:r>
          </a:p>
          <a:p>
            <a:pPr lvl="1">
              <a:lnSpc>
                <a:spcPct val="125000"/>
              </a:lnSpc>
              <a:spcBef>
                <a:spcPct val="50000"/>
              </a:spcBef>
              <a:spcAft>
                <a:spcPct val="10000"/>
              </a:spcAft>
              <a:buClr>
                <a:srgbClr val="800000"/>
              </a:buClr>
              <a:buSzPct val="80000"/>
              <a:buFont typeface="Wingdings" pitchFamily="2" charset="2"/>
              <a:buChar char="u"/>
            </a:pPr>
            <a:r>
              <a:rPr lang="en-US" altLang="en-US" sz="2200" b="0" dirty="0">
                <a:solidFill>
                  <a:srgbClr val="000000"/>
                </a:solidFill>
                <a:effectLst/>
                <a:latin typeface="Liberation Sans" panose="020B0604020202020204" pitchFamily="34" charset="0"/>
              </a:rPr>
              <a:t>Company amortizes any discount or premium over the life of the note.</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Rectangle 4"/>
          <p:cNvSpPr txBox="1">
            <a:spLocks noChangeArrowheads="1"/>
          </p:cNvSpPr>
          <p:nvPr/>
        </p:nvSpPr>
        <p:spPr bwMode="auto">
          <a:xfrm>
            <a:off x="609600" y="381000"/>
            <a:ext cx="83820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sz="3200" i="0" kern="1200" dirty="0" smtClean="0">
                <a:solidFill>
                  <a:srgbClr val="0000E2"/>
                </a:solidFill>
                <a:effectLst/>
                <a:latin typeface="Liberation Sans" panose="020B0604020202020204" pitchFamily="34" charset="0"/>
                <a:ea typeface="+mn-ea"/>
                <a:cs typeface="+mn-cs"/>
              </a:rPr>
              <a:t>LONG-TERM NOTES PAYABLE</a:t>
            </a:r>
            <a:endParaRPr lang="en-US" sz="3200" i="0" kern="1200" dirty="0">
              <a:solidFill>
                <a:srgbClr val="0000E2"/>
              </a:solidFill>
              <a:effectLst/>
              <a:latin typeface="Liberation Sans" panose="020B0604020202020204" pitchFamily="34" charset="0"/>
              <a:ea typeface="+mn-ea"/>
              <a:cs typeface="+mn-cs"/>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Text Box 2"/>
          <p:cNvSpPr txBox="1">
            <a:spLocks noChangeArrowheads="1"/>
          </p:cNvSpPr>
          <p:nvPr/>
        </p:nvSpPr>
        <p:spPr bwMode="auto">
          <a:xfrm>
            <a:off x="609600" y="1371600"/>
            <a:ext cx="8153400" cy="210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solidFill>
                  <a:srgbClr val="800000"/>
                </a:solidFill>
                <a:effectLst/>
                <a:latin typeface="Liberation Sans" panose="020B0604020202020204" pitchFamily="34" charset="0"/>
              </a:rPr>
              <a:t>BE14-9:</a:t>
            </a:r>
            <a:r>
              <a:rPr lang="en-US" altLang="en-US" sz="2100" dirty="0">
                <a:solidFill>
                  <a:schemeClr val="folHlink"/>
                </a:solidFill>
                <a:effectLst/>
                <a:latin typeface="Liberation Sans" panose="020B0604020202020204" pitchFamily="34" charset="0"/>
              </a:rPr>
              <a:t>  </a:t>
            </a:r>
            <a:r>
              <a:rPr lang="en-US" altLang="en-US" sz="2100" b="0" dirty="0">
                <a:solidFill>
                  <a:schemeClr val="folHlink"/>
                </a:solidFill>
                <a:effectLst/>
                <a:latin typeface="Liberation Sans" panose="020B0604020202020204" pitchFamily="34" charset="0"/>
              </a:rPr>
              <a:t>Coldwell, Inc. issued a </a:t>
            </a:r>
            <a:r>
              <a:rPr lang="en-US" altLang="en-US" sz="2100" b="0" dirty="0" smtClean="0">
                <a:solidFill>
                  <a:schemeClr val="folHlink"/>
                </a:solidFill>
                <a:effectLst/>
                <a:latin typeface="Liberation Sans" panose="020B0604020202020204" pitchFamily="34" charset="0"/>
              </a:rPr>
              <a:t>€100,000</a:t>
            </a:r>
            <a:r>
              <a:rPr lang="en-US" altLang="en-US" sz="2100" b="0" dirty="0">
                <a:solidFill>
                  <a:schemeClr val="folHlink"/>
                </a:solidFill>
                <a:effectLst/>
                <a:latin typeface="Liberation Sans" panose="020B0604020202020204" pitchFamily="34" charset="0"/>
              </a:rPr>
              <a:t>, 4-year, 10% note at face value to Flint Hills Bank on January 1, </a:t>
            </a:r>
            <a:r>
              <a:rPr lang="en-US" altLang="en-US" sz="2100" b="0" dirty="0" smtClean="0">
                <a:solidFill>
                  <a:schemeClr val="folHlink"/>
                </a:solidFill>
                <a:effectLst/>
                <a:latin typeface="Liberation Sans" panose="020B0604020202020204" pitchFamily="34" charset="0"/>
              </a:rPr>
              <a:t>2015, </a:t>
            </a:r>
            <a:r>
              <a:rPr lang="en-US" altLang="en-US" sz="2100" b="0" dirty="0">
                <a:solidFill>
                  <a:schemeClr val="folHlink"/>
                </a:solidFill>
                <a:effectLst/>
                <a:latin typeface="Liberation Sans" panose="020B0604020202020204" pitchFamily="34" charset="0"/>
              </a:rPr>
              <a:t>and received </a:t>
            </a:r>
            <a:r>
              <a:rPr lang="en-US" altLang="en-US" sz="2100" b="0" dirty="0" smtClean="0">
                <a:solidFill>
                  <a:schemeClr val="folHlink"/>
                </a:solidFill>
                <a:effectLst/>
                <a:latin typeface="Liberation Sans" panose="020B0604020202020204" pitchFamily="34" charset="0"/>
              </a:rPr>
              <a:t>€100,000 </a:t>
            </a:r>
            <a:r>
              <a:rPr lang="en-US" altLang="en-US" sz="2100" b="0" dirty="0">
                <a:solidFill>
                  <a:schemeClr val="folHlink"/>
                </a:solidFill>
                <a:effectLst/>
                <a:latin typeface="Liberation Sans" panose="020B0604020202020204" pitchFamily="34" charset="0"/>
              </a:rPr>
              <a:t>cash. The note requires annual interest payments each December 31. Prepare Coldwell’s journal entries to record (a) the issuance of the note and (b) the December 31 interest payment.</a:t>
            </a:r>
          </a:p>
        </p:txBody>
      </p:sp>
      <p:sp>
        <p:nvSpPr>
          <p:cNvPr id="1287171"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Notes Issued at Face Value</a:t>
            </a:r>
          </a:p>
        </p:txBody>
      </p:sp>
      <p:sp>
        <p:nvSpPr>
          <p:cNvPr id="1287175" name="Text Box 7"/>
          <p:cNvSpPr txBox="1">
            <a:spLocks noChangeArrowheads="1"/>
          </p:cNvSpPr>
          <p:nvPr/>
        </p:nvSpPr>
        <p:spPr bwMode="auto">
          <a:xfrm>
            <a:off x="609600" y="3689350"/>
            <a:ext cx="8077200" cy="2189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71500" algn="l"/>
                <a:tab pos="1143000" algn="l"/>
                <a:tab pos="6000750" algn="r"/>
                <a:tab pos="7429500" algn="r"/>
              </a:tabLst>
              <a:defRPr sz="2400">
                <a:solidFill>
                  <a:schemeClr val="tx1"/>
                </a:solidFill>
                <a:latin typeface="Times New Roman" pitchFamily="18" charset="0"/>
              </a:defRPr>
            </a:lvl1pPr>
            <a:lvl2pPr marL="1079500" indent="-457200" algn="l">
              <a:tabLst>
                <a:tab pos="571500" algn="l"/>
                <a:tab pos="1143000" algn="l"/>
                <a:tab pos="6000750" algn="r"/>
                <a:tab pos="7429500" algn="r"/>
              </a:tabLst>
              <a:defRPr sz="2400">
                <a:solidFill>
                  <a:schemeClr val="tx1"/>
                </a:solidFill>
                <a:latin typeface="Times New Roman" pitchFamily="18" charset="0"/>
              </a:defRPr>
            </a:lvl2pPr>
            <a:lvl3pPr marL="1651000" indent="-457200" algn="l">
              <a:tabLst>
                <a:tab pos="571500" algn="l"/>
                <a:tab pos="1143000" algn="l"/>
                <a:tab pos="6000750" algn="r"/>
                <a:tab pos="7429500" algn="r"/>
              </a:tabLst>
              <a:defRPr sz="2400">
                <a:solidFill>
                  <a:schemeClr val="tx1"/>
                </a:solidFill>
                <a:latin typeface="Times New Roman" pitchFamily="18" charset="0"/>
              </a:defRPr>
            </a:lvl3pPr>
            <a:lvl4pPr marL="2222500" indent="-457200" algn="l">
              <a:tabLst>
                <a:tab pos="571500" algn="l"/>
                <a:tab pos="1143000" algn="l"/>
                <a:tab pos="6000750" algn="r"/>
                <a:tab pos="7429500" algn="r"/>
              </a:tabLst>
              <a:defRPr sz="2400">
                <a:solidFill>
                  <a:schemeClr val="tx1"/>
                </a:solidFill>
                <a:latin typeface="Times New Roman" pitchFamily="18" charset="0"/>
              </a:defRPr>
            </a:lvl4pPr>
            <a:lvl5pPr marL="2794000" indent="-457200" algn="l">
              <a:tabLst>
                <a:tab pos="571500" algn="l"/>
                <a:tab pos="1143000" algn="l"/>
                <a:tab pos="6000750" algn="r"/>
                <a:tab pos="74295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571500" algn="l"/>
                <a:tab pos="1143000" algn="l"/>
                <a:tab pos="6000750" algn="r"/>
                <a:tab pos="74295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571500" algn="l"/>
                <a:tab pos="1143000" algn="l"/>
                <a:tab pos="6000750" algn="r"/>
                <a:tab pos="74295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571500" algn="l"/>
                <a:tab pos="1143000" algn="l"/>
                <a:tab pos="6000750" algn="r"/>
                <a:tab pos="74295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571500" algn="l"/>
                <a:tab pos="1143000" algn="l"/>
                <a:tab pos="6000750" algn="r"/>
                <a:tab pos="7429500" algn="r"/>
              </a:tabLst>
              <a:defRPr sz="2400">
                <a:solidFill>
                  <a:schemeClr val="tx1"/>
                </a:solidFill>
                <a:latin typeface="Times New Roman" pitchFamily="18" charset="0"/>
              </a:defRPr>
            </a:lvl9pPr>
          </a:lstStyle>
          <a:p>
            <a:pPr>
              <a:lnSpc>
                <a:spcPct val="120000"/>
              </a:lnSpc>
              <a:spcBef>
                <a:spcPct val="15000"/>
              </a:spcBef>
            </a:pPr>
            <a:r>
              <a:rPr lang="en-US" altLang="en-US" sz="2100" b="0" dirty="0">
                <a:effectLst/>
                <a:latin typeface="Liberation Sans" panose="020B0604020202020204" pitchFamily="34" charset="0"/>
                <a:cs typeface="Arial" charset="0"/>
              </a:rPr>
              <a:t>(a)	Cash  	100,000</a:t>
            </a:r>
          </a:p>
          <a:p>
            <a:pPr>
              <a:spcBef>
                <a:spcPct val="15000"/>
              </a:spcBef>
            </a:pPr>
            <a:r>
              <a:rPr lang="en-US" altLang="en-US" sz="2100" b="0" dirty="0">
                <a:effectLst/>
                <a:latin typeface="Liberation Sans" panose="020B0604020202020204" pitchFamily="34" charset="0"/>
                <a:cs typeface="Arial" charset="0"/>
              </a:rPr>
              <a:t>		Notes payable		100,000</a:t>
            </a:r>
          </a:p>
          <a:p>
            <a:pPr>
              <a:lnSpc>
                <a:spcPct val="120000"/>
              </a:lnSpc>
              <a:spcBef>
                <a:spcPct val="70000"/>
              </a:spcBef>
            </a:pPr>
            <a:r>
              <a:rPr lang="en-US" altLang="en-US" sz="2100" b="0" dirty="0">
                <a:effectLst/>
                <a:latin typeface="Liberation Sans" panose="020B0604020202020204" pitchFamily="34" charset="0"/>
                <a:cs typeface="Arial" charset="0"/>
              </a:rPr>
              <a:t>(b)	Interest expense	10,000</a:t>
            </a:r>
          </a:p>
          <a:p>
            <a:pPr>
              <a:spcBef>
                <a:spcPct val="15000"/>
              </a:spcBef>
            </a:pPr>
            <a:r>
              <a:rPr lang="en-US" altLang="en-US" sz="2100" b="0" dirty="0">
                <a:effectLst/>
                <a:latin typeface="Liberation Sans" panose="020B0604020202020204" pitchFamily="34" charset="0"/>
                <a:cs typeface="Arial" charset="0"/>
              </a:rPr>
              <a:t>		Cash		10,000</a:t>
            </a:r>
          </a:p>
          <a:p>
            <a:pPr>
              <a:spcBef>
                <a:spcPct val="15000"/>
              </a:spcBef>
            </a:pPr>
            <a:r>
              <a:rPr lang="en-US" altLang="en-US" sz="2100" b="0" dirty="0">
                <a:effectLst/>
                <a:latin typeface="Liberation Sans" panose="020B0604020202020204" pitchFamily="34" charset="0"/>
                <a:cs typeface="Arial" charset="0"/>
              </a:rPr>
              <a:t>	</a:t>
            </a:r>
            <a:r>
              <a:rPr lang="en-US" altLang="en-US" sz="1900" b="0" dirty="0" smtClean="0">
                <a:effectLst/>
                <a:latin typeface="Liberation Sans" panose="020B0604020202020204" pitchFamily="34" charset="0"/>
                <a:cs typeface="Times New Roman" pitchFamily="18" charset="0"/>
              </a:rPr>
              <a:t>(€100,000 </a:t>
            </a:r>
            <a:r>
              <a:rPr lang="en-US" altLang="en-US" sz="1900" b="0" dirty="0">
                <a:effectLst/>
                <a:latin typeface="Liberation Sans" panose="020B0604020202020204" pitchFamily="34" charset="0"/>
                <a:cs typeface="Times New Roman" pitchFamily="18" charset="0"/>
              </a:rPr>
              <a:t>x 10% = </a:t>
            </a:r>
            <a:r>
              <a:rPr lang="en-US" altLang="en-US" sz="1900" b="0" dirty="0" smtClean="0">
                <a:effectLst/>
                <a:latin typeface="Liberation Sans" panose="020B0604020202020204" pitchFamily="34" charset="0"/>
                <a:cs typeface="Times New Roman" pitchFamily="18" charset="0"/>
              </a:rPr>
              <a:t>€10,000</a:t>
            </a:r>
            <a:r>
              <a:rPr lang="en-US" altLang="en-US" sz="1900" b="0" dirty="0">
                <a:effectLst/>
                <a:latin typeface="Liberation Sans" panose="020B0604020202020204" pitchFamily="34" charset="0"/>
                <a:cs typeface="Times New Roman" pitchFamily="18" charset="0"/>
              </a:rPr>
              <a:t>)</a:t>
            </a:r>
            <a:r>
              <a:rPr lang="en-US" altLang="en-US" sz="2100" b="0" dirty="0">
                <a:effectLst/>
                <a:latin typeface="Liberation Sans" panose="020B0604020202020204" pitchFamily="34" charset="0"/>
                <a:cs typeface="Arial" charset="0"/>
              </a:rPr>
              <a:t> </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7175">
                                            <p:txEl>
                                              <p:pRg st="0" end="0"/>
                                            </p:txEl>
                                          </p:spTgt>
                                        </p:tgtEl>
                                        <p:attrNameLst>
                                          <p:attrName>style.visibility</p:attrName>
                                        </p:attrNameLst>
                                      </p:cBhvr>
                                      <p:to>
                                        <p:strVal val="visible"/>
                                      </p:to>
                                    </p:set>
                                    <p:animEffect transition="in" filter="wipe(left)">
                                      <p:cBhvr>
                                        <p:cTn id="7" dur="500"/>
                                        <p:tgtEl>
                                          <p:spTgt spid="12871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7175">
                                            <p:txEl>
                                              <p:pRg st="1" end="1"/>
                                            </p:txEl>
                                          </p:spTgt>
                                        </p:tgtEl>
                                        <p:attrNameLst>
                                          <p:attrName>style.visibility</p:attrName>
                                        </p:attrNameLst>
                                      </p:cBhvr>
                                      <p:to>
                                        <p:strVal val="visible"/>
                                      </p:to>
                                    </p:set>
                                    <p:animEffect transition="in" filter="wipe(left)">
                                      <p:cBhvr>
                                        <p:cTn id="12" dur="500"/>
                                        <p:tgtEl>
                                          <p:spTgt spid="12871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87175">
                                            <p:txEl>
                                              <p:pRg st="2" end="2"/>
                                            </p:txEl>
                                          </p:spTgt>
                                        </p:tgtEl>
                                        <p:attrNameLst>
                                          <p:attrName>style.visibility</p:attrName>
                                        </p:attrNameLst>
                                      </p:cBhvr>
                                      <p:to>
                                        <p:strVal val="visible"/>
                                      </p:to>
                                    </p:set>
                                    <p:animEffect transition="in" filter="wipe(left)">
                                      <p:cBhvr>
                                        <p:cTn id="17" dur="500"/>
                                        <p:tgtEl>
                                          <p:spTgt spid="12871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87175">
                                            <p:txEl>
                                              <p:pRg st="3" end="3"/>
                                            </p:txEl>
                                          </p:spTgt>
                                        </p:tgtEl>
                                        <p:attrNameLst>
                                          <p:attrName>style.visibility</p:attrName>
                                        </p:attrNameLst>
                                      </p:cBhvr>
                                      <p:to>
                                        <p:strVal val="visible"/>
                                      </p:to>
                                    </p:set>
                                    <p:animEffect transition="in" filter="wipe(left)">
                                      <p:cBhvr>
                                        <p:cTn id="22" dur="500"/>
                                        <p:tgtEl>
                                          <p:spTgt spid="12871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87175">
                                            <p:txEl>
                                              <p:pRg st="4" end="4"/>
                                            </p:txEl>
                                          </p:spTgt>
                                        </p:tgtEl>
                                        <p:attrNameLst>
                                          <p:attrName>style.visibility</p:attrName>
                                        </p:attrNameLst>
                                      </p:cBhvr>
                                      <p:to>
                                        <p:strVal val="visible"/>
                                      </p:to>
                                    </p:set>
                                    <p:animEffect transition="in" filter="wipe(left)">
                                      <p:cBhvr>
                                        <p:cTn id="27" dur="500"/>
                                        <p:tgtEl>
                                          <p:spTgt spid="12871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9"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Notes Not Issued at Face Value</a:t>
            </a:r>
          </a:p>
        </p:txBody>
      </p:sp>
      <p:sp>
        <p:nvSpPr>
          <p:cNvPr id="1289223" name="Text Box 7"/>
          <p:cNvSpPr txBox="1">
            <a:spLocks noChangeArrowheads="1"/>
          </p:cNvSpPr>
          <p:nvPr/>
        </p:nvSpPr>
        <p:spPr bwMode="auto">
          <a:xfrm>
            <a:off x="609600" y="1981200"/>
            <a:ext cx="8001000" cy="2466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14400" indent="-571500" algn="l">
              <a:defRPr sz="2400">
                <a:solidFill>
                  <a:schemeClr val="tx1"/>
                </a:solidFill>
                <a:latin typeface="Times New Roman" pitchFamily="18" charset="0"/>
              </a:defRPr>
            </a:lvl2pPr>
            <a:lvl3pPr marL="108426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588" lvl="1" indent="0">
              <a:lnSpc>
                <a:spcPct val="120000"/>
              </a:lnSpc>
              <a:spcBef>
                <a:spcPct val="35000"/>
              </a:spcBef>
              <a:spcAft>
                <a:spcPct val="10000"/>
              </a:spcAft>
              <a:buClr>
                <a:srgbClr val="800000"/>
              </a:buClr>
              <a:buSzPct val="80000"/>
            </a:pPr>
            <a:r>
              <a:rPr lang="en-US" altLang="en-US" sz="2300" b="0" dirty="0">
                <a:solidFill>
                  <a:srgbClr val="000000"/>
                </a:solidFill>
                <a:effectLst/>
                <a:latin typeface="Liberation Sans" panose="020B0604020202020204" pitchFamily="34" charset="0"/>
              </a:rPr>
              <a:t>Issuing company records the difference between the face amount and the present value (cash received) as </a:t>
            </a:r>
          </a:p>
          <a:p>
            <a:pPr lvl="1">
              <a:lnSpc>
                <a:spcPct val="120000"/>
              </a:lnSpc>
              <a:spcBef>
                <a:spcPct val="35000"/>
              </a:spcBef>
              <a:spcAft>
                <a:spcPct val="10000"/>
              </a:spcAft>
              <a:buClr>
                <a:srgbClr val="800000"/>
              </a:buClr>
              <a:buSzPct val="80000"/>
              <a:buFont typeface="Wingdings" pitchFamily="2" charset="2"/>
              <a:buChar char="u"/>
            </a:pPr>
            <a:r>
              <a:rPr lang="en-US" altLang="en-US" sz="2200" b="0" dirty="0" smtClean="0">
                <a:solidFill>
                  <a:srgbClr val="000000"/>
                </a:solidFill>
                <a:effectLst/>
                <a:latin typeface="Liberation Sans" panose="020B0604020202020204" pitchFamily="34" charset="0"/>
              </a:rPr>
              <a:t>a </a:t>
            </a:r>
            <a:r>
              <a:rPr lang="en-US" altLang="en-US" sz="2200" b="0" dirty="0">
                <a:solidFill>
                  <a:srgbClr val="000000"/>
                </a:solidFill>
                <a:effectLst/>
                <a:latin typeface="Liberation Sans" panose="020B0604020202020204" pitchFamily="34" charset="0"/>
              </a:rPr>
              <a:t>discount and </a:t>
            </a:r>
          </a:p>
          <a:p>
            <a:pPr lvl="1">
              <a:lnSpc>
                <a:spcPct val="120000"/>
              </a:lnSpc>
              <a:spcBef>
                <a:spcPct val="35000"/>
              </a:spcBef>
              <a:spcAft>
                <a:spcPct val="10000"/>
              </a:spcAft>
              <a:buClr>
                <a:srgbClr val="800000"/>
              </a:buClr>
              <a:buSzPct val="80000"/>
              <a:buFont typeface="Wingdings" pitchFamily="2" charset="2"/>
              <a:buChar char="u"/>
            </a:pPr>
            <a:r>
              <a:rPr lang="en-US" altLang="en-US" sz="2200" b="0" dirty="0">
                <a:solidFill>
                  <a:srgbClr val="000000"/>
                </a:solidFill>
                <a:effectLst/>
                <a:latin typeface="Liberation Sans" panose="020B0604020202020204" pitchFamily="34" charset="0"/>
              </a:rPr>
              <a:t>amortizes that amount to interest expense over the life of the note.</a:t>
            </a:r>
          </a:p>
        </p:txBody>
      </p:sp>
      <p:sp>
        <p:nvSpPr>
          <p:cNvPr id="1289225" name="Text Box 9"/>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Zero-Interest-Bearing Notes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609600" y="1371600"/>
            <a:ext cx="8001000" cy="2072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ct val="70000"/>
              </a:spcBef>
              <a:defRPr sz="2100" b="0">
                <a:solidFill>
                  <a:schemeClr val="tx1"/>
                </a:solidFill>
                <a:effectLst/>
                <a:latin typeface="Liberation Sans" panose="020B0604020202020204" pitchFamily="34"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b="1" dirty="0" smtClean="0">
                <a:solidFill>
                  <a:schemeClr val="accent6">
                    <a:lumMod val="50000"/>
                  </a:schemeClr>
                </a:solidFill>
              </a:rPr>
              <a:t>Illustration:</a:t>
            </a:r>
            <a:r>
              <a:rPr lang="en-US" dirty="0" smtClean="0"/>
              <a:t>  Turtle Cove Company </a:t>
            </a:r>
            <a:r>
              <a:rPr lang="en-US" dirty="0"/>
              <a:t>issued the three-year, $10,000, zero-interest-bearing note to Jeremiah </a:t>
            </a:r>
            <a:r>
              <a:rPr lang="en-US" dirty="0" smtClean="0"/>
              <a:t>Company. </a:t>
            </a:r>
            <a:r>
              <a:rPr lang="en-US" dirty="0"/>
              <a:t>The implicit rate </a:t>
            </a:r>
            <a:r>
              <a:rPr lang="en-US" dirty="0" smtClean="0"/>
              <a:t>that equated </a:t>
            </a:r>
            <a:r>
              <a:rPr lang="en-US" dirty="0"/>
              <a:t>the total cash to be paid ($10,000 at maturity) to the present value of the </a:t>
            </a:r>
            <a:r>
              <a:rPr lang="en-US" dirty="0" smtClean="0"/>
              <a:t>future cash </a:t>
            </a:r>
            <a:r>
              <a:rPr lang="en-US" dirty="0"/>
              <a:t>flows ($7,721.80 cash proceeds at date of issuance) was 9 percent</a:t>
            </a:r>
            <a:r>
              <a:rPr lang="en-US" dirty="0" smtClean="0"/>
              <a:t>.</a:t>
            </a:r>
          </a:p>
        </p:txBody>
      </p:sp>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Zero-Interest-Bearing Notes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3644849"/>
            <a:ext cx="8382000" cy="222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5905353"/>
            <a:ext cx="45720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14-14</a:t>
            </a:r>
          </a:p>
          <a:p>
            <a:pPr algn="l"/>
            <a:r>
              <a:rPr lang="en-US" sz="1200" b="0" dirty="0">
                <a:solidFill>
                  <a:schemeClr val="tx1"/>
                </a:solidFill>
                <a:effectLst/>
                <a:latin typeface="Liberation Sans" panose="020B0604020202020204" pitchFamily="34" charset="0"/>
              </a:rPr>
              <a:t>Time Diagram </a:t>
            </a:r>
            <a:r>
              <a:rPr lang="en-US" sz="1200" b="0" dirty="0" smtClean="0">
                <a:solidFill>
                  <a:schemeClr val="tx1"/>
                </a:solidFill>
                <a:effectLst/>
                <a:latin typeface="Liberation Sans" panose="020B0604020202020204" pitchFamily="34" charset="0"/>
              </a:rPr>
              <a:t>for Zero-Interest </a:t>
            </a:r>
            <a:r>
              <a:rPr lang="en-US" sz="1200" b="0" dirty="0">
                <a:solidFill>
                  <a:schemeClr val="tx1"/>
                </a:solidFill>
                <a:effectLst/>
                <a:latin typeface="Liberation Sans" panose="020B0604020202020204" pitchFamily="34" charset="0"/>
              </a:rPr>
              <a:t>Note</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609600" y="1371600"/>
            <a:ext cx="8001000" cy="274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ct val="70000"/>
              </a:spcBef>
              <a:defRPr sz="2100" b="0">
                <a:solidFill>
                  <a:schemeClr val="tx1"/>
                </a:solidFill>
                <a:effectLst/>
                <a:latin typeface="Liberation Sans" panose="020B0604020202020204" pitchFamily="34"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b="1" dirty="0" smtClean="0">
                <a:solidFill>
                  <a:schemeClr val="accent6">
                    <a:lumMod val="50000"/>
                  </a:schemeClr>
                </a:solidFill>
              </a:rPr>
              <a:t>Illustration:</a:t>
            </a:r>
            <a:r>
              <a:rPr lang="en-US" dirty="0" smtClean="0"/>
              <a:t>  Turtle Cove Company </a:t>
            </a:r>
            <a:r>
              <a:rPr lang="en-US" dirty="0"/>
              <a:t>issued the three-year, $10,000, zero-interest-bearing note to Jeremiah </a:t>
            </a:r>
            <a:r>
              <a:rPr lang="en-US" dirty="0" smtClean="0"/>
              <a:t>Company. </a:t>
            </a:r>
            <a:r>
              <a:rPr lang="en-US" dirty="0"/>
              <a:t>The implicit rate </a:t>
            </a:r>
            <a:r>
              <a:rPr lang="en-US" dirty="0" smtClean="0"/>
              <a:t>that equated </a:t>
            </a:r>
            <a:r>
              <a:rPr lang="en-US" dirty="0"/>
              <a:t>the total cash to be paid ($10,000 at maturity) to the present value of the </a:t>
            </a:r>
            <a:r>
              <a:rPr lang="en-US" dirty="0" smtClean="0"/>
              <a:t>future cash </a:t>
            </a:r>
            <a:r>
              <a:rPr lang="en-US" dirty="0"/>
              <a:t>flows ($7,721.80 cash proceeds at date of issuance) was 9 percent</a:t>
            </a:r>
            <a:r>
              <a:rPr lang="en-US" dirty="0" smtClean="0"/>
              <a:t>.</a:t>
            </a:r>
          </a:p>
          <a:p>
            <a:r>
              <a:rPr lang="en-US" dirty="0"/>
              <a:t>Turtle Cove records issuance of the note as follows.</a:t>
            </a:r>
            <a:endParaRPr lang="en-US" altLang="en-US" dirty="0"/>
          </a:p>
        </p:txBody>
      </p:sp>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Zero-Interest-Bearing Notes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8"/>
          <p:cNvSpPr txBox="1">
            <a:spLocks noChangeArrowheads="1"/>
          </p:cNvSpPr>
          <p:nvPr/>
        </p:nvSpPr>
        <p:spPr bwMode="auto">
          <a:xfrm>
            <a:off x="609600" y="4265612"/>
            <a:ext cx="8077200" cy="9510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ts val="900"/>
              </a:spcBef>
            </a:pPr>
            <a:r>
              <a:rPr lang="en-US" altLang="en-US" sz="2100" b="0" dirty="0">
                <a:effectLst/>
                <a:latin typeface="Liberation Sans" panose="020B0604020202020204" pitchFamily="34" charset="0"/>
                <a:cs typeface="Arial" charset="0"/>
              </a:rPr>
              <a:t>	</a:t>
            </a:r>
            <a:r>
              <a:rPr lang="en-US" sz="2100" b="0" dirty="0" smtClean="0">
                <a:effectLst/>
                <a:latin typeface="Liberation Sans" panose="020B0604020202020204" pitchFamily="34" charset="0"/>
                <a:cs typeface="Arial" charset="0"/>
              </a:rPr>
              <a:t>Cash 	7,721.80</a:t>
            </a:r>
          </a:p>
          <a:p>
            <a:pPr>
              <a:lnSpc>
                <a:spcPct val="115000"/>
              </a:lnSpc>
              <a:spcBef>
                <a:spcPts val="900"/>
              </a:spcBef>
            </a:pPr>
            <a:r>
              <a:rPr lang="en-US" sz="2100" b="0" dirty="0" smtClean="0">
                <a:effectLst/>
                <a:latin typeface="Liberation Sans" panose="020B0604020202020204" pitchFamily="34" charset="0"/>
                <a:cs typeface="Arial" charset="0"/>
              </a:rPr>
              <a:t>		Notes </a:t>
            </a:r>
            <a:r>
              <a:rPr lang="en-US" sz="2100" b="0" dirty="0">
                <a:effectLst/>
                <a:latin typeface="Liberation Sans" panose="020B0604020202020204" pitchFamily="34" charset="0"/>
                <a:cs typeface="Arial" charset="0"/>
              </a:rPr>
              <a:t>Payable </a:t>
            </a:r>
            <a:r>
              <a:rPr lang="en-US" sz="2100" b="0" dirty="0" smtClean="0">
                <a:effectLst/>
                <a:latin typeface="Liberation Sans" panose="020B0604020202020204" pitchFamily="34" charset="0"/>
                <a:cs typeface="Arial" charset="0"/>
              </a:rPr>
              <a:t>		7,721.80</a:t>
            </a:r>
            <a:endParaRPr lang="en-US" altLang="en-US" sz="2100" b="0" dirty="0">
              <a:effectLst/>
              <a:latin typeface="Liberation Sans" panose="020B0604020202020204" pitchFamily="34" charset="0"/>
              <a:cs typeface="Arial"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23019975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6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176404"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Zero-Interest-Bearing Notes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381000" y="5562600"/>
            <a:ext cx="4572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14-15</a:t>
            </a:r>
          </a:p>
          <a:p>
            <a:pPr algn="l"/>
            <a:r>
              <a:rPr lang="en-US" sz="1200" b="0" dirty="0">
                <a:solidFill>
                  <a:schemeClr val="tx1"/>
                </a:solidFill>
                <a:effectLst/>
                <a:latin typeface="Liberation Sans" panose="020B0604020202020204" pitchFamily="34" charset="0"/>
              </a:rPr>
              <a:t>Schedule of Note</a:t>
            </a:r>
          </a:p>
          <a:p>
            <a:pPr algn="l"/>
            <a:r>
              <a:rPr lang="en-US" sz="1200" b="0" dirty="0">
                <a:solidFill>
                  <a:schemeClr val="tx1"/>
                </a:solidFill>
                <a:effectLst/>
                <a:latin typeface="Liberation Sans" panose="020B0604020202020204" pitchFamily="34" charset="0"/>
              </a:rPr>
              <a:t>Discount Amortization</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77012883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21" name="Text Box 5"/>
          <p:cNvSpPr txBox="1">
            <a:spLocks noChangeArrowheads="1"/>
          </p:cNvSpPr>
          <p:nvPr/>
        </p:nvSpPr>
        <p:spPr bwMode="auto">
          <a:xfrm>
            <a:off x="609600" y="1371600"/>
            <a:ext cx="8001000" cy="4616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1081088" indent="-509588"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688975">
              <a:lnSpc>
                <a:spcPct val="130000"/>
              </a:lnSpc>
              <a:spcBef>
                <a:spcPct val="10000"/>
              </a:spcBef>
              <a:spcAft>
                <a:spcPct val="20000"/>
              </a:spcAft>
              <a:buClr>
                <a:srgbClr val="800000"/>
              </a:buClr>
              <a:buSzPct val="80000"/>
              <a:buFont typeface="Wingdings" pitchFamily="2" charset="2"/>
              <a:buChar char="u"/>
            </a:pPr>
            <a:r>
              <a:rPr lang="en-US" altLang="en-US" sz="2200" b="0" dirty="0">
                <a:solidFill>
                  <a:srgbClr val="000000"/>
                </a:solidFill>
                <a:effectLst/>
                <a:latin typeface="Liberation Sans" panose="020B0604020202020204" pitchFamily="34" charset="0"/>
              </a:rPr>
              <a:t>Bond contract known as a </a:t>
            </a:r>
            <a:r>
              <a:rPr lang="en-US" altLang="en-US" sz="2200" dirty="0">
                <a:solidFill>
                  <a:schemeClr val="tx2">
                    <a:lumMod val="75000"/>
                  </a:schemeClr>
                </a:solidFill>
                <a:effectLst/>
                <a:latin typeface="Liberation Sans" panose="020B0604020202020204" pitchFamily="34" charset="0"/>
              </a:rPr>
              <a:t>bond indenture</a:t>
            </a:r>
            <a:r>
              <a:rPr lang="en-US" altLang="en-US" sz="2200" b="0" dirty="0">
                <a:effectLst/>
                <a:latin typeface="Liberation Sans" panose="020B0604020202020204" pitchFamily="34" charset="0"/>
              </a:rPr>
              <a:t>.</a:t>
            </a:r>
          </a:p>
          <a:p>
            <a:pPr marL="688975">
              <a:lnSpc>
                <a:spcPct val="130000"/>
              </a:lnSpc>
              <a:spcBef>
                <a:spcPct val="10000"/>
              </a:spcBef>
              <a:spcAft>
                <a:spcPct val="20000"/>
              </a:spcAft>
              <a:buClr>
                <a:srgbClr val="800000"/>
              </a:buClr>
              <a:buSzPct val="80000"/>
              <a:buFont typeface="Wingdings" pitchFamily="2" charset="2"/>
              <a:buChar char="u"/>
            </a:pPr>
            <a:r>
              <a:rPr lang="en-US" altLang="en-US" sz="2200" b="0" dirty="0">
                <a:effectLst/>
                <a:latin typeface="Liberation Sans" panose="020B0604020202020204" pitchFamily="34" charset="0"/>
              </a:rPr>
              <a:t>Represents a promise to pay: </a:t>
            </a:r>
          </a:p>
          <a:p>
            <a:pPr marL="1487488" lvl="1" indent="-573088" defTabSz="1146175">
              <a:lnSpc>
                <a:spcPct val="130000"/>
              </a:lnSpc>
              <a:spcBef>
                <a:spcPct val="10000"/>
              </a:spcBef>
              <a:spcAft>
                <a:spcPct val="20000"/>
              </a:spcAft>
              <a:buClr>
                <a:srgbClr val="800000"/>
              </a:buClr>
              <a:buFont typeface="Wingdings" pitchFamily="2" charset="2"/>
              <a:buAutoNum type="arabicParenBoth"/>
            </a:pPr>
            <a:r>
              <a:rPr lang="en-US" altLang="en-US" sz="2100" b="0" dirty="0">
                <a:effectLst/>
                <a:latin typeface="Liberation Sans" panose="020B0604020202020204" pitchFamily="34" charset="0"/>
              </a:rPr>
              <a:t>sum of money at designated maturity date, plus</a:t>
            </a:r>
          </a:p>
          <a:p>
            <a:pPr marL="1487488" lvl="1" indent="-573088" defTabSz="1146175">
              <a:lnSpc>
                <a:spcPct val="130000"/>
              </a:lnSpc>
              <a:spcBef>
                <a:spcPct val="10000"/>
              </a:spcBef>
              <a:spcAft>
                <a:spcPct val="20000"/>
              </a:spcAft>
              <a:buClr>
                <a:srgbClr val="800000"/>
              </a:buClr>
              <a:buFont typeface="Wingdings" pitchFamily="2" charset="2"/>
              <a:buAutoNum type="arabicParenBoth"/>
            </a:pPr>
            <a:r>
              <a:rPr lang="en-US" altLang="en-US" sz="2100" b="0" dirty="0">
                <a:effectLst/>
                <a:latin typeface="Liberation Sans" panose="020B0604020202020204" pitchFamily="34" charset="0"/>
              </a:rPr>
              <a:t>periodic interest at a specified rate on the maturity amount (face value).</a:t>
            </a:r>
          </a:p>
          <a:p>
            <a:pPr marL="688975">
              <a:lnSpc>
                <a:spcPct val="130000"/>
              </a:lnSpc>
              <a:spcBef>
                <a:spcPct val="10000"/>
              </a:spcBef>
              <a:spcAft>
                <a:spcPct val="20000"/>
              </a:spcAft>
              <a:buClr>
                <a:srgbClr val="800000"/>
              </a:buClr>
              <a:buSzPct val="80000"/>
              <a:buFont typeface="Wingdings" pitchFamily="2" charset="2"/>
              <a:buChar char="u"/>
            </a:pPr>
            <a:r>
              <a:rPr lang="en-US" altLang="en-US" sz="2200" b="0" dirty="0">
                <a:effectLst/>
                <a:latin typeface="Liberation Sans" panose="020B0604020202020204" pitchFamily="34" charset="0"/>
              </a:rPr>
              <a:t>Paper certificate, typically a </a:t>
            </a:r>
            <a:r>
              <a:rPr lang="en-US" altLang="en-US" sz="2200" b="0" dirty="0" smtClean="0">
                <a:effectLst/>
                <a:latin typeface="Liberation Sans" panose="020B0604020202020204" pitchFamily="34" charset="0"/>
              </a:rPr>
              <a:t>€1,000 </a:t>
            </a:r>
            <a:r>
              <a:rPr lang="en-US" altLang="en-US" sz="2200" b="0" dirty="0">
                <a:effectLst/>
                <a:latin typeface="Liberation Sans" panose="020B0604020202020204" pitchFamily="34" charset="0"/>
              </a:rPr>
              <a:t>face value. </a:t>
            </a:r>
          </a:p>
          <a:p>
            <a:pPr marL="688975">
              <a:lnSpc>
                <a:spcPct val="130000"/>
              </a:lnSpc>
              <a:spcBef>
                <a:spcPct val="10000"/>
              </a:spcBef>
              <a:spcAft>
                <a:spcPct val="20000"/>
              </a:spcAft>
              <a:buClr>
                <a:srgbClr val="800000"/>
              </a:buClr>
              <a:buSzPct val="80000"/>
              <a:buFont typeface="Wingdings" pitchFamily="2" charset="2"/>
              <a:buChar char="u"/>
            </a:pPr>
            <a:r>
              <a:rPr lang="en-US" altLang="en-US" sz="2200" b="0" dirty="0">
                <a:effectLst/>
                <a:latin typeface="Liberation Sans" panose="020B0604020202020204" pitchFamily="34" charset="0"/>
              </a:rPr>
              <a:t>Interest payments usually made semiannually. </a:t>
            </a:r>
          </a:p>
          <a:p>
            <a:pPr marL="688975">
              <a:lnSpc>
                <a:spcPct val="130000"/>
              </a:lnSpc>
              <a:spcBef>
                <a:spcPct val="10000"/>
              </a:spcBef>
              <a:spcAft>
                <a:spcPct val="20000"/>
              </a:spcAft>
              <a:buClr>
                <a:srgbClr val="800000"/>
              </a:buClr>
              <a:buSzPct val="80000"/>
              <a:buFont typeface="Wingdings" pitchFamily="2" charset="2"/>
              <a:buChar char="u"/>
            </a:pPr>
            <a:r>
              <a:rPr lang="en-US" altLang="en-US" sz="2200" b="0" dirty="0">
                <a:effectLst/>
                <a:latin typeface="Liberation Sans" panose="020B0604020202020204" pitchFamily="34" charset="0"/>
              </a:rPr>
              <a:t>Used when the amount of capital needed is too large for one lender to supply.</a:t>
            </a:r>
          </a:p>
        </p:txBody>
      </p:sp>
      <p:sp>
        <p:nvSpPr>
          <p:cNvPr id="6" name="Rectangle 4"/>
          <p:cNvSpPr txBox="1">
            <a:spLocks noChangeArrowheads="1"/>
          </p:cNvSpPr>
          <p:nvPr/>
        </p:nvSpPr>
        <p:spPr bwMode="auto">
          <a:xfrm>
            <a:off x="609600" y="381000"/>
            <a:ext cx="83820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sz="3200" i="0" dirty="0" smtClean="0">
                <a:solidFill>
                  <a:schemeClr val="accent6">
                    <a:lumMod val="50000"/>
                  </a:schemeClr>
                </a:solidFill>
                <a:effectLst/>
                <a:latin typeface="Liberation Sans" panose="020B0604020202020204" pitchFamily="34" charset="0"/>
                <a:ea typeface="+mn-ea"/>
                <a:cs typeface="+mn-cs"/>
              </a:rPr>
              <a:t>Issuing Bonds</a:t>
            </a:r>
            <a:endParaRPr 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1</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Zero-Interest-Bearing Notes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26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95400"/>
            <a:ext cx="6095138"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1295400"/>
            <a:ext cx="1905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14-15</a:t>
            </a:r>
          </a:p>
          <a:p>
            <a:pPr algn="l"/>
            <a:r>
              <a:rPr lang="en-US" sz="1200" b="0" dirty="0">
                <a:solidFill>
                  <a:schemeClr val="tx1"/>
                </a:solidFill>
                <a:effectLst/>
                <a:latin typeface="Liberation Sans" panose="020B0604020202020204" pitchFamily="34" charset="0"/>
              </a:rPr>
              <a:t>Schedule of Note</a:t>
            </a:r>
          </a:p>
          <a:p>
            <a:pPr algn="l"/>
            <a:r>
              <a:rPr lang="en-US" sz="1200" b="0" dirty="0">
                <a:solidFill>
                  <a:schemeClr val="tx1"/>
                </a:solidFill>
                <a:effectLst/>
                <a:latin typeface="Liberation Sans" panose="020B0604020202020204" pitchFamily="34" charset="0"/>
              </a:rPr>
              <a:t>Discount Amortization</a:t>
            </a:r>
          </a:p>
        </p:txBody>
      </p:sp>
      <p:sp>
        <p:nvSpPr>
          <p:cNvPr id="3" name="Rectangle 2"/>
          <p:cNvSpPr/>
          <p:nvPr/>
        </p:nvSpPr>
        <p:spPr>
          <a:xfrm>
            <a:off x="381000" y="4648200"/>
            <a:ext cx="8000138" cy="415498"/>
          </a:xfrm>
          <a:prstGeom prst="rect">
            <a:avLst/>
          </a:prstGeom>
        </p:spPr>
        <p:txBody>
          <a:bodyPr wrap="square">
            <a:spAutoFit/>
          </a:bodyPr>
          <a:lstStyle/>
          <a:p>
            <a:pPr algn="l"/>
            <a:r>
              <a:rPr lang="en-US" sz="2100" b="0" dirty="0">
                <a:solidFill>
                  <a:schemeClr val="tx1"/>
                </a:solidFill>
                <a:effectLst/>
                <a:latin typeface="Liberation Sans" panose="020B0604020202020204" pitchFamily="34" charset="0"/>
              </a:rPr>
              <a:t>Turtle Cove records interest </a:t>
            </a:r>
            <a:r>
              <a:rPr lang="en-US" sz="2100" b="0" dirty="0" smtClean="0">
                <a:solidFill>
                  <a:schemeClr val="tx1"/>
                </a:solidFill>
                <a:effectLst/>
                <a:latin typeface="Liberation Sans" panose="020B0604020202020204" pitchFamily="34" charset="0"/>
              </a:rPr>
              <a:t>expense for year 1 as </a:t>
            </a:r>
            <a:r>
              <a:rPr lang="en-US" sz="2100" b="0" dirty="0">
                <a:solidFill>
                  <a:schemeClr val="tx1"/>
                </a:solidFill>
                <a:effectLst/>
                <a:latin typeface="Liberation Sans" panose="020B0604020202020204" pitchFamily="34" charset="0"/>
              </a:rPr>
              <a:t>follows.</a:t>
            </a:r>
            <a:endParaRPr lang="en-US" altLang="en-US" sz="2100" b="0" dirty="0">
              <a:solidFill>
                <a:schemeClr val="tx1"/>
              </a:solidFill>
              <a:effectLst/>
              <a:latin typeface="Liberation Sans" panose="020B0604020202020204" pitchFamily="34" charset="0"/>
            </a:endParaRPr>
          </a:p>
        </p:txBody>
      </p:sp>
      <p:sp>
        <p:nvSpPr>
          <p:cNvPr id="9" name="Text Box 8"/>
          <p:cNvSpPr txBox="1">
            <a:spLocks noChangeArrowheads="1"/>
          </p:cNvSpPr>
          <p:nvPr/>
        </p:nvSpPr>
        <p:spPr bwMode="auto">
          <a:xfrm>
            <a:off x="609600" y="5257800"/>
            <a:ext cx="8077200" cy="9510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ts val="900"/>
              </a:spcBef>
            </a:pPr>
            <a:r>
              <a:rPr lang="en-US" altLang="en-US" sz="2100" b="0" dirty="0">
                <a:effectLst/>
                <a:latin typeface="Liberation Sans" panose="020B0604020202020204" pitchFamily="34" charset="0"/>
                <a:cs typeface="Arial" charset="0"/>
              </a:rPr>
              <a:t>	</a:t>
            </a:r>
            <a:r>
              <a:rPr lang="en-US" sz="2100" b="0" dirty="0" smtClean="0">
                <a:effectLst/>
                <a:latin typeface="Liberation Sans" panose="020B0604020202020204" pitchFamily="34" charset="0"/>
                <a:cs typeface="Arial" charset="0"/>
              </a:rPr>
              <a:t>Interest </a:t>
            </a:r>
            <a:r>
              <a:rPr lang="en-US" sz="2100" b="0" dirty="0">
                <a:effectLst/>
                <a:latin typeface="Liberation Sans" panose="020B0604020202020204" pitchFamily="34" charset="0"/>
                <a:cs typeface="Arial" charset="0"/>
              </a:rPr>
              <a:t>Expense </a:t>
            </a:r>
            <a:r>
              <a:rPr lang="en-US" sz="1900" b="0" dirty="0">
                <a:effectLst/>
                <a:latin typeface="Liberation Sans" panose="020B0604020202020204" pitchFamily="34" charset="0"/>
                <a:cs typeface="Arial" charset="0"/>
              </a:rPr>
              <a:t>($7,721.80 </a:t>
            </a:r>
            <a:r>
              <a:rPr lang="en-US" sz="1900" b="0" dirty="0" smtClean="0">
                <a:effectLst/>
                <a:latin typeface="Liberation Sans" panose="020B0604020202020204" pitchFamily="34" charset="0"/>
                <a:cs typeface="Arial" charset="0"/>
              </a:rPr>
              <a:t>x </a:t>
            </a:r>
            <a:r>
              <a:rPr lang="en-US" sz="1900" b="0" dirty="0">
                <a:effectLst/>
                <a:latin typeface="Liberation Sans" panose="020B0604020202020204" pitchFamily="34" charset="0"/>
                <a:cs typeface="Arial" charset="0"/>
              </a:rPr>
              <a:t>9%) </a:t>
            </a:r>
            <a:r>
              <a:rPr lang="en-US" sz="2100" b="0" dirty="0" smtClean="0">
                <a:effectLst/>
                <a:latin typeface="Liberation Sans" panose="020B0604020202020204" pitchFamily="34" charset="0"/>
                <a:cs typeface="Arial" charset="0"/>
              </a:rPr>
              <a:t>	694.96</a:t>
            </a:r>
          </a:p>
          <a:p>
            <a:pPr>
              <a:lnSpc>
                <a:spcPct val="115000"/>
              </a:lnSpc>
              <a:spcBef>
                <a:spcPts val="900"/>
              </a:spcBef>
            </a:pPr>
            <a:r>
              <a:rPr lang="en-US" sz="2100" b="0" dirty="0" smtClean="0">
                <a:effectLst/>
                <a:latin typeface="Liberation Sans" panose="020B0604020202020204" pitchFamily="34" charset="0"/>
                <a:cs typeface="Arial" charset="0"/>
              </a:rPr>
              <a:t>		Notes </a:t>
            </a:r>
            <a:r>
              <a:rPr lang="en-US" sz="2100" b="0" dirty="0">
                <a:effectLst/>
                <a:latin typeface="Liberation Sans" panose="020B0604020202020204" pitchFamily="34" charset="0"/>
                <a:cs typeface="Arial" charset="0"/>
              </a:rPr>
              <a:t>Payable </a:t>
            </a:r>
            <a:r>
              <a:rPr lang="en-US" sz="2100" b="0" dirty="0" smtClean="0">
                <a:effectLst/>
                <a:latin typeface="Liberation Sans" panose="020B0604020202020204" pitchFamily="34" charset="0"/>
                <a:cs typeface="Arial" charset="0"/>
              </a:rPr>
              <a:t>		694.96</a:t>
            </a:r>
            <a:endParaRPr lang="en-US" altLang="en-US" sz="2100" b="0" dirty="0">
              <a:effectLst/>
              <a:latin typeface="Liberation Sans" panose="020B0604020202020204" pitchFamily="34" charset="0"/>
              <a:cs typeface="Arial"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5516976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609600" y="1371600"/>
            <a:ext cx="8001000" cy="2476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ct val="70000"/>
              </a:spcBef>
              <a:defRPr sz="2100" b="0">
                <a:solidFill>
                  <a:schemeClr val="tx1"/>
                </a:solidFill>
                <a:effectLst/>
                <a:latin typeface="Liberation Sans" panose="020B0604020202020204" pitchFamily="34"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b="1" dirty="0" smtClean="0">
                <a:solidFill>
                  <a:schemeClr val="accent6">
                    <a:lumMod val="50000"/>
                  </a:schemeClr>
                </a:solidFill>
              </a:rPr>
              <a:t>Illustration:</a:t>
            </a:r>
            <a:r>
              <a:rPr lang="en-US" dirty="0" smtClean="0"/>
              <a:t>  Marie </a:t>
            </a:r>
            <a:r>
              <a:rPr lang="en-US" dirty="0"/>
              <a:t>Co. issued for cash a €10,000</a:t>
            </a:r>
            <a:r>
              <a:rPr lang="en-US" dirty="0" smtClean="0"/>
              <a:t>, three-year </a:t>
            </a:r>
            <a:r>
              <a:rPr lang="en-US" dirty="0"/>
              <a:t>note bearing interest at 10 percent to Morgan Corp. The market rate of </a:t>
            </a:r>
            <a:r>
              <a:rPr lang="en-US" dirty="0" smtClean="0"/>
              <a:t>interest for </a:t>
            </a:r>
            <a:r>
              <a:rPr lang="en-US" dirty="0"/>
              <a:t>a note of similar risk is 12 percent</a:t>
            </a:r>
            <a:r>
              <a:rPr lang="en-US" dirty="0" smtClean="0"/>
              <a:t>. In this </a:t>
            </a:r>
            <a:r>
              <a:rPr lang="en-US" dirty="0"/>
              <a:t>case, because the effective rate of interest (12%) is greater than the stated rate (10</a:t>
            </a:r>
            <a:r>
              <a:rPr lang="en-US" dirty="0" smtClean="0"/>
              <a:t>%), the </a:t>
            </a:r>
            <a:r>
              <a:rPr lang="en-US" dirty="0"/>
              <a:t>present value of the note is less than the face value. That is, the note is exchanged </a:t>
            </a:r>
            <a:r>
              <a:rPr lang="en-US" dirty="0" smtClean="0"/>
              <a:t>at a </a:t>
            </a:r>
            <a:r>
              <a:rPr lang="en-US" b="1" dirty="0"/>
              <a:t>discount</a:t>
            </a:r>
            <a:r>
              <a:rPr lang="en-US" dirty="0"/>
              <a:t>. </a:t>
            </a:r>
            <a:endParaRPr lang="en-US" dirty="0" smtClean="0"/>
          </a:p>
        </p:txBody>
      </p:sp>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Interest-Bearing Notes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1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1" y="4062808"/>
            <a:ext cx="6800850" cy="210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4114800"/>
            <a:ext cx="1676400" cy="1200329"/>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7-16</a:t>
            </a:r>
          </a:p>
          <a:p>
            <a:pPr algn="l"/>
            <a:r>
              <a:rPr lang="en-US" sz="1200" b="0" dirty="0">
                <a:solidFill>
                  <a:schemeClr val="tx1"/>
                </a:solidFill>
                <a:effectLst/>
                <a:latin typeface="Liberation Sans" panose="020B0604020202020204" pitchFamily="34" charset="0"/>
              </a:rPr>
              <a:t>Computation of </a:t>
            </a:r>
            <a:r>
              <a:rPr lang="en-US" sz="1200" b="0" dirty="0" smtClean="0">
                <a:solidFill>
                  <a:schemeClr val="tx1"/>
                </a:solidFill>
                <a:effectLst/>
                <a:latin typeface="Liberation Sans" panose="020B0604020202020204" pitchFamily="34" charset="0"/>
              </a:rPr>
              <a:t>Present Value—</a:t>
            </a:r>
          </a:p>
          <a:p>
            <a:pPr algn="l"/>
            <a:r>
              <a:rPr lang="en-US" sz="1200" b="0" dirty="0" smtClean="0">
                <a:solidFill>
                  <a:schemeClr val="tx1"/>
                </a:solidFill>
                <a:effectLst/>
                <a:latin typeface="Liberation Sans" panose="020B0604020202020204" pitchFamily="34" charset="0"/>
              </a:rPr>
              <a:t>Effective </a:t>
            </a:r>
            <a:r>
              <a:rPr lang="en-US" sz="1200" b="0" dirty="0">
                <a:solidFill>
                  <a:schemeClr val="tx1"/>
                </a:solidFill>
                <a:effectLst/>
                <a:latin typeface="Liberation Sans" panose="020B0604020202020204" pitchFamily="34" charset="0"/>
              </a:rPr>
              <a:t>Rate</a:t>
            </a:r>
          </a:p>
          <a:p>
            <a:pPr algn="l"/>
            <a:r>
              <a:rPr lang="en-US" sz="1200" b="0" dirty="0">
                <a:solidFill>
                  <a:schemeClr val="tx1"/>
                </a:solidFill>
                <a:effectLst/>
                <a:latin typeface="Liberation Sans" panose="020B0604020202020204" pitchFamily="34" charset="0"/>
              </a:rPr>
              <a:t>Different from </a:t>
            </a:r>
            <a:endParaRPr lang="en-US" sz="1200" b="0" dirty="0" smtClean="0">
              <a:solidFill>
                <a:schemeClr val="tx1"/>
              </a:solidFill>
              <a:effectLst/>
              <a:latin typeface="Liberation Sans" panose="020B0604020202020204" pitchFamily="34" charset="0"/>
            </a:endParaRPr>
          </a:p>
          <a:p>
            <a:pPr algn="l"/>
            <a:r>
              <a:rPr lang="en-US" sz="1200" b="0" dirty="0" smtClean="0">
                <a:solidFill>
                  <a:schemeClr val="tx1"/>
                </a:solidFill>
                <a:effectLst/>
                <a:latin typeface="Liberation Sans" panose="020B0604020202020204" pitchFamily="34" charset="0"/>
              </a:rPr>
              <a:t>Stated Rate</a:t>
            </a:r>
            <a:endParaRPr lang="en-US" sz="1200" b="0" dirty="0">
              <a:solidFill>
                <a:schemeClr val="tx1"/>
              </a:solidFill>
              <a:effectLst/>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881892592"/>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609600" y="1371600"/>
            <a:ext cx="8001000" cy="3106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ct val="70000"/>
              </a:spcBef>
              <a:defRPr sz="2100" b="0">
                <a:solidFill>
                  <a:schemeClr val="tx1"/>
                </a:solidFill>
                <a:effectLst/>
                <a:latin typeface="Liberation Sans" panose="020B0604020202020204" pitchFamily="34"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b="1" dirty="0" smtClean="0">
                <a:solidFill>
                  <a:schemeClr val="accent6">
                    <a:lumMod val="50000"/>
                  </a:schemeClr>
                </a:solidFill>
              </a:rPr>
              <a:t>Illustration:</a:t>
            </a:r>
            <a:r>
              <a:rPr lang="en-US" dirty="0" smtClean="0"/>
              <a:t>  Marie </a:t>
            </a:r>
            <a:r>
              <a:rPr lang="en-US" dirty="0"/>
              <a:t>Co. issued for cash a €10,000</a:t>
            </a:r>
            <a:r>
              <a:rPr lang="en-US" dirty="0" smtClean="0"/>
              <a:t>, three-year </a:t>
            </a:r>
            <a:r>
              <a:rPr lang="en-US" dirty="0"/>
              <a:t>note bearing interest at 10 percent to Morgan Corp. The market rate of </a:t>
            </a:r>
            <a:r>
              <a:rPr lang="en-US" dirty="0" smtClean="0"/>
              <a:t>interest for </a:t>
            </a:r>
            <a:r>
              <a:rPr lang="en-US" dirty="0"/>
              <a:t>a note of similar risk is 12 percent</a:t>
            </a:r>
            <a:r>
              <a:rPr lang="en-US" dirty="0" smtClean="0"/>
              <a:t>. In this </a:t>
            </a:r>
            <a:r>
              <a:rPr lang="en-US" dirty="0"/>
              <a:t>case, because the effective rate of interest (12%) is greater than the stated rate (10</a:t>
            </a:r>
            <a:r>
              <a:rPr lang="en-US" dirty="0" smtClean="0"/>
              <a:t>%), the </a:t>
            </a:r>
            <a:r>
              <a:rPr lang="en-US" dirty="0"/>
              <a:t>present value of the note is less than the face value. That is, the note is exchanged </a:t>
            </a:r>
            <a:r>
              <a:rPr lang="en-US" dirty="0" smtClean="0"/>
              <a:t>at a </a:t>
            </a:r>
            <a:r>
              <a:rPr lang="en-US" b="1" dirty="0"/>
              <a:t>discount</a:t>
            </a:r>
            <a:r>
              <a:rPr lang="en-US" dirty="0"/>
              <a:t>. </a:t>
            </a:r>
            <a:endParaRPr lang="en-US" dirty="0" smtClean="0"/>
          </a:p>
          <a:p>
            <a:r>
              <a:rPr lang="en-US" dirty="0" smtClean="0"/>
              <a:t>Marie </a:t>
            </a:r>
            <a:r>
              <a:rPr lang="en-US" dirty="0"/>
              <a:t>Co. records the issuance of the note as follows.</a:t>
            </a:r>
            <a:endParaRPr lang="en-US" altLang="en-US" dirty="0"/>
          </a:p>
        </p:txBody>
      </p:sp>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Interest-Bearing Notes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8"/>
          <p:cNvSpPr txBox="1">
            <a:spLocks noChangeArrowheads="1"/>
          </p:cNvSpPr>
          <p:nvPr/>
        </p:nvSpPr>
        <p:spPr bwMode="auto">
          <a:xfrm>
            <a:off x="609600" y="4648200"/>
            <a:ext cx="8077200" cy="9510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ts val="900"/>
              </a:spcBef>
            </a:pPr>
            <a:r>
              <a:rPr lang="en-US" altLang="en-US" sz="2100" b="0" dirty="0">
                <a:effectLst/>
                <a:latin typeface="Liberation Sans" panose="020B0604020202020204" pitchFamily="34" charset="0"/>
                <a:cs typeface="Arial" charset="0"/>
              </a:rPr>
              <a:t>	</a:t>
            </a:r>
            <a:r>
              <a:rPr lang="en-US" sz="2100" b="0" dirty="0" smtClean="0">
                <a:effectLst/>
                <a:latin typeface="Liberation Sans" panose="020B0604020202020204" pitchFamily="34" charset="0"/>
                <a:cs typeface="Arial" charset="0"/>
              </a:rPr>
              <a:t>Cash 	9,520 </a:t>
            </a:r>
          </a:p>
          <a:p>
            <a:pPr>
              <a:lnSpc>
                <a:spcPct val="115000"/>
              </a:lnSpc>
              <a:spcBef>
                <a:spcPts val="900"/>
              </a:spcBef>
            </a:pPr>
            <a:r>
              <a:rPr lang="en-US" sz="2100" b="0" dirty="0" smtClean="0">
                <a:effectLst/>
                <a:latin typeface="Liberation Sans" panose="020B0604020202020204" pitchFamily="34" charset="0"/>
                <a:cs typeface="Arial" charset="0"/>
              </a:rPr>
              <a:t>		Notes </a:t>
            </a:r>
            <a:r>
              <a:rPr lang="en-US" sz="2100" b="0" dirty="0">
                <a:effectLst/>
                <a:latin typeface="Liberation Sans" panose="020B0604020202020204" pitchFamily="34" charset="0"/>
                <a:cs typeface="Arial" charset="0"/>
              </a:rPr>
              <a:t>Payable </a:t>
            </a:r>
            <a:r>
              <a:rPr lang="en-US" sz="2100" b="0" dirty="0" smtClean="0">
                <a:effectLst/>
                <a:latin typeface="Liberation Sans" panose="020B0604020202020204" pitchFamily="34" charset="0"/>
                <a:cs typeface="Arial" charset="0"/>
              </a:rPr>
              <a:t>		9,520</a:t>
            </a:r>
            <a:endParaRPr lang="en-US" altLang="en-US" sz="2100" b="0" dirty="0">
              <a:effectLst/>
              <a:latin typeface="Liberation Sans" panose="020B0604020202020204" pitchFamily="34" charset="0"/>
              <a:cs typeface="Arial"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2744565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smtClean="0">
                <a:solidFill>
                  <a:schemeClr val="tx1"/>
                </a:solidFill>
                <a:effectLst/>
                <a:latin typeface="Liberation Sans" panose="020B0604020202020204" pitchFamily="34" charset="0"/>
                <a:ea typeface="+mn-ea"/>
                <a:cs typeface="+mn-cs"/>
              </a:rPr>
              <a:t>Interest-Bearing </a:t>
            </a:r>
            <a:r>
              <a:rPr lang="en-US" altLang="en-US" sz="3200" i="0" kern="1200" dirty="0">
                <a:solidFill>
                  <a:schemeClr val="tx1"/>
                </a:solidFill>
                <a:effectLst/>
                <a:latin typeface="Liberation Sans" panose="020B0604020202020204" pitchFamily="34" charset="0"/>
                <a:ea typeface="+mn-ea"/>
                <a:cs typeface="+mn-cs"/>
              </a:rPr>
              <a:t>Notes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533400" y="5562600"/>
            <a:ext cx="4572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14-16</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Schedule of Note</a:t>
            </a:r>
          </a:p>
          <a:p>
            <a:pPr algn="l"/>
            <a:r>
              <a:rPr lang="en-US" sz="1200" b="0" dirty="0">
                <a:solidFill>
                  <a:schemeClr val="tx1"/>
                </a:solidFill>
                <a:effectLst/>
                <a:latin typeface="Liberation Sans" panose="020B0604020202020204" pitchFamily="34" charset="0"/>
              </a:rPr>
              <a:t>Discount Amortization</a:t>
            </a:r>
          </a:p>
        </p:txBody>
      </p:sp>
      <p:pic>
        <p:nvPicPr>
          <p:cNvPr id="141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80047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617681618"/>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521" y="1295400"/>
            <a:ext cx="6098552"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smtClean="0">
                <a:solidFill>
                  <a:schemeClr val="tx1"/>
                </a:solidFill>
                <a:effectLst/>
                <a:latin typeface="Liberation Sans" panose="020B0604020202020204" pitchFamily="34" charset="0"/>
                <a:ea typeface="+mn-ea"/>
                <a:cs typeface="+mn-cs"/>
              </a:rPr>
              <a:t>Interest-Bearing </a:t>
            </a:r>
            <a:r>
              <a:rPr lang="en-US" altLang="en-US" sz="3200" i="0" kern="1200" dirty="0">
                <a:solidFill>
                  <a:schemeClr val="tx1"/>
                </a:solidFill>
                <a:effectLst/>
                <a:latin typeface="Liberation Sans" panose="020B0604020202020204" pitchFamily="34" charset="0"/>
                <a:ea typeface="+mn-ea"/>
                <a:cs typeface="+mn-cs"/>
              </a:rPr>
              <a:t>Notes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381000" y="1295400"/>
            <a:ext cx="1905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14-16</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Schedule of Note</a:t>
            </a:r>
          </a:p>
          <a:p>
            <a:pPr algn="l"/>
            <a:r>
              <a:rPr lang="en-US" sz="1200" b="0" dirty="0">
                <a:solidFill>
                  <a:schemeClr val="tx1"/>
                </a:solidFill>
                <a:effectLst/>
                <a:latin typeface="Liberation Sans" panose="020B0604020202020204" pitchFamily="34" charset="0"/>
              </a:rPr>
              <a:t>Discount Amortization</a:t>
            </a:r>
          </a:p>
        </p:txBody>
      </p:sp>
      <p:sp>
        <p:nvSpPr>
          <p:cNvPr id="3" name="Rectangle 2"/>
          <p:cNvSpPr/>
          <p:nvPr/>
        </p:nvSpPr>
        <p:spPr>
          <a:xfrm>
            <a:off x="381000" y="4724400"/>
            <a:ext cx="8000138" cy="415498"/>
          </a:xfrm>
          <a:prstGeom prst="rect">
            <a:avLst/>
          </a:prstGeom>
        </p:spPr>
        <p:txBody>
          <a:bodyPr wrap="square">
            <a:spAutoFit/>
          </a:bodyPr>
          <a:lstStyle/>
          <a:p>
            <a:pPr algn="l"/>
            <a:r>
              <a:rPr lang="en-US" sz="2100" b="0" dirty="0" smtClean="0">
                <a:solidFill>
                  <a:schemeClr val="tx1"/>
                </a:solidFill>
                <a:effectLst/>
                <a:latin typeface="Liberation Sans" panose="020B0604020202020204" pitchFamily="34" charset="0"/>
              </a:rPr>
              <a:t>Marie Co. records the following entry at the end of year 1.</a:t>
            </a:r>
            <a:endParaRPr lang="en-US" altLang="en-US" sz="2100" b="0" dirty="0">
              <a:solidFill>
                <a:schemeClr val="tx1"/>
              </a:solidFill>
              <a:effectLst/>
              <a:latin typeface="Liberation Sans" panose="020B0604020202020204" pitchFamily="34" charset="0"/>
            </a:endParaRPr>
          </a:p>
        </p:txBody>
      </p:sp>
      <p:sp>
        <p:nvSpPr>
          <p:cNvPr id="9" name="Text Box 8"/>
          <p:cNvSpPr txBox="1">
            <a:spLocks noChangeArrowheads="1"/>
          </p:cNvSpPr>
          <p:nvPr/>
        </p:nvSpPr>
        <p:spPr bwMode="auto">
          <a:xfrm>
            <a:off x="609600" y="5257800"/>
            <a:ext cx="8077200" cy="12850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0000"/>
              </a:lnSpc>
              <a:spcBef>
                <a:spcPts val="600"/>
              </a:spcBef>
            </a:pPr>
            <a:r>
              <a:rPr lang="en-US" altLang="en-US" sz="2100" b="0" dirty="0">
                <a:effectLst/>
                <a:latin typeface="Liberation Sans" panose="020B0604020202020204" pitchFamily="34" charset="0"/>
                <a:cs typeface="Arial" charset="0"/>
              </a:rPr>
              <a:t>	</a:t>
            </a:r>
            <a:r>
              <a:rPr lang="en-US" sz="2100" b="0" dirty="0">
                <a:effectLst/>
                <a:latin typeface="Liberation Sans" panose="020B0604020202020204" pitchFamily="34" charset="0"/>
                <a:cs typeface="Arial" charset="0"/>
              </a:rPr>
              <a:t>Interest Expense </a:t>
            </a:r>
            <a:r>
              <a:rPr lang="en-US" sz="2100" b="0" dirty="0" smtClean="0">
                <a:effectLst/>
                <a:latin typeface="Liberation Sans" panose="020B0604020202020204" pitchFamily="34" charset="0"/>
                <a:cs typeface="Arial" charset="0"/>
              </a:rPr>
              <a:t>	1,142</a:t>
            </a:r>
          </a:p>
          <a:p>
            <a:pPr>
              <a:lnSpc>
                <a:spcPct val="110000"/>
              </a:lnSpc>
              <a:spcBef>
                <a:spcPts val="600"/>
              </a:spcBef>
            </a:pPr>
            <a:r>
              <a:rPr lang="en-US" sz="2100" b="0" dirty="0" smtClean="0">
                <a:effectLst/>
                <a:latin typeface="Liberation Sans" panose="020B0604020202020204" pitchFamily="34" charset="0"/>
                <a:cs typeface="Arial" charset="0"/>
              </a:rPr>
              <a:t>		Notes </a:t>
            </a:r>
            <a:r>
              <a:rPr lang="en-US" sz="2100" b="0" dirty="0">
                <a:effectLst/>
                <a:latin typeface="Liberation Sans" panose="020B0604020202020204" pitchFamily="34" charset="0"/>
                <a:cs typeface="Arial" charset="0"/>
              </a:rPr>
              <a:t>Payable </a:t>
            </a:r>
            <a:r>
              <a:rPr lang="en-US" sz="2100" b="0" dirty="0" smtClean="0">
                <a:effectLst/>
                <a:latin typeface="Liberation Sans" panose="020B0604020202020204" pitchFamily="34" charset="0"/>
                <a:cs typeface="Arial" charset="0"/>
              </a:rPr>
              <a:t>		142</a:t>
            </a:r>
          </a:p>
          <a:p>
            <a:pPr>
              <a:lnSpc>
                <a:spcPct val="110000"/>
              </a:lnSpc>
              <a:spcBef>
                <a:spcPts val="600"/>
              </a:spcBef>
            </a:pPr>
            <a:r>
              <a:rPr lang="en-US" sz="2100" b="0" dirty="0" smtClean="0">
                <a:effectLst/>
                <a:latin typeface="Liberation Sans" panose="020B0604020202020204" pitchFamily="34" charset="0"/>
                <a:cs typeface="Arial" charset="0"/>
              </a:rPr>
              <a:t>		Cash 		1,000</a:t>
            </a:r>
            <a:endParaRPr lang="en-US" altLang="en-US" sz="2100" b="0" dirty="0">
              <a:effectLst/>
              <a:latin typeface="Liberation Sans" panose="020B0604020202020204" pitchFamily="34" charset="0"/>
              <a:cs typeface="Arial"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3732081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Text Box 2"/>
          <p:cNvSpPr txBox="1">
            <a:spLocks noChangeArrowheads="1"/>
          </p:cNvSpPr>
          <p:nvPr/>
        </p:nvSpPr>
        <p:spPr bwMode="auto">
          <a:xfrm>
            <a:off x="609600" y="1371600"/>
            <a:ext cx="8229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Notes Issued for Property, Goods, or Services</a:t>
            </a:r>
          </a:p>
        </p:txBody>
      </p:sp>
      <p:sp>
        <p:nvSpPr>
          <p:cNvPr id="1299459"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Special Notes Payable Situations</a:t>
            </a:r>
          </a:p>
        </p:txBody>
      </p:sp>
      <p:sp>
        <p:nvSpPr>
          <p:cNvPr id="1299462" name="Text Box 6"/>
          <p:cNvSpPr txBox="1">
            <a:spLocks noChangeArrowheads="1"/>
          </p:cNvSpPr>
          <p:nvPr/>
        </p:nvSpPr>
        <p:spPr bwMode="auto">
          <a:xfrm>
            <a:off x="609600" y="1981200"/>
            <a:ext cx="7924800"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68325" indent="-568325" algn="l">
              <a:defRPr sz="2400">
                <a:solidFill>
                  <a:schemeClr val="tx1"/>
                </a:solidFill>
                <a:latin typeface="Times New Roman" pitchFamily="18" charset="0"/>
              </a:defRPr>
            </a:lvl1pPr>
            <a:lvl2pPr marL="1192213" indent="-509588" algn="l">
              <a:defRPr sz="2400">
                <a:solidFill>
                  <a:schemeClr val="tx1"/>
                </a:solidFill>
                <a:latin typeface="Times New Roman" pitchFamily="18" charset="0"/>
              </a:defRPr>
            </a:lvl2pPr>
            <a:lvl3pPr marL="1763713" indent="-457200" algn="l">
              <a:defRPr sz="2400">
                <a:solidFill>
                  <a:schemeClr val="tx1"/>
                </a:solidFill>
                <a:latin typeface="Times New Roman" pitchFamily="18" charset="0"/>
              </a:defRPr>
            </a:lvl3pPr>
            <a:lvl4pPr marL="2335213" indent="-457200" algn="l">
              <a:defRPr sz="2400">
                <a:solidFill>
                  <a:schemeClr val="tx1"/>
                </a:solidFill>
                <a:latin typeface="Times New Roman" pitchFamily="18" charset="0"/>
              </a:defRPr>
            </a:lvl4pPr>
            <a:lvl5pPr marL="2906713" indent="-457200" algn="l">
              <a:defRPr sz="2400">
                <a:solidFill>
                  <a:schemeClr val="tx1"/>
                </a:solidFill>
                <a:latin typeface="Times New Roman" pitchFamily="18" charset="0"/>
              </a:defRPr>
            </a:lvl5pPr>
            <a:lvl6pPr marL="3363913" indent="-457200" eaLnBrk="0" fontAlgn="base" hangingPunct="0">
              <a:spcBef>
                <a:spcPct val="0"/>
              </a:spcBef>
              <a:spcAft>
                <a:spcPct val="0"/>
              </a:spcAft>
              <a:defRPr sz="2400">
                <a:solidFill>
                  <a:schemeClr val="tx1"/>
                </a:solidFill>
                <a:latin typeface="Times New Roman" pitchFamily="18" charset="0"/>
              </a:defRPr>
            </a:lvl6pPr>
            <a:lvl7pPr marL="3821113" indent="-457200" eaLnBrk="0" fontAlgn="base" hangingPunct="0">
              <a:spcBef>
                <a:spcPct val="0"/>
              </a:spcBef>
              <a:spcAft>
                <a:spcPct val="0"/>
              </a:spcAft>
              <a:defRPr sz="2400">
                <a:solidFill>
                  <a:schemeClr val="tx1"/>
                </a:solidFill>
                <a:latin typeface="Times New Roman" pitchFamily="18" charset="0"/>
              </a:defRPr>
            </a:lvl7pPr>
            <a:lvl8pPr marL="4278313" indent="-457200" eaLnBrk="0" fontAlgn="base" hangingPunct="0">
              <a:spcBef>
                <a:spcPct val="0"/>
              </a:spcBef>
              <a:spcAft>
                <a:spcPct val="0"/>
              </a:spcAft>
              <a:defRPr sz="2400">
                <a:solidFill>
                  <a:schemeClr val="tx1"/>
                </a:solidFill>
                <a:latin typeface="Times New Roman" pitchFamily="18" charset="0"/>
              </a:defRPr>
            </a:lvl8pPr>
            <a:lvl9pPr marL="4735513" indent="-457200" eaLnBrk="0" fontAlgn="base" hangingPunct="0">
              <a:spcBef>
                <a:spcPct val="0"/>
              </a:spcBef>
              <a:spcAft>
                <a:spcPct val="0"/>
              </a:spcAft>
              <a:defRPr sz="2400">
                <a:solidFill>
                  <a:schemeClr val="tx1"/>
                </a:solidFill>
                <a:latin typeface="Times New Roman" pitchFamily="18" charset="0"/>
              </a:defRPr>
            </a:lvl9pPr>
          </a:lstStyle>
          <a:p>
            <a:pPr marL="0" indent="0">
              <a:lnSpc>
                <a:spcPct val="125000"/>
              </a:lnSpc>
              <a:spcBef>
                <a:spcPts val="1200"/>
              </a:spcBef>
              <a:spcAft>
                <a:spcPts val="0"/>
              </a:spcAft>
              <a:buClr>
                <a:srgbClr val="800000"/>
              </a:buClr>
            </a:pPr>
            <a:r>
              <a:rPr lang="en-US" altLang="en-US" sz="2200" b="0" dirty="0">
                <a:effectLst/>
                <a:latin typeface="Liberation Sans" panose="020B0604020202020204" pitchFamily="34" charset="0"/>
              </a:rPr>
              <a:t>When exchanging the debt instrument for property, goods, or services in a bargained transaction, the stated interest rate is presumed to be fair unless</a:t>
            </a:r>
            <a:r>
              <a:rPr lang="en-US" altLang="en-US" sz="2200" b="0" dirty="0" smtClean="0">
                <a:effectLst/>
                <a:latin typeface="Liberation Sans" panose="020B0604020202020204" pitchFamily="34" charset="0"/>
              </a:rPr>
              <a:t>:</a:t>
            </a:r>
          </a:p>
          <a:p>
            <a:pPr marL="682625" indent="-463550">
              <a:lnSpc>
                <a:spcPct val="125000"/>
              </a:lnSpc>
              <a:spcBef>
                <a:spcPts val="1200"/>
              </a:spcBef>
              <a:spcAft>
                <a:spcPts val="0"/>
              </a:spcAft>
              <a:buFont typeface="+mj-lt"/>
              <a:buAutoNum type="arabicPeriod"/>
            </a:pPr>
            <a:r>
              <a:rPr lang="en-US" altLang="en-US" sz="2100" b="0" dirty="0" smtClean="0">
                <a:effectLst/>
                <a:latin typeface="Liberation Sans" panose="020B0604020202020204" pitchFamily="34" charset="0"/>
              </a:rPr>
              <a:t>No </a:t>
            </a:r>
            <a:r>
              <a:rPr lang="en-US" altLang="en-US" sz="2100" b="0" dirty="0">
                <a:effectLst/>
                <a:latin typeface="Liberation Sans" panose="020B0604020202020204" pitchFamily="34" charset="0"/>
              </a:rPr>
              <a:t>interest rate is stated, or</a:t>
            </a:r>
          </a:p>
          <a:p>
            <a:pPr marL="682625" indent="-463550">
              <a:lnSpc>
                <a:spcPct val="125000"/>
              </a:lnSpc>
              <a:spcBef>
                <a:spcPts val="1200"/>
              </a:spcBef>
              <a:spcAft>
                <a:spcPts val="0"/>
              </a:spcAft>
              <a:buFont typeface="+mj-lt"/>
              <a:buAutoNum type="arabicPeriod"/>
            </a:pPr>
            <a:r>
              <a:rPr lang="en-US" altLang="en-US" sz="2100" b="0" dirty="0">
                <a:effectLst/>
                <a:latin typeface="Liberation Sans" panose="020B0604020202020204" pitchFamily="34" charset="0"/>
              </a:rPr>
              <a:t>The stated interest rate is unreasonable, or</a:t>
            </a:r>
          </a:p>
          <a:p>
            <a:pPr marL="682625" indent="-463550">
              <a:lnSpc>
                <a:spcPct val="125000"/>
              </a:lnSpc>
              <a:spcBef>
                <a:spcPts val="1200"/>
              </a:spcBef>
              <a:spcAft>
                <a:spcPts val="0"/>
              </a:spcAft>
              <a:buFont typeface="+mj-lt"/>
              <a:buAutoNum type="arabicPeriod"/>
            </a:pPr>
            <a:r>
              <a:rPr lang="en-US" altLang="en-US" sz="2100" b="0" dirty="0">
                <a:effectLst/>
                <a:latin typeface="Liberation Sans" panose="020B0604020202020204" pitchFamily="34" charset="0"/>
              </a:rPr>
              <a:t>The </a:t>
            </a:r>
            <a:r>
              <a:rPr lang="en-US" altLang="en-US" sz="2100" b="0" dirty="0" smtClean="0">
                <a:effectLst/>
                <a:latin typeface="Liberation Sans" panose="020B0604020202020204" pitchFamily="34" charset="0"/>
              </a:rPr>
              <a:t>stated face </a:t>
            </a:r>
            <a:r>
              <a:rPr lang="en-US" altLang="en-US" sz="2100" b="0" dirty="0">
                <a:effectLst/>
                <a:latin typeface="Liberation Sans" panose="020B0604020202020204" pitchFamily="34" charset="0"/>
              </a:rPr>
              <a:t>amount is materially different from the current cash price for the same or similar items or from the current fair value of the debt instrument.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7"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Special Notes Payable Situations</a:t>
            </a:r>
          </a:p>
        </p:txBody>
      </p:sp>
      <p:sp>
        <p:nvSpPr>
          <p:cNvPr id="1301509" name="Text Box 5"/>
          <p:cNvSpPr txBox="1">
            <a:spLocks noChangeArrowheads="1"/>
          </p:cNvSpPr>
          <p:nvPr/>
        </p:nvSpPr>
        <p:spPr bwMode="auto">
          <a:xfrm>
            <a:off x="609600" y="1981200"/>
            <a:ext cx="8153400" cy="4265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763713" indent="-457200" algn="l">
              <a:defRPr sz="2400">
                <a:solidFill>
                  <a:schemeClr val="tx1"/>
                </a:solidFill>
                <a:latin typeface="Times New Roman" pitchFamily="18" charset="0"/>
              </a:defRPr>
            </a:lvl3pPr>
            <a:lvl4pPr marL="2335213" indent="-457200" algn="l">
              <a:defRPr sz="2400">
                <a:solidFill>
                  <a:schemeClr val="tx1"/>
                </a:solidFill>
                <a:latin typeface="Times New Roman" pitchFamily="18" charset="0"/>
              </a:defRPr>
            </a:lvl4pPr>
            <a:lvl5pPr marL="2906713" indent="-457200" algn="l">
              <a:defRPr sz="2400">
                <a:solidFill>
                  <a:schemeClr val="tx1"/>
                </a:solidFill>
                <a:latin typeface="Times New Roman" pitchFamily="18" charset="0"/>
              </a:defRPr>
            </a:lvl5pPr>
            <a:lvl6pPr marL="3363913" indent="-457200" eaLnBrk="0" fontAlgn="base" hangingPunct="0">
              <a:spcBef>
                <a:spcPct val="0"/>
              </a:spcBef>
              <a:spcAft>
                <a:spcPct val="0"/>
              </a:spcAft>
              <a:defRPr sz="2400">
                <a:solidFill>
                  <a:schemeClr val="tx1"/>
                </a:solidFill>
                <a:latin typeface="Times New Roman" pitchFamily="18" charset="0"/>
              </a:defRPr>
            </a:lvl6pPr>
            <a:lvl7pPr marL="3821113" indent="-457200" eaLnBrk="0" fontAlgn="base" hangingPunct="0">
              <a:spcBef>
                <a:spcPct val="0"/>
              </a:spcBef>
              <a:spcAft>
                <a:spcPct val="0"/>
              </a:spcAft>
              <a:defRPr sz="2400">
                <a:solidFill>
                  <a:schemeClr val="tx1"/>
                </a:solidFill>
                <a:latin typeface="Times New Roman" pitchFamily="18" charset="0"/>
              </a:defRPr>
            </a:lvl7pPr>
            <a:lvl8pPr marL="4278313" indent="-457200" eaLnBrk="0" fontAlgn="base" hangingPunct="0">
              <a:spcBef>
                <a:spcPct val="0"/>
              </a:spcBef>
              <a:spcAft>
                <a:spcPct val="0"/>
              </a:spcAft>
              <a:defRPr sz="2400">
                <a:solidFill>
                  <a:schemeClr val="tx1"/>
                </a:solidFill>
                <a:latin typeface="Times New Roman" pitchFamily="18" charset="0"/>
              </a:defRPr>
            </a:lvl8pPr>
            <a:lvl9pPr marL="4735513"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Clr>
                <a:srgbClr val="800000"/>
              </a:buClr>
              <a:buSzPct val="90000"/>
            </a:pPr>
            <a:r>
              <a:rPr lang="en-US" altLang="en-US" sz="2200" b="0" dirty="0">
                <a:effectLst/>
                <a:latin typeface="Liberation Sans" panose="020B0604020202020204" pitchFamily="34" charset="0"/>
              </a:rPr>
              <a:t>If a </a:t>
            </a:r>
            <a:r>
              <a:rPr lang="en-US" altLang="en-US" sz="2200" dirty="0">
                <a:effectLst/>
                <a:latin typeface="Liberation Sans" panose="020B0604020202020204" pitchFamily="34" charset="0"/>
              </a:rPr>
              <a:t>company cannot determine the fair value </a:t>
            </a:r>
            <a:r>
              <a:rPr lang="en-US" altLang="en-US" sz="2200" b="0" dirty="0">
                <a:effectLst/>
                <a:latin typeface="Liberation Sans" panose="020B0604020202020204" pitchFamily="34" charset="0"/>
              </a:rPr>
              <a:t>of the property, goods, services, or other rights, and if the note has no ready market, </a:t>
            </a:r>
            <a:r>
              <a:rPr lang="en-US" altLang="en-US" sz="2200" b="0" dirty="0" smtClean="0">
                <a:effectLst/>
                <a:latin typeface="Liberation Sans" panose="020B0604020202020204" pitchFamily="34" charset="0"/>
              </a:rPr>
              <a:t>the </a:t>
            </a:r>
            <a:r>
              <a:rPr lang="en-US" altLang="en-US" sz="2200" b="0" dirty="0" smtClean="0">
                <a:effectLst/>
                <a:latin typeface="Liberation Sans" panose="020B0604020202020204" pitchFamily="34" charset="0"/>
              </a:rPr>
              <a:t>present value of the </a:t>
            </a:r>
            <a:r>
              <a:rPr lang="en-US" altLang="en-US" sz="2200" b="0" dirty="0" smtClean="0">
                <a:effectLst/>
                <a:latin typeface="Liberation Sans" panose="020B0604020202020204" pitchFamily="34" charset="0"/>
              </a:rPr>
              <a:t>note must be determined by </a:t>
            </a:r>
            <a:r>
              <a:rPr lang="en-US" altLang="en-US" sz="2200" b="0" dirty="0" smtClean="0">
                <a:effectLst/>
                <a:latin typeface="Liberation Sans" panose="020B0604020202020204" pitchFamily="34" charset="0"/>
              </a:rPr>
              <a:t>the </a:t>
            </a:r>
            <a:r>
              <a:rPr lang="en-US" altLang="en-US" sz="2200" b="0" dirty="0">
                <a:effectLst/>
                <a:latin typeface="Liberation Sans" panose="020B0604020202020204" pitchFamily="34" charset="0"/>
              </a:rPr>
              <a:t>company </a:t>
            </a:r>
            <a:r>
              <a:rPr lang="en-US" altLang="en-US" sz="2200" b="0" dirty="0" smtClean="0">
                <a:effectLst/>
                <a:latin typeface="Liberation Sans" panose="020B0604020202020204" pitchFamily="34" charset="0"/>
              </a:rPr>
              <a:t>to </a:t>
            </a:r>
            <a:r>
              <a:rPr lang="en-US" altLang="en-US" sz="2200" dirty="0">
                <a:effectLst/>
                <a:latin typeface="Liberation Sans" panose="020B0604020202020204" pitchFamily="34" charset="0"/>
              </a:rPr>
              <a:t>approximate an applicable interest </a:t>
            </a:r>
            <a:r>
              <a:rPr lang="en-US" altLang="en-US" sz="2200" dirty="0" smtClean="0">
                <a:effectLst/>
                <a:latin typeface="Liberation Sans" panose="020B0604020202020204" pitchFamily="34" charset="0"/>
              </a:rPr>
              <a:t>rate</a:t>
            </a:r>
            <a:r>
              <a:rPr lang="en-US" altLang="en-US" sz="2200" b="0" dirty="0">
                <a:effectLst/>
                <a:latin typeface="Liberation Sans" panose="020B0604020202020204" pitchFamily="34" charset="0"/>
              </a:rPr>
              <a:t> </a:t>
            </a:r>
            <a:r>
              <a:rPr lang="en-US" altLang="en-US" sz="2200" b="0" dirty="0" smtClean="0">
                <a:effectLst/>
                <a:latin typeface="Liberation Sans" panose="020B0604020202020204" pitchFamily="34" charset="0"/>
              </a:rPr>
              <a:t>(</a:t>
            </a:r>
            <a:r>
              <a:rPr lang="en-US" altLang="en-US" sz="2200" dirty="0" smtClean="0">
                <a:solidFill>
                  <a:schemeClr val="tx2">
                    <a:lumMod val="75000"/>
                  </a:schemeClr>
                </a:solidFill>
                <a:effectLst/>
                <a:latin typeface="Liberation Sans" panose="020B0604020202020204" pitchFamily="34" charset="0"/>
              </a:rPr>
              <a:t>imputation</a:t>
            </a:r>
            <a:r>
              <a:rPr lang="en-US" altLang="en-US" sz="2200" b="0" dirty="0" smtClean="0">
                <a:effectLst/>
                <a:latin typeface="Liberation Sans" panose="020B0604020202020204" pitchFamily="34" charset="0"/>
              </a:rPr>
              <a:t>).</a:t>
            </a:r>
            <a:endParaRPr lang="en-US" altLang="en-US" sz="2200" b="0" dirty="0">
              <a:effectLst/>
              <a:latin typeface="Liberation Sans" panose="020B0604020202020204" pitchFamily="34" charset="0"/>
            </a:endParaRPr>
          </a:p>
          <a:p>
            <a:pPr>
              <a:lnSpc>
                <a:spcPct val="125000"/>
              </a:lnSpc>
              <a:spcBef>
                <a:spcPts val="1200"/>
              </a:spcBef>
              <a:spcAft>
                <a:spcPts val="0"/>
              </a:spcAft>
              <a:buClr>
                <a:srgbClr val="800000"/>
              </a:buClr>
              <a:buSzPct val="90000"/>
            </a:pPr>
            <a:r>
              <a:rPr lang="en-US" altLang="en-US" sz="2200" dirty="0" smtClean="0">
                <a:effectLst/>
                <a:latin typeface="Liberation Sans" panose="020B0604020202020204" pitchFamily="34" charset="0"/>
              </a:rPr>
              <a:t>Choice </a:t>
            </a:r>
            <a:r>
              <a:rPr lang="en-US" altLang="en-US" sz="2200" dirty="0">
                <a:effectLst/>
                <a:latin typeface="Liberation Sans" panose="020B0604020202020204" pitchFamily="34" charset="0"/>
              </a:rPr>
              <a:t>of rate</a:t>
            </a:r>
            <a:r>
              <a:rPr lang="en-US" altLang="en-US" sz="2200" b="0" dirty="0">
                <a:effectLst/>
                <a:latin typeface="Liberation Sans" panose="020B0604020202020204" pitchFamily="34" charset="0"/>
              </a:rPr>
              <a:t> is affected by:</a:t>
            </a:r>
          </a:p>
          <a:p>
            <a:pPr lvl="1">
              <a:lnSpc>
                <a:spcPct val="125000"/>
              </a:lnSpc>
              <a:spcBef>
                <a:spcPts val="1200"/>
              </a:spcBef>
              <a:spcAft>
                <a:spcPts val="0"/>
              </a:spcAft>
              <a:buClr>
                <a:srgbClr val="800000"/>
              </a:buClr>
              <a:buSzPct val="80000"/>
              <a:buFont typeface="Arial" charset="0"/>
              <a:buChar char="►"/>
            </a:pPr>
            <a:r>
              <a:rPr lang="en-US" altLang="en-US" sz="2100" b="0" dirty="0">
                <a:effectLst/>
                <a:latin typeface="Liberation Sans" panose="020B0604020202020204" pitchFamily="34" charset="0"/>
              </a:rPr>
              <a:t>Prevailing rates for similar instruments. </a:t>
            </a:r>
          </a:p>
          <a:p>
            <a:pPr lvl="1">
              <a:lnSpc>
                <a:spcPct val="125000"/>
              </a:lnSpc>
              <a:spcBef>
                <a:spcPts val="1200"/>
              </a:spcBef>
              <a:spcAft>
                <a:spcPts val="0"/>
              </a:spcAft>
              <a:buClr>
                <a:srgbClr val="800000"/>
              </a:buClr>
              <a:buSzPct val="80000"/>
              <a:buFont typeface="Arial" charset="0"/>
              <a:buChar char="►"/>
            </a:pPr>
            <a:r>
              <a:rPr lang="en-US" altLang="en-US" sz="2100" b="0" dirty="0">
                <a:effectLst/>
                <a:latin typeface="Liberation Sans" panose="020B0604020202020204" pitchFamily="34" charset="0"/>
              </a:rPr>
              <a:t>Factors such as restrictive covenants, collateral, payment schedule, and the existing prime interest rate.</a:t>
            </a:r>
          </a:p>
        </p:txBody>
      </p:sp>
      <p:sp>
        <p:nvSpPr>
          <p:cNvPr id="1301510" name="Text Box 6"/>
          <p:cNvSpPr txBox="1">
            <a:spLocks noChangeArrowheads="1"/>
          </p:cNvSpPr>
          <p:nvPr/>
        </p:nvSpPr>
        <p:spPr bwMode="auto">
          <a:xfrm>
            <a:off x="609600" y="1371600"/>
            <a:ext cx="8229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chemeClr val="tx1"/>
                </a:solidFill>
                <a:effectLst/>
                <a:latin typeface="Liberation Sans" panose="020B0604020202020204" pitchFamily="34"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altLang="en-US" dirty="0"/>
              <a:t>Choice of Interest Rates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3"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Special Notes Payable Situations</a:t>
            </a:r>
          </a:p>
        </p:txBody>
      </p:sp>
      <p:sp>
        <p:nvSpPr>
          <p:cNvPr id="1326086" name="Rectangle 6"/>
          <p:cNvSpPr>
            <a:spLocks noChangeArrowheads="1"/>
          </p:cNvSpPr>
          <p:nvPr/>
        </p:nvSpPr>
        <p:spPr bwMode="auto">
          <a:xfrm>
            <a:off x="609600" y="1371600"/>
            <a:ext cx="7924800" cy="449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000" dirty="0">
                <a:solidFill>
                  <a:srgbClr val="800000"/>
                </a:solidFill>
                <a:effectLst/>
                <a:latin typeface="Liberation Sans" panose="020B0604020202020204" pitchFamily="34" charset="0"/>
              </a:rPr>
              <a:t>Illustration:</a:t>
            </a:r>
            <a:r>
              <a:rPr lang="en-US" altLang="en-US" sz="2000" b="0" dirty="0">
                <a:solidFill>
                  <a:schemeClr val="folHlink"/>
                </a:solidFill>
                <a:effectLst/>
                <a:latin typeface="Liberation Sans" panose="020B0604020202020204" pitchFamily="34" charset="0"/>
              </a:rPr>
              <a:t>  On December 31, 2015, Wunderlich </a:t>
            </a:r>
            <a:r>
              <a:rPr lang="en-US" altLang="en-US" sz="2000" b="0" dirty="0" smtClean="0">
                <a:solidFill>
                  <a:schemeClr val="folHlink"/>
                </a:solidFill>
                <a:effectLst/>
                <a:latin typeface="Liberation Sans" panose="020B0604020202020204" pitchFamily="34" charset="0"/>
              </a:rPr>
              <a:t>Company </a:t>
            </a:r>
            <a:r>
              <a:rPr lang="en-US" sz="2000" b="0" dirty="0" smtClean="0">
                <a:solidFill>
                  <a:schemeClr val="folHlink"/>
                </a:solidFill>
                <a:effectLst/>
                <a:latin typeface="Liberation Sans" panose="020B0604020202020204" pitchFamily="34" charset="0"/>
              </a:rPr>
              <a:t>issued a promissory </a:t>
            </a:r>
            <a:r>
              <a:rPr lang="en-US" sz="2000" b="0" dirty="0">
                <a:solidFill>
                  <a:schemeClr val="folHlink"/>
                </a:solidFill>
                <a:effectLst/>
                <a:latin typeface="Liberation Sans" panose="020B0604020202020204" pitchFamily="34" charset="0"/>
              </a:rPr>
              <a:t>note to Brown Interiors Company for architectural services. The note has </a:t>
            </a:r>
            <a:r>
              <a:rPr lang="en-US" sz="2000" b="0" dirty="0" smtClean="0">
                <a:solidFill>
                  <a:schemeClr val="folHlink"/>
                </a:solidFill>
                <a:effectLst/>
                <a:latin typeface="Liberation Sans" panose="020B0604020202020204" pitchFamily="34" charset="0"/>
              </a:rPr>
              <a:t>a face </a:t>
            </a:r>
            <a:r>
              <a:rPr lang="en-US" sz="2000" b="0" dirty="0">
                <a:solidFill>
                  <a:schemeClr val="folHlink"/>
                </a:solidFill>
                <a:effectLst/>
                <a:latin typeface="Liberation Sans" panose="020B0604020202020204" pitchFamily="34" charset="0"/>
              </a:rPr>
              <a:t>value of £550,000, a due date of December 31, 2020, and bears a stated interest </a:t>
            </a:r>
            <a:r>
              <a:rPr lang="en-US" sz="2000" b="0" dirty="0" smtClean="0">
                <a:solidFill>
                  <a:schemeClr val="folHlink"/>
                </a:solidFill>
                <a:effectLst/>
                <a:latin typeface="Liberation Sans" panose="020B0604020202020204" pitchFamily="34" charset="0"/>
              </a:rPr>
              <a:t>rate of </a:t>
            </a:r>
            <a:r>
              <a:rPr lang="en-US" sz="2000" b="0" dirty="0">
                <a:solidFill>
                  <a:schemeClr val="folHlink"/>
                </a:solidFill>
                <a:effectLst/>
                <a:latin typeface="Liberation Sans" panose="020B0604020202020204" pitchFamily="34" charset="0"/>
              </a:rPr>
              <a:t>2 percent, payable at the end of each year. Wunderlich cannot readily determine </a:t>
            </a:r>
            <a:r>
              <a:rPr lang="en-US" sz="2000" b="0" dirty="0" smtClean="0">
                <a:solidFill>
                  <a:schemeClr val="folHlink"/>
                </a:solidFill>
                <a:effectLst/>
                <a:latin typeface="Liberation Sans" panose="020B0604020202020204" pitchFamily="34" charset="0"/>
              </a:rPr>
              <a:t>the fair </a:t>
            </a:r>
            <a:r>
              <a:rPr lang="en-US" sz="2000" b="0" dirty="0">
                <a:solidFill>
                  <a:schemeClr val="folHlink"/>
                </a:solidFill>
                <a:effectLst/>
                <a:latin typeface="Liberation Sans" panose="020B0604020202020204" pitchFamily="34" charset="0"/>
              </a:rPr>
              <a:t>value of the architectural services, nor is the note readily marketable. On the </a:t>
            </a:r>
            <a:r>
              <a:rPr lang="en-US" sz="2000" b="0" dirty="0" smtClean="0">
                <a:solidFill>
                  <a:schemeClr val="folHlink"/>
                </a:solidFill>
                <a:effectLst/>
                <a:latin typeface="Liberation Sans" panose="020B0604020202020204" pitchFamily="34" charset="0"/>
              </a:rPr>
              <a:t>basis of </a:t>
            </a:r>
            <a:r>
              <a:rPr lang="en-US" sz="2000" b="0" dirty="0">
                <a:solidFill>
                  <a:schemeClr val="folHlink"/>
                </a:solidFill>
                <a:effectLst/>
                <a:latin typeface="Liberation Sans" panose="020B0604020202020204" pitchFamily="34" charset="0"/>
              </a:rPr>
              <a:t>Wunderlich’s credit rating, the absence of collateral, the prime interest rate at </a:t>
            </a:r>
            <a:r>
              <a:rPr lang="en-US" sz="2000" b="0" dirty="0" smtClean="0">
                <a:solidFill>
                  <a:schemeClr val="folHlink"/>
                </a:solidFill>
                <a:effectLst/>
                <a:latin typeface="Liberation Sans" panose="020B0604020202020204" pitchFamily="34" charset="0"/>
              </a:rPr>
              <a:t>that date</a:t>
            </a:r>
            <a:r>
              <a:rPr lang="en-US" sz="2000" b="0" dirty="0">
                <a:solidFill>
                  <a:schemeClr val="folHlink"/>
                </a:solidFill>
                <a:effectLst/>
                <a:latin typeface="Liberation Sans" panose="020B0604020202020204" pitchFamily="34" charset="0"/>
              </a:rPr>
              <a:t>, and the prevailing interest on Wunderlich’s other outstanding debt, the </a:t>
            </a:r>
            <a:r>
              <a:rPr lang="en-US" sz="2000" b="0" dirty="0" smtClean="0">
                <a:solidFill>
                  <a:schemeClr val="folHlink"/>
                </a:solidFill>
                <a:effectLst/>
                <a:latin typeface="Liberation Sans" panose="020B0604020202020204" pitchFamily="34" charset="0"/>
              </a:rPr>
              <a:t>company imputes </a:t>
            </a:r>
            <a:r>
              <a:rPr lang="en-US" sz="2000" b="0" dirty="0">
                <a:solidFill>
                  <a:schemeClr val="folHlink"/>
                </a:solidFill>
                <a:effectLst/>
                <a:latin typeface="Liberation Sans" panose="020B0604020202020204" pitchFamily="34" charset="0"/>
              </a:rPr>
              <a:t>an 8 percent interest rate as appropriate in this circumstance.</a:t>
            </a:r>
            <a:endParaRPr lang="en-US" altLang="en-US" sz="2000" b="0" dirty="0">
              <a:solidFill>
                <a:schemeClr val="folHlink"/>
              </a:solidFill>
              <a:effectLst/>
              <a:latin typeface="Liberation Sans" panose="020B0604020202020204" pitchFamily="34" charset="0"/>
            </a:endParaRP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p:cNvSpPr>
            <a:spLocks noGrp="1" noChangeArrowheads="1"/>
          </p:cNvSpPr>
          <p:nvPr>
            <p:ph type="title" idx="4294967295"/>
          </p:nvPr>
        </p:nvSpPr>
        <p:spPr bwMode="auto">
          <a:xfrm>
            <a:off x="609600" y="381000"/>
            <a:ext cx="6705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Special Notes Payable Situations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239000" cy="213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239000" y="762000"/>
            <a:ext cx="18288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14-18</a:t>
            </a:r>
          </a:p>
          <a:p>
            <a:pPr algn="l"/>
            <a:r>
              <a:rPr lang="en-US" sz="1200" b="0" dirty="0">
                <a:solidFill>
                  <a:schemeClr val="tx1"/>
                </a:solidFill>
                <a:effectLst/>
                <a:latin typeface="Liberation Sans" panose="020B0604020202020204" pitchFamily="34" charset="0"/>
              </a:rPr>
              <a:t>Time Diagram </a:t>
            </a:r>
            <a:r>
              <a:rPr lang="en-US" sz="1200" b="0" dirty="0" smtClean="0">
                <a:solidFill>
                  <a:schemeClr val="tx1"/>
                </a:solidFill>
                <a:effectLst/>
                <a:latin typeface="Liberation Sans" panose="020B0604020202020204" pitchFamily="34" charset="0"/>
              </a:rPr>
              <a:t>for Interest-Bearing </a:t>
            </a:r>
            <a:r>
              <a:rPr lang="en-US" sz="1200" b="0" dirty="0">
                <a:solidFill>
                  <a:schemeClr val="tx1"/>
                </a:solidFill>
                <a:effectLst/>
                <a:latin typeface="Liberation Sans" panose="020B0604020202020204" pitchFamily="34" charset="0"/>
              </a:rPr>
              <a:t>Note</a:t>
            </a:r>
          </a:p>
        </p:txBody>
      </p:sp>
      <p:pic>
        <p:nvPicPr>
          <p:cNvPr id="1414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0"/>
            <a:ext cx="8382000" cy="1926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5786735"/>
            <a:ext cx="41910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14-19</a:t>
            </a:r>
          </a:p>
          <a:p>
            <a:pPr algn="l"/>
            <a:r>
              <a:rPr lang="en-US" sz="1200" b="0" dirty="0">
                <a:solidFill>
                  <a:schemeClr val="tx1"/>
                </a:solidFill>
                <a:effectLst/>
                <a:latin typeface="Liberation Sans" panose="020B0604020202020204" pitchFamily="34" charset="0"/>
              </a:rPr>
              <a:t>Computation of </a:t>
            </a:r>
            <a:r>
              <a:rPr lang="en-US" sz="1200" b="0" dirty="0" smtClean="0">
                <a:solidFill>
                  <a:schemeClr val="tx1"/>
                </a:solidFill>
                <a:effectLst/>
                <a:latin typeface="Liberation Sans" panose="020B0604020202020204" pitchFamily="34" charset="0"/>
              </a:rPr>
              <a:t>Imputed Fair </a:t>
            </a:r>
            <a:r>
              <a:rPr lang="en-US" sz="1200" b="0" dirty="0">
                <a:solidFill>
                  <a:schemeClr val="tx1"/>
                </a:solidFill>
                <a:effectLst/>
                <a:latin typeface="Liberation Sans" panose="020B0604020202020204" pitchFamily="34" charset="0"/>
              </a:rPr>
              <a:t>Value and </a:t>
            </a:r>
            <a:r>
              <a:rPr lang="en-US" sz="1200" b="0" dirty="0" smtClean="0">
                <a:solidFill>
                  <a:schemeClr val="tx1"/>
                </a:solidFill>
                <a:effectLst/>
                <a:latin typeface="Liberation Sans" panose="020B0604020202020204" pitchFamily="34" charset="0"/>
              </a:rPr>
              <a:t>Note Discount</a:t>
            </a:r>
            <a:endParaRPr lang="en-US" sz="1200" b="0" dirty="0">
              <a:solidFill>
                <a:schemeClr val="tx1"/>
              </a:solidFill>
              <a:effectLst/>
              <a:latin typeface="Liberation Sans" panose="020B0604020202020204" pitchFamily="34" charset="0"/>
            </a:endParaRP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Special Notes Payable Situations</a:t>
            </a:r>
          </a:p>
        </p:txBody>
      </p:sp>
      <p:sp>
        <p:nvSpPr>
          <p:cNvPr id="1330184" name="Rectangle 8"/>
          <p:cNvSpPr>
            <a:spLocks noChangeArrowheads="1"/>
          </p:cNvSpPr>
          <p:nvPr/>
        </p:nvSpPr>
        <p:spPr bwMode="auto">
          <a:xfrm>
            <a:off x="609600" y="4114800"/>
            <a:ext cx="8077200" cy="8674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2200" b="0" dirty="0" smtClean="0">
                <a:effectLst/>
                <a:latin typeface="Liberation Sans" panose="020B0604020202020204" pitchFamily="34" charset="0"/>
              </a:rPr>
              <a:t>On December 31, 2015, Wunderlich </a:t>
            </a:r>
            <a:r>
              <a:rPr lang="en-US" altLang="en-US" sz="2200" b="0" dirty="0">
                <a:effectLst/>
                <a:latin typeface="Liberation Sans" panose="020B0604020202020204" pitchFamily="34" charset="0"/>
              </a:rPr>
              <a:t>records issuance of the note </a:t>
            </a:r>
            <a:r>
              <a:rPr lang="en-US" altLang="en-US" sz="2200" b="0" dirty="0" smtClean="0">
                <a:effectLst/>
                <a:latin typeface="Liberation Sans" panose="020B0604020202020204" pitchFamily="34" charset="0"/>
              </a:rPr>
              <a:t>in payment for the </a:t>
            </a:r>
            <a:r>
              <a:rPr lang="en-US" altLang="en-US" sz="2200" b="0" dirty="0">
                <a:effectLst/>
                <a:latin typeface="Liberation Sans" panose="020B0604020202020204" pitchFamily="34" charset="0"/>
              </a:rPr>
              <a:t>architectural services as follows.</a:t>
            </a:r>
          </a:p>
        </p:txBody>
      </p:sp>
      <p:sp>
        <p:nvSpPr>
          <p:cNvPr id="1330186" name="Rectangle 10"/>
          <p:cNvSpPr>
            <a:spLocks noChangeArrowheads="1"/>
          </p:cNvSpPr>
          <p:nvPr/>
        </p:nvSpPr>
        <p:spPr bwMode="auto">
          <a:xfrm>
            <a:off x="914400" y="5132388"/>
            <a:ext cx="7620000" cy="10402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6286500" algn="r"/>
                <a:tab pos="7372350" algn="r"/>
              </a:tabLst>
              <a:defRPr sz="2400">
                <a:solidFill>
                  <a:schemeClr val="tx1"/>
                </a:solidFill>
                <a:latin typeface="Times New Roman" pitchFamily="18" charset="0"/>
              </a:defRPr>
            </a:lvl1pPr>
            <a:lvl2pPr marL="571500" algn="l">
              <a:tabLst>
                <a:tab pos="6286500" algn="r"/>
                <a:tab pos="7372350" algn="r"/>
              </a:tabLst>
              <a:defRPr sz="2400">
                <a:solidFill>
                  <a:schemeClr val="tx1"/>
                </a:solidFill>
                <a:latin typeface="Times New Roman" pitchFamily="18" charset="0"/>
              </a:defRPr>
            </a:lvl2pPr>
            <a:lvl3pPr algn="l">
              <a:tabLst>
                <a:tab pos="6286500" algn="r"/>
                <a:tab pos="7372350" algn="r"/>
              </a:tabLst>
              <a:defRPr sz="2400">
                <a:solidFill>
                  <a:schemeClr val="tx1"/>
                </a:solidFill>
                <a:latin typeface="Times New Roman" pitchFamily="18" charset="0"/>
              </a:defRPr>
            </a:lvl3pPr>
            <a:lvl4pPr algn="l">
              <a:tabLst>
                <a:tab pos="6286500" algn="r"/>
                <a:tab pos="7372350" algn="r"/>
              </a:tabLst>
              <a:defRPr sz="2400">
                <a:solidFill>
                  <a:schemeClr val="tx1"/>
                </a:solidFill>
                <a:latin typeface="Times New Roman" pitchFamily="18" charset="0"/>
              </a:defRPr>
            </a:lvl4pPr>
            <a:lvl5pPr algn="l">
              <a:tabLst>
                <a:tab pos="6286500" algn="r"/>
                <a:tab pos="7372350" algn="r"/>
              </a:tabLst>
              <a:defRPr sz="2400">
                <a:solidFill>
                  <a:schemeClr val="tx1"/>
                </a:solidFill>
                <a:latin typeface="Times New Roman" pitchFamily="18" charset="0"/>
              </a:defRPr>
            </a:lvl5pPr>
            <a:lvl6pPr eaLnBrk="0" fontAlgn="base" hangingPunct="0">
              <a:spcBef>
                <a:spcPct val="0"/>
              </a:spcBef>
              <a:spcAft>
                <a:spcPct val="0"/>
              </a:spcAft>
              <a:tabLst>
                <a:tab pos="6286500" algn="r"/>
                <a:tab pos="7372350" algn="r"/>
              </a:tabLst>
              <a:defRPr sz="2400">
                <a:solidFill>
                  <a:schemeClr val="tx1"/>
                </a:solidFill>
                <a:latin typeface="Times New Roman" pitchFamily="18" charset="0"/>
              </a:defRPr>
            </a:lvl6pPr>
            <a:lvl7pPr eaLnBrk="0" fontAlgn="base" hangingPunct="0">
              <a:spcBef>
                <a:spcPct val="0"/>
              </a:spcBef>
              <a:spcAft>
                <a:spcPct val="0"/>
              </a:spcAft>
              <a:tabLst>
                <a:tab pos="6286500" algn="r"/>
                <a:tab pos="7372350" algn="r"/>
              </a:tabLst>
              <a:defRPr sz="2400">
                <a:solidFill>
                  <a:schemeClr val="tx1"/>
                </a:solidFill>
                <a:latin typeface="Times New Roman" pitchFamily="18" charset="0"/>
              </a:defRPr>
            </a:lvl7pPr>
            <a:lvl8pPr eaLnBrk="0" fontAlgn="base" hangingPunct="0">
              <a:spcBef>
                <a:spcPct val="0"/>
              </a:spcBef>
              <a:spcAft>
                <a:spcPct val="0"/>
              </a:spcAft>
              <a:tabLst>
                <a:tab pos="6286500" algn="r"/>
                <a:tab pos="7372350" algn="r"/>
              </a:tabLst>
              <a:defRPr sz="2400">
                <a:solidFill>
                  <a:schemeClr val="tx1"/>
                </a:solidFill>
                <a:latin typeface="Times New Roman" pitchFamily="18" charset="0"/>
              </a:defRPr>
            </a:lvl8pPr>
            <a:lvl9pPr eaLnBrk="0" fontAlgn="base" hangingPunct="0">
              <a:spcBef>
                <a:spcPct val="0"/>
              </a:spcBef>
              <a:spcAft>
                <a:spcPct val="0"/>
              </a:spcAft>
              <a:tabLst>
                <a:tab pos="6286500" algn="r"/>
                <a:tab pos="7372350" algn="r"/>
              </a:tabLst>
              <a:defRPr sz="2400">
                <a:solidFill>
                  <a:schemeClr val="tx1"/>
                </a:solidFill>
                <a:latin typeface="Times New Roman" pitchFamily="18" charset="0"/>
              </a:defRPr>
            </a:lvl9pPr>
          </a:lstStyle>
          <a:p>
            <a:pPr>
              <a:lnSpc>
                <a:spcPct val="140000"/>
              </a:lnSpc>
            </a:pPr>
            <a:r>
              <a:rPr lang="en-US" altLang="en-US" sz="2200" b="0" dirty="0">
                <a:solidFill>
                  <a:schemeClr val="folHlink"/>
                </a:solidFill>
                <a:effectLst/>
                <a:latin typeface="Liberation Sans" panose="020B0604020202020204" pitchFamily="34" charset="0"/>
              </a:rPr>
              <a:t>Building (or Construction in Process) 	418,239</a:t>
            </a:r>
          </a:p>
          <a:p>
            <a:pPr>
              <a:lnSpc>
                <a:spcPct val="140000"/>
              </a:lnSpc>
            </a:pPr>
            <a:r>
              <a:rPr lang="en-US" altLang="en-US" sz="2200" b="0" dirty="0">
                <a:solidFill>
                  <a:schemeClr val="folHlink"/>
                </a:solidFill>
                <a:effectLst/>
                <a:latin typeface="Liberation Sans" panose="020B0604020202020204" pitchFamily="34" charset="0"/>
              </a:rPr>
              <a:t>	Notes Payable 		418,239</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382000" cy="1926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04800" y="3348335"/>
            <a:ext cx="41910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14-19</a:t>
            </a:r>
          </a:p>
          <a:p>
            <a:pPr algn="l"/>
            <a:r>
              <a:rPr lang="en-US" sz="1200" b="0" dirty="0">
                <a:solidFill>
                  <a:schemeClr val="tx1"/>
                </a:solidFill>
                <a:effectLst/>
                <a:latin typeface="Liberation Sans" panose="020B0604020202020204" pitchFamily="34" charset="0"/>
              </a:rPr>
              <a:t>Computation of </a:t>
            </a:r>
            <a:r>
              <a:rPr lang="en-US" sz="1200" b="0" dirty="0" smtClean="0">
                <a:solidFill>
                  <a:schemeClr val="tx1"/>
                </a:solidFill>
                <a:effectLst/>
                <a:latin typeface="Liberation Sans" panose="020B0604020202020204" pitchFamily="34" charset="0"/>
              </a:rPr>
              <a:t>Imputed Fair </a:t>
            </a:r>
            <a:r>
              <a:rPr lang="en-US" sz="1200" b="0" dirty="0">
                <a:solidFill>
                  <a:schemeClr val="tx1"/>
                </a:solidFill>
                <a:effectLst/>
                <a:latin typeface="Liberation Sans" panose="020B0604020202020204" pitchFamily="34" charset="0"/>
              </a:rPr>
              <a:t>Value and </a:t>
            </a:r>
            <a:r>
              <a:rPr lang="en-US" sz="1200" b="0" dirty="0" smtClean="0">
                <a:solidFill>
                  <a:schemeClr val="tx1"/>
                </a:solidFill>
                <a:effectLst/>
                <a:latin typeface="Liberation Sans" panose="020B0604020202020204" pitchFamily="34" charset="0"/>
              </a:rPr>
              <a:t>Note Discount</a:t>
            </a:r>
            <a:endParaRPr lang="en-US" sz="1200" b="0" dirty="0">
              <a:solidFill>
                <a:schemeClr val="tx1"/>
              </a:solidFill>
              <a:effectLst/>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0186">
                                            <p:txEl>
                                              <p:pRg st="0" end="0"/>
                                            </p:txEl>
                                          </p:spTgt>
                                        </p:tgtEl>
                                        <p:attrNameLst>
                                          <p:attrName>style.visibility</p:attrName>
                                        </p:attrNameLst>
                                      </p:cBhvr>
                                      <p:to>
                                        <p:strVal val="visible"/>
                                      </p:to>
                                    </p:set>
                                    <p:animEffect transition="in" filter="wipe(left)">
                                      <p:cBhvr>
                                        <p:cTn id="7" dur="500"/>
                                        <p:tgtEl>
                                          <p:spTgt spid="13301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0186">
                                            <p:txEl>
                                              <p:pRg st="1" end="1"/>
                                            </p:txEl>
                                          </p:spTgt>
                                        </p:tgtEl>
                                        <p:attrNameLst>
                                          <p:attrName>style.visibility</p:attrName>
                                        </p:attrNameLst>
                                      </p:cBhvr>
                                      <p:to>
                                        <p:strVal val="visible"/>
                                      </p:to>
                                    </p:set>
                                    <p:animEffect transition="in" filter="wipe(left)">
                                      <p:cBhvr>
                                        <p:cTn id="12" dur="500"/>
                                        <p:tgtEl>
                                          <p:spTgt spid="1330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8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800" kern="1200" dirty="0" smtClean="0">
                <a:effectLst/>
                <a:latin typeface="Liberation Sans" panose="020B0604020202020204" pitchFamily="34" charset="0"/>
              </a:rPr>
              <a:t>Identify </a:t>
            </a:r>
            <a:r>
              <a:rPr lang="en-US" sz="1800" kern="1200" dirty="0">
                <a:effectLst/>
                <a:latin typeface="Liberation Sans" panose="020B0604020202020204" pitchFamily="34" charset="0"/>
              </a:rPr>
              <a:t>various types of bond </a:t>
            </a:r>
            <a:r>
              <a:rPr lang="en-US" sz="180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p:txBody>
      </p:sp>
      <p:sp>
        <p:nvSpPr>
          <p:cNvPr id="11"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5"/>
            </a:pPr>
            <a:r>
              <a:rPr lang="en-US" sz="1600" b="0" dirty="0">
                <a:effectLst/>
                <a:latin typeface="Liberation Sans" panose="020B0604020202020204" pitchFamily="34" charset="0"/>
              </a:rPr>
              <a:t>Explain the accounting for long-term notes payable.</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Rectangle 2"/>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Special Notes Payable Situations</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pic>
        <p:nvPicPr>
          <p:cNvPr id="141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62781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086600" y="914400"/>
            <a:ext cx="1872018" cy="830997"/>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14-20</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Schedule of </a:t>
            </a:r>
            <a:r>
              <a:rPr lang="en-US" sz="1200" b="0" dirty="0" smtClean="0">
                <a:solidFill>
                  <a:schemeClr val="tx1"/>
                </a:solidFill>
                <a:effectLst/>
                <a:latin typeface="Liberation Sans" panose="020B0604020202020204" pitchFamily="34" charset="0"/>
              </a:rPr>
              <a:t>Discount Amortization Using Imputed Interest Rate</a:t>
            </a:r>
            <a:endParaRPr lang="en-US" sz="1200" b="0" dirty="0">
              <a:solidFill>
                <a:schemeClr val="tx1"/>
              </a:solidFill>
              <a:effectLst/>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386069340"/>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62781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28600" y="4014216"/>
            <a:ext cx="8458200" cy="2286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332226" name="Rectangle 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Special Notes Payable Situations</a:t>
            </a:r>
          </a:p>
        </p:txBody>
      </p:sp>
      <p:sp>
        <p:nvSpPr>
          <p:cNvPr id="1332232" name="Rectangle 8"/>
          <p:cNvSpPr>
            <a:spLocks noChangeArrowheads="1"/>
          </p:cNvSpPr>
          <p:nvPr/>
        </p:nvSpPr>
        <p:spPr bwMode="auto">
          <a:xfrm>
            <a:off x="533400" y="4267200"/>
            <a:ext cx="80772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0" dirty="0">
                <a:effectLst/>
                <a:latin typeface="Liberation Sans" panose="020B0604020202020204" pitchFamily="34" charset="0"/>
              </a:rPr>
              <a:t>Payment of first year’s interest and amortization of the discount.</a:t>
            </a:r>
          </a:p>
        </p:txBody>
      </p:sp>
      <p:sp>
        <p:nvSpPr>
          <p:cNvPr id="1332233" name="Rectangle 9"/>
          <p:cNvSpPr>
            <a:spLocks noChangeArrowheads="1"/>
          </p:cNvSpPr>
          <p:nvPr/>
        </p:nvSpPr>
        <p:spPr bwMode="auto">
          <a:xfrm>
            <a:off x="762000" y="4884206"/>
            <a:ext cx="7620000" cy="14403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6286500" algn="r"/>
                <a:tab pos="7372350" algn="r"/>
              </a:tabLst>
              <a:defRPr sz="2400">
                <a:solidFill>
                  <a:schemeClr val="tx1"/>
                </a:solidFill>
                <a:latin typeface="Times New Roman" pitchFamily="18" charset="0"/>
              </a:defRPr>
            </a:lvl1pPr>
            <a:lvl2pPr marL="571500" algn="l">
              <a:tabLst>
                <a:tab pos="6286500" algn="r"/>
                <a:tab pos="7372350" algn="r"/>
              </a:tabLst>
              <a:defRPr sz="2400">
                <a:solidFill>
                  <a:schemeClr val="tx1"/>
                </a:solidFill>
                <a:latin typeface="Times New Roman" pitchFamily="18" charset="0"/>
              </a:defRPr>
            </a:lvl2pPr>
            <a:lvl3pPr algn="l">
              <a:tabLst>
                <a:tab pos="6286500" algn="r"/>
                <a:tab pos="7372350" algn="r"/>
              </a:tabLst>
              <a:defRPr sz="2400">
                <a:solidFill>
                  <a:schemeClr val="tx1"/>
                </a:solidFill>
                <a:latin typeface="Times New Roman" pitchFamily="18" charset="0"/>
              </a:defRPr>
            </a:lvl3pPr>
            <a:lvl4pPr algn="l">
              <a:tabLst>
                <a:tab pos="6286500" algn="r"/>
                <a:tab pos="7372350" algn="r"/>
              </a:tabLst>
              <a:defRPr sz="2400">
                <a:solidFill>
                  <a:schemeClr val="tx1"/>
                </a:solidFill>
                <a:latin typeface="Times New Roman" pitchFamily="18" charset="0"/>
              </a:defRPr>
            </a:lvl4pPr>
            <a:lvl5pPr algn="l">
              <a:tabLst>
                <a:tab pos="6286500" algn="r"/>
                <a:tab pos="7372350" algn="r"/>
              </a:tabLst>
              <a:defRPr sz="2400">
                <a:solidFill>
                  <a:schemeClr val="tx1"/>
                </a:solidFill>
                <a:latin typeface="Times New Roman" pitchFamily="18" charset="0"/>
              </a:defRPr>
            </a:lvl5pPr>
            <a:lvl6pPr eaLnBrk="0" fontAlgn="base" hangingPunct="0">
              <a:spcBef>
                <a:spcPct val="0"/>
              </a:spcBef>
              <a:spcAft>
                <a:spcPct val="0"/>
              </a:spcAft>
              <a:tabLst>
                <a:tab pos="6286500" algn="r"/>
                <a:tab pos="7372350" algn="r"/>
              </a:tabLst>
              <a:defRPr sz="2400">
                <a:solidFill>
                  <a:schemeClr val="tx1"/>
                </a:solidFill>
                <a:latin typeface="Times New Roman" pitchFamily="18" charset="0"/>
              </a:defRPr>
            </a:lvl6pPr>
            <a:lvl7pPr eaLnBrk="0" fontAlgn="base" hangingPunct="0">
              <a:spcBef>
                <a:spcPct val="0"/>
              </a:spcBef>
              <a:spcAft>
                <a:spcPct val="0"/>
              </a:spcAft>
              <a:tabLst>
                <a:tab pos="6286500" algn="r"/>
                <a:tab pos="7372350" algn="r"/>
              </a:tabLst>
              <a:defRPr sz="2400">
                <a:solidFill>
                  <a:schemeClr val="tx1"/>
                </a:solidFill>
                <a:latin typeface="Times New Roman" pitchFamily="18" charset="0"/>
              </a:defRPr>
            </a:lvl7pPr>
            <a:lvl8pPr eaLnBrk="0" fontAlgn="base" hangingPunct="0">
              <a:spcBef>
                <a:spcPct val="0"/>
              </a:spcBef>
              <a:spcAft>
                <a:spcPct val="0"/>
              </a:spcAft>
              <a:tabLst>
                <a:tab pos="6286500" algn="r"/>
                <a:tab pos="7372350" algn="r"/>
              </a:tabLst>
              <a:defRPr sz="2400">
                <a:solidFill>
                  <a:schemeClr val="tx1"/>
                </a:solidFill>
                <a:latin typeface="Times New Roman" pitchFamily="18" charset="0"/>
              </a:defRPr>
            </a:lvl8pPr>
            <a:lvl9pPr eaLnBrk="0" fontAlgn="base" hangingPunct="0">
              <a:spcBef>
                <a:spcPct val="0"/>
              </a:spcBef>
              <a:spcAft>
                <a:spcPct val="0"/>
              </a:spcAft>
              <a:tabLst>
                <a:tab pos="6286500" algn="r"/>
                <a:tab pos="7372350" algn="r"/>
              </a:tabLst>
              <a:defRPr sz="2400">
                <a:solidFill>
                  <a:schemeClr val="tx1"/>
                </a:solidFill>
                <a:latin typeface="Times New Roman" pitchFamily="18" charset="0"/>
              </a:defRPr>
            </a:lvl9pPr>
          </a:lstStyle>
          <a:p>
            <a:pPr>
              <a:lnSpc>
                <a:spcPct val="110000"/>
              </a:lnSpc>
              <a:spcBef>
                <a:spcPts val="900"/>
              </a:spcBef>
            </a:pPr>
            <a:r>
              <a:rPr lang="en-US" altLang="en-US" sz="2200" b="0" dirty="0">
                <a:solidFill>
                  <a:schemeClr val="folHlink"/>
                </a:solidFill>
                <a:effectLst/>
                <a:latin typeface="Liberation Sans" panose="020B0604020202020204" pitchFamily="34" charset="0"/>
              </a:rPr>
              <a:t>Interest </a:t>
            </a:r>
            <a:r>
              <a:rPr lang="en-US" altLang="en-US" sz="2200" b="0" dirty="0" smtClean="0">
                <a:solidFill>
                  <a:schemeClr val="folHlink"/>
                </a:solidFill>
                <a:effectLst/>
                <a:latin typeface="Liberation Sans" panose="020B0604020202020204" pitchFamily="34" charset="0"/>
              </a:rPr>
              <a:t>Expense </a:t>
            </a:r>
            <a:r>
              <a:rPr lang="en-US" altLang="en-US" sz="2200" b="0" dirty="0">
                <a:solidFill>
                  <a:schemeClr val="folHlink"/>
                </a:solidFill>
                <a:effectLst/>
                <a:latin typeface="Liberation Sans" panose="020B0604020202020204" pitchFamily="34" charset="0"/>
              </a:rPr>
              <a:t>	33,459</a:t>
            </a:r>
          </a:p>
          <a:p>
            <a:pPr>
              <a:lnSpc>
                <a:spcPct val="110000"/>
              </a:lnSpc>
              <a:spcBef>
                <a:spcPts val="900"/>
              </a:spcBef>
            </a:pPr>
            <a:r>
              <a:rPr lang="en-US" altLang="en-US" sz="2200" b="0" dirty="0">
                <a:solidFill>
                  <a:schemeClr val="folHlink"/>
                </a:solidFill>
                <a:effectLst/>
                <a:latin typeface="Liberation Sans" panose="020B0604020202020204" pitchFamily="34" charset="0"/>
              </a:rPr>
              <a:t>	Notes Payable 		22,459</a:t>
            </a:r>
          </a:p>
          <a:p>
            <a:pPr>
              <a:lnSpc>
                <a:spcPct val="110000"/>
              </a:lnSpc>
              <a:spcBef>
                <a:spcPts val="900"/>
              </a:spcBef>
            </a:pPr>
            <a:r>
              <a:rPr lang="en-US" altLang="en-US" sz="2200" b="0" dirty="0">
                <a:solidFill>
                  <a:schemeClr val="folHlink"/>
                </a:solidFill>
                <a:effectLst/>
                <a:latin typeface="Liberation Sans" panose="020B0604020202020204" pitchFamily="34" charset="0"/>
              </a:rPr>
              <a:t>	Cash 		11,000</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1" name="Rectangle 10"/>
          <p:cNvSpPr/>
          <p:nvPr/>
        </p:nvSpPr>
        <p:spPr>
          <a:xfrm>
            <a:off x="7086600" y="914400"/>
            <a:ext cx="1872018" cy="830997"/>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14-20</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Schedule of </a:t>
            </a:r>
            <a:r>
              <a:rPr lang="en-US" sz="1200" b="0" dirty="0" smtClean="0">
                <a:solidFill>
                  <a:schemeClr val="tx1"/>
                </a:solidFill>
                <a:effectLst/>
                <a:latin typeface="Liberation Sans" panose="020B0604020202020204" pitchFamily="34" charset="0"/>
              </a:rPr>
              <a:t>Discount Amortization Using Imputed Interest Rate</a:t>
            </a:r>
            <a:endParaRPr lang="en-US" sz="1200" b="0" dirty="0">
              <a:solidFill>
                <a:schemeClr val="tx1"/>
              </a:solidFill>
              <a:effectLst/>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233">
                                            <p:txEl>
                                              <p:pRg st="0" end="0"/>
                                            </p:txEl>
                                          </p:spTgt>
                                        </p:tgtEl>
                                        <p:attrNameLst>
                                          <p:attrName>style.visibility</p:attrName>
                                        </p:attrNameLst>
                                      </p:cBhvr>
                                      <p:to>
                                        <p:strVal val="visible"/>
                                      </p:to>
                                    </p:set>
                                    <p:animEffect transition="in" filter="wipe(left)">
                                      <p:cBhvr>
                                        <p:cTn id="7" dur="500"/>
                                        <p:tgtEl>
                                          <p:spTgt spid="13322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233">
                                            <p:txEl>
                                              <p:pRg st="1" end="1"/>
                                            </p:txEl>
                                          </p:spTgt>
                                        </p:tgtEl>
                                        <p:attrNameLst>
                                          <p:attrName>style.visibility</p:attrName>
                                        </p:attrNameLst>
                                      </p:cBhvr>
                                      <p:to>
                                        <p:strVal val="visible"/>
                                      </p:to>
                                    </p:set>
                                    <p:animEffect transition="in" filter="wipe(left)">
                                      <p:cBhvr>
                                        <p:cTn id="12" dur="500"/>
                                        <p:tgtEl>
                                          <p:spTgt spid="13322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2233">
                                            <p:txEl>
                                              <p:pRg st="2" end="2"/>
                                            </p:txEl>
                                          </p:spTgt>
                                        </p:tgtEl>
                                        <p:attrNameLst>
                                          <p:attrName>style.visibility</p:attrName>
                                        </p:attrNameLst>
                                      </p:cBhvr>
                                      <p:to>
                                        <p:strVal val="visible"/>
                                      </p:to>
                                    </p:set>
                                    <p:animEffect transition="in" filter="wipe(left)">
                                      <p:cBhvr>
                                        <p:cTn id="17" dur="500"/>
                                        <p:tgtEl>
                                          <p:spTgt spid="13322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3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5"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Mortgage Notes Payable</a:t>
            </a:r>
          </a:p>
        </p:txBody>
      </p:sp>
      <p:sp>
        <p:nvSpPr>
          <p:cNvPr id="1303557" name="Text Box 5"/>
          <p:cNvSpPr txBox="1">
            <a:spLocks noChangeArrowheads="1"/>
          </p:cNvSpPr>
          <p:nvPr/>
        </p:nvSpPr>
        <p:spPr bwMode="auto">
          <a:xfrm>
            <a:off x="609600" y="1371600"/>
            <a:ext cx="8229600" cy="3105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2950" indent="-514350" algn="l">
              <a:defRPr sz="2400">
                <a:solidFill>
                  <a:schemeClr val="tx1"/>
                </a:solidFill>
                <a:latin typeface="Times New Roman" pitchFamily="18" charset="0"/>
              </a:defRPr>
            </a:lvl2pPr>
            <a:lvl3pPr marL="1763713" indent="-457200" algn="l">
              <a:defRPr sz="2400">
                <a:solidFill>
                  <a:schemeClr val="tx1"/>
                </a:solidFill>
                <a:latin typeface="Times New Roman" pitchFamily="18" charset="0"/>
              </a:defRPr>
            </a:lvl3pPr>
            <a:lvl4pPr marL="2335213" indent="-457200" algn="l">
              <a:defRPr sz="2400">
                <a:solidFill>
                  <a:schemeClr val="tx1"/>
                </a:solidFill>
                <a:latin typeface="Times New Roman" pitchFamily="18" charset="0"/>
              </a:defRPr>
            </a:lvl4pPr>
            <a:lvl5pPr marL="2906713" indent="-457200" algn="l">
              <a:defRPr sz="2400">
                <a:solidFill>
                  <a:schemeClr val="tx1"/>
                </a:solidFill>
                <a:latin typeface="Times New Roman" pitchFamily="18" charset="0"/>
              </a:defRPr>
            </a:lvl5pPr>
            <a:lvl6pPr marL="3363913" indent="-457200" eaLnBrk="0" fontAlgn="base" hangingPunct="0">
              <a:spcBef>
                <a:spcPct val="0"/>
              </a:spcBef>
              <a:spcAft>
                <a:spcPct val="0"/>
              </a:spcAft>
              <a:defRPr sz="2400">
                <a:solidFill>
                  <a:schemeClr val="tx1"/>
                </a:solidFill>
                <a:latin typeface="Times New Roman" pitchFamily="18" charset="0"/>
              </a:defRPr>
            </a:lvl6pPr>
            <a:lvl7pPr marL="3821113" indent="-457200" eaLnBrk="0" fontAlgn="base" hangingPunct="0">
              <a:spcBef>
                <a:spcPct val="0"/>
              </a:spcBef>
              <a:spcAft>
                <a:spcPct val="0"/>
              </a:spcAft>
              <a:defRPr sz="2400">
                <a:solidFill>
                  <a:schemeClr val="tx1"/>
                </a:solidFill>
                <a:latin typeface="Times New Roman" pitchFamily="18" charset="0"/>
              </a:defRPr>
            </a:lvl7pPr>
            <a:lvl8pPr marL="4278313" indent="-457200" eaLnBrk="0" fontAlgn="base" hangingPunct="0">
              <a:spcBef>
                <a:spcPct val="0"/>
              </a:spcBef>
              <a:spcAft>
                <a:spcPct val="0"/>
              </a:spcAft>
              <a:defRPr sz="2400">
                <a:solidFill>
                  <a:schemeClr val="tx1"/>
                </a:solidFill>
                <a:latin typeface="Times New Roman" pitchFamily="18" charset="0"/>
              </a:defRPr>
            </a:lvl8pPr>
            <a:lvl9pPr marL="4735513" indent="-457200" eaLnBrk="0" fontAlgn="base" hangingPunct="0">
              <a:spcBef>
                <a:spcPct val="0"/>
              </a:spcBef>
              <a:spcAft>
                <a:spcPct val="0"/>
              </a:spcAft>
              <a:defRPr sz="2400">
                <a:solidFill>
                  <a:schemeClr val="tx1"/>
                </a:solidFill>
                <a:latin typeface="Times New Roman" pitchFamily="18" charset="0"/>
              </a:defRPr>
            </a:lvl9pPr>
          </a:lstStyle>
          <a:p>
            <a:pPr marL="0" lvl="1" indent="0">
              <a:lnSpc>
                <a:spcPct val="125000"/>
              </a:lnSpc>
              <a:spcBef>
                <a:spcPts val="1200"/>
              </a:spcBef>
              <a:buClr>
                <a:srgbClr val="800000"/>
              </a:buClr>
              <a:buSzPct val="80000"/>
            </a:pPr>
            <a:r>
              <a:rPr lang="en-US" altLang="en-US" sz="2200" b="0" dirty="0">
                <a:effectLst/>
                <a:latin typeface="Liberation Sans" panose="020B0604020202020204" pitchFamily="34" charset="0"/>
              </a:rPr>
              <a:t>A promissory note secured by a document called a mortgage that pledges title to property as security for the loan</a:t>
            </a:r>
            <a:r>
              <a:rPr lang="en-US" altLang="en-US" sz="2200" b="0" dirty="0" smtClean="0">
                <a:effectLst/>
                <a:latin typeface="Liberation Sans" panose="020B0604020202020204" pitchFamily="34" charset="0"/>
              </a:rPr>
              <a:t>.</a:t>
            </a:r>
          </a:p>
          <a:p>
            <a:pPr lvl="1">
              <a:lnSpc>
                <a:spcPct val="125000"/>
              </a:lnSpc>
              <a:spcBef>
                <a:spcPts val="1200"/>
              </a:spcBef>
              <a:buClr>
                <a:srgbClr val="800000"/>
              </a:buClr>
              <a:buSzPct val="80000"/>
              <a:buFont typeface="Wingdings" pitchFamily="2" charset="2"/>
              <a:buChar char="u"/>
            </a:pPr>
            <a:r>
              <a:rPr lang="en-US" altLang="en-US" sz="2100" b="0" dirty="0" smtClean="0">
                <a:effectLst/>
                <a:latin typeface="Liberation Sans" panose="020B0604020202020204" pitchFamily="34" charset="0"/>
              </a:rPr>
              <a:t>Common </a:t>
            </a:r>
            <a:r>
              <a:rPr lang="en-US" altLang="en-US" sz="2100" b="0" dirty="0">
                <a:effectLst/>
                <a:latin typeface="Liberation Sans" panose="020B0604020202020204" pitchFamily="34" charset="0"/>
              </a:rPr>
              <a:t>form of long-term notes payable.</a:t>
            </a:r>
          </a:p>
          <a:p>
            <a:pPr lvl="1">
              <a:lnSpc>
                <a:spcPct val="125000"/>
              </a:lnSpc>
              <a:spcBef>
                <a:spcPts val="1200"/>
              </a:spcBef>
              <a:buClr>
                <a:srgbClr val="800000"/>
              </a:buClr>
              <a:buSzPct val="80000"/>
              <a:buFont typeface="Wingdings" pitchFamily="2" charset="2"/>
              <a:buChar char="u"/>
            </a:pPr>
            <a:r>
              <a:rPr lang="en-US" altLang="en-US" sz="2100" b="0" dirty="0">
                <a:effectLst/>
                <a:latin typeface="Liberation Sans" panose="020B0604020202020204" pitchFamily="34" charset="0"/>
              </a:rPr>
              <a:t>Payable in full at maturity or in installments.</a:t>
            </a:r>
          </a:p>
          <a:p>
            <a:pPr lvl="1">
              <a:lnSpc>
                <a:spcPct val="125000"/>
              </a:lnSpc>
              <a:spcBef>
                <a:spcPts val="1200"/>
              </a:spcBef>
              <a:buClr>
                <a:srgbClr val="800000"/>
              </a:buClr>
              <a:buSzPct val="80000"/>
              <a:buFont typeface="Wingdings" pitchFamily="2" charset="2"/>
              <a:buChar char="u"/>
            </a:pPr>
            <a:r>
              <a:rPr lang="en-US" altLang="en-US" sz="2100" b="0" dirty="0">
                <a:effectLst/>
                <a:latin typeface="Liberation Sans" panose="020B0604020202020204" pitchFamily="34" charset="0"/>
              </a:rPr>
              <a:t>Fixed-rate mortgage. </a:t>
            </a:r>
          </a:p>
          <a:p>
            <a:pPr lvl="1">
              <a:lnSpc>
                <a:spcPct val="125000"/>
              </a:lnSpc>
              <a:spcBef>
                <a:spcPts val="1200"/>
              </a:spcBef>
              <a:buClr>
                <a:srgbClr val="800000"/>
              </a:buClr>
              <a:buSzPct val="80000"/>
              <a:buFont typeface="Wingdings" pitchFamily="2" charset="2"/>
              <a:buChar char="u"/>
            </a:pPr>
            <a:r>
              <a:rPr lang="en-US" altLang="en-US" sz="2100" b="0" dirty="0">
                <a:effectLst/>
                <a:latin typeface="Liberation Sans" panose="020B0604020202020204" pitchFamily="34" charset="0"/>
              </a:rPr>
              <a:t>Variable-rate mortgages.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6"/>
            </a:pPr>
            <a:r>
              <a:rPr lang="en-US" dirty="0">
                <a:solidFill>
                  <a:schemeClr val="bg2"/>
                </a:solidFill>
                <a:effectLst/>
                <a:latin typeface="Liberation Sans" panose="020B0604020202020204" pitchFamily="34" charset="0"/>
              </a:rPr>
              <a:t>Describe the accounting for the </a:t>
            </a:r>
            <a:r>
              <a:rPr lang="en-US" dirty="0" smtClean="0">
                <a:solidFill>
                  <a:schemeClr val="bg2"/>
                </a:solidFill>
                <a:effectLst/>
                <a:latin typeface="Liberation Sans" panose="020B0604020202020204" pitchFamily="34" charset="0"/>
              </a:rPr>
              <a:t>extinguishment of </a:t>
            </a:r>
            <a:r>
              <a:rPr lang="en-US" dirty="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Explain </a:t>
            </a:r>
            <a:r>
              <a:rPr lang="en-US" sz="1600" b="0" kern="1200" dirty="0">
                <a:effectLst/>
                <a:latin typeface="Liberation Sans" panose="020B0604020202020204" pitchFamily="34" charset="0"/>
              </a:rPr>
              <a:t>the accounting for long-term notes payable.</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Text Box 2"/>
          <p:cNvSpPr txBox="1">
            <a:spLocks noChangeArrowheads="1"/>
          </p:cNvSpPr>
          <p:nvPr/>
        </p:nvSpPr>
        <p:spPr bwMode="auto">
          <a:xfrm>
            <a:off x="609600" y="2424112"/>
            <a:ext cx="8229600" cy="1751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2950" indent="-514350"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marL="685800" lvl="1" indent="-457200">
              <a:lnSpc>
                <a:spcPct val="130000"/>
              </a:lnSpc>
              <a:spcBef>
                <a:spcPct val="50000"/>
              </a:spcBef>
              <a:buSzPct val="100000"/>
              <a:buFont typeface="+mj-lt"/>
              <a:buAutoNum type="arabicPeriod"/>
            </a:pPr>
            <a:r>
              <a:rPr lang="en-US" sz="2200" b="0" dirty="0" smtClean="0">
                <a:effectLst/>
                <a:latin typeface="Liberation Sans" panose="020B0604020202020204" pitchFamily="34" charset="0"/>
              </a:rPr>
              <a:t>Extinguishment with cash before maturity,</a:t>
            </a:r>
          </a:p>
          <a:p>
            <a:pPr marL="685800" lvl="1" indent="-457200">
              <a:lnSpc>
                <a:spcPct val="130000"/>
              </a:lnSpc>
              <a:spcBef>
                <a:spcPct val="50000"/>
              </a:spcBef>
              <a:buSzPct val="100000"/>
              <a:buFont typeface="+mj-lt"/>
              <a:buAutoNum type="arabicPeriod"/>
            </a:pPr>
            <a:r>
              <a:rPr lang="en-US" sz="2200" b="0" dirty="0" smtClean="0">
                <a:effectLst/>
                <a:latin typeface="Liberation Sans" panose="020B0604020202020204" pitchFamily="34" charset="0"/>
              </a:rPr>
              <a:t>Extinguishment </a:t>
            </a:r>
            <a:r>
              <a:rPr lang="en-US" sz="2200" b="0" dirty="0">
                <a:effectLst/>
                <a:latin typeface="Liberation Sans" panose="020B0604020202020204" pitchFamily="34" charset="0"/>
              </a:rPr>
              <a:t>by transferring assets or securities, </a:t>
            </a:r>
            <a:r>
              <a:rPr lang="en-US" sz="2200" b="0" dirty="0" smtClean="0">
                <a:effectLst/>
                <a:latin typeface="Liberation Sans" panose="020B0604020202020204" pitchFamily="34" charset="0"/>
              </a:rPr>
              <a:t>and</a:t>
            </a:r>
          </a:p>
          <a:p>
            <a:pPr marL="685800" lvl="1" indent="-457200">
              <a:lnSpc>
                <a:spcPct val="130000"/>
              </a:lnSpc>
              <a:spcBef>
                <a:spcPct val="50000"/>
              </a:spcBef>
              <a:buSzPct val="100000"/>
              <a:buFont typeface="+mj-lt"/>
              <a:buAutoNum type="arabicPeriod"/>
            </a:pPr>
            <a:r>
              <a:rPr lang="en-US" sz="2200" b="0" dirty="0" smtClean="0">
                <a:effectLst/>
                <a:latin typeface="Liberation Sans" panose="020B0604020202020204" pitchFamily="34" charset="0"/>
              </a:rPr>
              <a:t>Extinguishment </a:t>
            </a:r>
            <a:r>
              <a:rPr lang="en-US" sz="2200" b="0" dirty="0">
                <a:effectLst/>
                <a:latin typeface="Liberation Sans" panose="020B0604020202020204" pitchFamily="34" charset="0"/>
              </a:rPr>
              <a:t>with </a:t>
            </a:r>
            <a:r>
              <a:rPr lang="en-US" sz="2200" b="0" dirty="0" smtClean="0">
                <a:effectLst/>
                <a:latin typeface="Liberation Sans" panose="020B0604020202020204" pitchFamily="34" charset="0"/>
              </a:rPr>
              <a:t>modification </a:t>
            </a:r>
            <a:r>
              <a:rPr lang="en-US" sz="2200" b="0" dirty="0">
                <a:effectLst/>
                <a:latin typeface="Liberation Sans" panose="020B0604020202020204" pitchFamily="34" charset="0"/>
              </a:rPr>
              <a:t>of terms</a:t>
            </a:r>
            <a:r>
              <a:rPr lang="en-US" sz="2200" b="0" dirty="0" smtClean="0">
                <a:effectLst/>
                <a:latin typeface="Liberation Sans" panose="020B0604020202020204" pitchFamily="34" charset="0"/>
              </a:rPr>
              <a:t>.</a:t>
            </a:r>
            <a:endParaRPr lang="en-US" sz="2200" b="0" dirty="0">
              <a:effectLst/>
              <a:latin typeface="Liberation Sans" panose="020B0604020202020204" pitchFamily="34" charset="0"/>
            </a:endParaRPr>
          </a:p>
        </p:txBody>
      </p:sp>
      <p:sp>
        <p:nvSpPr>
          <p:cNvPr id="1460229" name="Text Box 5"/>
          <p:cNvSpPr txBox="1">
            <a:spLocks noChangeArrowheads="1"/>
          </p:cNvSpPr>
          <p:nvPr/>
        </p:nvSpPr>
        <p:spPr bwMode="auto">
          <a:xfrm>
            <a:off x="609600" y="1828800"/>
            <a:ext cx="82296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solidFill>
                  <a:schemeClr val="accent6">
                    <a:lumMod val="50000"/>
                  </a:schemeClr>
                </a:solidFill>
                <a:effectLst/>
                <a:latin typeface="Liberation Sans" panose="020B0604020202020204" pitchFamily="34" charset="0"/>
              </a:rPr>
              <a:t>Extinguishment of Non-Current Liabilities</a:t>
            </a:r>
            <a:endParaRPr lang="en-US" altLang="en-US" sz="2800" dirty="0">
              <a:solidFill>
                <a:srgbClr val="008000"/>
              </a:solidFill>
              <a:effectLst/>
              <a:latin typeface="Liberation Sans" panose="020B0604020202020204" pitchFamily="34" charset="0"/>
            </a:endParaRPr>
          </a:p>
        </p:txBody>
      </p:sp>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Rectangle 4"/>
          <p:cNvSpPr txBox="1">
            <a:spLocks noChangeArrowheads="1"/>
          </p:cNvSpPr>
          <p:nvPr/>
        </p:nvSpPr>
        <p:spPr bwMode="auto">
          <a:xfrm>
            <a:off x="609600" y="381000"/>
            <a:ext cx="83820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sz="3200" i="0" dirty="0" smtClean="0">
                <a:solidFill>
                  <a:srgbClr val="0000E2"/>
                </a:solidFill>
                <a:effectLst/>
                <a:latin typeface="Liberation Sans" panose="020B0604020202020204" pitchFamily="34" charset="0"/>
                <a:ea typeface="+mn-ea"/>
                <a:cs typeface="+mn-cs"/>
              </a:rPr>
              <a:t>SPECIAL </a:t>
            </a:r>
            <a:r>
              <a:rPr lang="en-US" sz="3200" i="0" dirty="0">
                <a:solidFill>
                  <a:srgbClr val="0000E2"/>
                </a:solidFill>
                <a:effectLst/>
                <a:latin typeface="Liberation Sans" panose="020B0604020202020204" pitchFamily="34" charset="0"/>
                <a:ea typeface="+mn-ea"/>
                <a:cs typeface="+mn-cs"/>
              </a:rPr>
              <a:t>ISSUES RELATED TO </a:t>
            </a:r>
            <a:r>
              <a:rPr lang="en-US" sz="3200" i="0" dirty="0" smtClean="0">
                <a:solidFill>
                  <a:srgbClr val="0000E2"/>
                </a:solidFill>
                <a:effectLst/>
                <a:latin typeface="Liberation Sans" panose="020B0604020202020204" pitchFamily="34" charset="0"/>
                <a:ea typeface="+mn-ea"/>
                <a:cs typeface="+mn-cs"/>
              </a:rPr>
              <a:t>NON-CURRENT LIABILITIES</a:t>
            </a:r>
            <a:endParaRPr lang="en-US" sz="3200" i="0" dirty="0">
              <a:solidFill>
                <a:srgbClr val="0000E2"/>
              </a:solidFill>
              <a:effectLst/>
              <a:latin typeface="Liberation Sans" panose="020B0604020202020204" pitchFamily="34" charset="0"/>
              <a:ea typeface="+mn-ea"/>
              <a:cs typeface="+mn-cs"/>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Text Box 2"/>
          <p:cNvSpPr txBox="1">
            <a:spLocks noChangeArrowheads="1"/>
          </p:cNvSpPr>
          <p:nvPr/>
        </p:nvSpPr>
        <p:spPr bwMode="auto">
          <a:xfrm>
            <a:off x="609600" y="1966912"/>
            <a:ext cx="8229600" cy="263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2950" indent="-514350"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lvl="1">
              <a:lnSpc>
                <a:spcPct val="130000"/>
              </a:lnSpc>
              <a:spcBef>
                <a:spcPct val="50000"/>
              </a:spcBef>
              <a:buClr>
                <a:srgbClr val="800000"/>
              </a:buClr>
              <a:buSzPct val="80000"/>
              <a:buFont typeface="Wingdings" pitchFamily="2" charset="2"/>
              <a:buChar char="u"/>
            </a:pPr>
            <a:r>
              <a:rPr lang="en-US" altLang="en-US" sz="2200" b="0" dirty="0">
                <a:effectLst/>
                <a:latin typeface="Liberation Sans" panose="020B0604020202020204" pitchFamily="34" charset="0"/>
              </a:rPr>
              <a:t>Net carrying amount &gt; Reacquisition price = </a:t>
            </a:r>
            <a:r>
              <a:rPr lang="en-US" altLang="en-US" sz="2200" dirty="0">
                <a:effectLst/>
                <a:latin typeface="Liberation Sans" panose="020B0604020202020204" pitchFamily="34" charset="0"/>
              </a:rPr>
              <a:t>Gain</a:t>
            </a:r>
          </a:p>
          <a:p>
            <a:pPr lvl="1">
              <a:lnSpc>
                <a:spcPct val="130000"/>
              </a:lnSpc>
              <a:spcBef>
                <a:spcPct val="50000"/>
              </a:spcBef>
              <a:buClr>
                <a:srgbClr val="800000"/>
              </a:buClr>
              <a:buSzPct val="80000"/>
              <a:buFont typeface="Wingdings" pitchFamily="2" charset="2"/>
              <a:buChar char="u"/>
            </a:pPr>
            <a:r>
              <a:rPr lang="en-US" altLang="en-US" sz="2200" b="0" dirty="0" smtClean="0">
                <a:effectLst/>
                <a:latin typeface="Liberation Sans" panose="020B0604020202020204" pitchFamily="34" charset="0"/>
              </a:rPr>
              <a:t>Reacquisition </a:t>
            </a:r>
            <a:r>
              <a:rPr lang="en-US" altLang="en-US" sz="2200" b="0" dirty="0">
                <a:effectLst/>
                <a:latin typeface="Liberation Sans" panose="020B0604020202020204" pitchFamily="34" charset="0"/>
              </a:rPr>
              <a:t>price &gt; Net carrying amount = </a:t>
            </a:r>
            <a:r>
              <a:rPr lang="en-US" altLang="en-US" sz="2200" dirty="0">
                <a:effectLst/>
                <a:latin typeface="Liberation Sans" panose="020B0604020202020204" pitchFamily="34" charset="0"/>
              </a:rPr>
              <a:t>Loss</a:t>
            </a:r>
          </a:p>
          <a:p>
            <a:pPr lvl="1">
              <a:lnSpc>
                <a:spcPct val="130000"/>
              </a:lnSpc>
              <a:spcBef>
                <a:spcPct val="50000"/>
              </a:spcBef>
              <a:buClr>
                <a:srgbClr val="800000"/>
              </a:buClr>
              <a:buSzPct val="80000"/>
              <a:buFont typeface="Wingdings" pitchFamily="2" charset="2"/>
              <a:buChar char="u"/>
            </a:pPr>
            <a:r>
              <a:rPr lang="en-US" altLang="en-US" sz="2200" b="0" dirty="0" smtClean="0">
                <a:effectLst/>
                <a:latin typeface="Liberation Sans" panose="020B0604020202020204" pitchFamily="34" charset="0"/>
              </a:rPr>
              <a:t>At </a:t>
            </a:r>
            <a:r>
              <a:rPr lang="en-US" altLang="en-US" sz="2200" b="0" dirty="0">
                <a:effectLst/>
                <a:latin typeface="Liberation Sans" panose="020B0604020202020204" pitchFamily="34" charset="0"/>
              </a:rPr>
              <a:t>time of reacquisition, </a:t>
            </a:r>
            <a:r>
              <a:rPr lang="en-US" altLang="en-US" sz="2200" dirty="0">
                <a:effectLst/>
                <a:latin typeface="Liberation Sans" panose="020B0604020202020204" pitchFamily="34" charset="0"/>
              </a:rPr>
              <a:t>unamortized</a:t>
            </a:r>
            <a:r>
              <a:rPr lang="en-US" altLang="en-US" sz="2200" b="0" dirty="0">
                <a:effectLst/>
                <a:latin typeface="Liberation Sans" panose="020B0604020202020204" pitchFamily="34" charset="0"/>
              </a:rPr>
              <a:t> </a:t>
            </a:r>
            <a:r>
              <a:rPr lang="en-US" altLang="en-US" sz="2200" dirty="0">
                <a:effectLst/>
                <a:latin typeface="Liberation Sans" panose="020B0604020202020204" pitchFamily="34" charset="0"/>
              </a:rPr>
              <a:t>premium</a:t>
            </a:r>
            <a:r>
              <a:rPr lang="en-US" altLang="en-US" sz="2200" b="0" dirty="0">
                <a:effectLst/>
                <a:latin typeface="Liberation Sans" panose="020B0604020202020204" pitchFamily="34" charset="0"/>
              </a:rPr>
              <a:t> </a:t>
            </a:r>
            <a:r>
              <a:rPr lang="en-US" altLang="en-US" sz="2200" dirty="0">
                <a:effectLst/>
                <a:latin typeface="Liberation Sans" panose="020B0604020202020204" pitchFamily="34" charset="0"/>
              </a:rPr>
              <a:t>or</a:t>
            </a:r>
            <a:r>
              <a:rPr lang="en-US" altLang="en-US" sz="2200" b="0" dirty="0">
                <a:effectLst/>
                <a:latin typeface="Liberation Sans" panose="020B0604020202020204" pitchFamily="34" charset="0"/>
              </a:rPr>
              <a:t> </a:t>
            </a:r>
            <a:r>
              <a:rPr lang="en-US" altLang="en-US" sz="2200" dirty="0">
                <a:effectLst/>
                <a:latin typeface="Liberation Sans" panose="020B0604020202020204" pitchFamily="34" charset="0"/>
              </a:rPr>
              <a:t>discount must be amortized up to the reacquisition date</a:t>
            </a:r>
            <a:r>
              <a:rPr lang="en-US" altLang="en-US" sz="2200" b="0" dirty="0">
                <a:effectLst/>
                <a:latin typeface="Liberation Sans" panose="020B0604020202020204" pitchFamily="34" charset="0"/>
              </a:rPr>
              <a:t>.</a:t>
            </a:r>
          </a:p>
        </p:txBody>
      </p:sp>
      <p:sp>
        <p:nvSpPr>
          <p:cNvPr id="1460227" name="Rectangle 3"/>
          <p:cNvSpPr>
            <a:spLocks noGrp="1" noChangeArrowheads="1"/>
          </p:cNvSpPr>
          <p:nvPr>
            <p:ph type="title" idx="4294967295"/>
          </p:nvPr>
        </p:nvSpPr>
        <p:spPr bwMode="auto">
          <a:xfrm>
            <a:off x="4572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Extinguishment of Non-Current Liabilities</a:t>
            </a:r>
          </a:p>
        </p:txBody>
      </p:sp>
      <p:sp>
        <p:nvSpPr>
          <p:cNvPr id="1460229" name="Text Box 5"/>
          <p:cNvSpPr txBox="1">
            <a:spLocks noChangeArrowheads="1"/>
          </p:cNvSpPr>
          <p:nvPr/>
        </p:nvSpPr>
        <p:spPr bwMode="auto">
          <a:xfrm>
            <a:off x="609600" y="1371600"/>
            <a:ext cx="8229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Extinguishment with Cash before Maturity</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458208490"/>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Text Box 2"/>
          <p:cNvSpPr txBox="1">
            <a:spLocks noChangeArrowheads="1"/>
          </p:cNvSpPr>
          <p:nvPr/>
        </p:nvSpPr>
        <p:spPr bwMode="auto">
          <a:xfrm>
            <a:off x="609600" y="1295400"/>
            <a:ext cx="8153400" cy="167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000" dirty="0">
                <a:solidFill>
                  <a:srgbClr val="800000"/>
                </a:solidFill>
                <a:effectLst/>
                <a:latin typeface="Liberation Sans" panose="020B0604020202020204" pitchFamily="34" charset="0"/>
              </a:rPr>
              <a:t>Illustration:</a:t>
            </a:r>
            <a:r>
              <a:rPr lang="en-US" altLang="en-US" sz="2000" b="0" dirty="0">
                <a:solidFill>
                  <a:schemeClr val="folHlink"/>
                </a:solidFill>
                <a:effectLst/>
                <a:latin typeface="Liberation Sans" panose="020B0604020202020204" pitchFamily="34" charset="0"/>
              </a:rPr>
              <a:t>  Evermaster bonds issued at a discount on January 1, </a:t>
            </a:r>
            <a:r>
              <a:rPr lang="en-US" altLang="en-US" sz="2000" b="0" dirty="0" smtClean="0">
                <a:solidFill>
                  <a:schemeClr val="folHlink"/>
                </a:solidFill>
                <a:effectLst/>
                <a:latin typeface="Liberation Sans" panose="020B0604020202020204" pitchFamily="34" charset="0"/>
              </a:rPr>
              <a:t>2015. </a:t>
            </a:r>
            <a:r>
              <a:rPr lang="en-US" altLang="en-US" sz="2000" b="0" dirty="0">
                <a:solidFill>
                  <a:schemeClr val="folHlink"/>
                </a:solidFill>
                <a:effectLst/>
                <a:latin typeface="Liberation Sans" panose="020B0604020202020204" pitchFamily="34" charset="0"/>
              </a:rPr>
              <a:t>These bonds are due in five years. The bonds have a par value of </a:t>
            </a:r>
            <a:r>
              <a:rPr lang="en-US" altLang="en-US" sz="2000" b="0" dirty="0" smtClean="0">
                <a:solidFill>
                  <a:schemeClr val="folHlink"/>
                </a:solidFill>
                <a:effectLst/>
                <a:latin typeface="Liberation Sans" panose="020B0604020202020204" pitchFamily="34" charset="0"/>
              </a:rPr>
              <a:t>€100,000</a:t>
            </a:r>
            <a:r>
              <a:rPr lang="en-US" altLang="en-US" sz="2000" b="0" dirty="0">
                <a:solidFill>
                  <a:schemeClr val="folHlink"/>
                </a:solidFill>
                <a:effectLst/>
                <a:latin typeface="Liberation Sans" panose="020B0604020202020204" pitchFamily="34" charset="0"/>
              </a:rPr>
              <a:t>, a coupon rate of 8% paid semiannually, and were sold to yield 10%.</a:t>
            </a:r>
          </a:p>
        </p:txBody>
      </p:sp>
      <p:sp>
        <p:nvSpPr>
          <p:cNvPr id="1462275" name="Rectangle 3"/>
          <p:cNvSpPr>
            <a:spLocks noGrp="1" noChangeArrowheads="1"/>
          </p:cNvSpPr>
          <p:nvPr>
            <p:ph type="title" idx="4294967295"/>
          </p:nvPr>
        </p:nvSpPr>
        <p:spPr bwMode="auto">
          <a:xfrm>
            <a:off x="457200" y="381000"/>
            <a:ext cx="83820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Extinguishment with Cash before Maturity</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6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7546422"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0" y="2738735"/>
            <a:ext cx="43434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14-21</a:t>
            </a:r>
          </a:p>
          <a:p>
            <a:pPr algn="l"/>
            <a:r>
              <a:rPr lang="en-US" sz="1200" b="0" dirty="0">
                <a:solidFill>
                  <a:schemeClr val="tx1"/>
                </a:solidFill>
                <a:effectLst/>
                <a:latin typeface="Liberation Sans" panose="020B0604020202020204" pitchFamily="34" charset="0"/>
              </a:rPr>
              <a:t>Bond </a:t>
            </a:r>
            <a:r>
              <a:rPr lang="en-US" sz="1200" b="0" dirty="0" smtClean="0">
                <a:solidFill>
                  <a:schemeClr val="tx1"/>
                </a:solidFill>
                <a:effectLst/>
                <a:latin typeface="Liberation Sans" panose="020B0604020202020204" pitchFamily="34" charset="0"/>
              </a:rPr>
              <a:t>Premium Amortization Schedule, Bond </a:t>
            </a:r>
            <a:r>
              <a:rPr lang="en-US" sz="1200" b="0" dirty="0">
                <a:solidFill>
                  <a:schemeClr val="tx1"/>
                </a:solidFill>
                <a:effectLst/>
                <a:latin typeface="Liberation Sans" panose="020B0604020202020204" pitchFamily="34" charset="0"/>
              </a:rPr>
              <a:t>Extinguishment</a:t>
            </a: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644452"/>
            <a:ext cx="8382000" cy="154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8418" name="Text Box 2"/>
          <p:cNvSpPr txBox="1">
            <a:spLocks noChangeArrowheads="1"/>
          </p:cNvSpPr>
          <p:nvPr/>
        </p:nvSpPr>
        <p:spPr bwMode="auto">
          <a:xfrm>
            <a:off x="609600" y="1371600"/>
            <a:ext cx="8001000" cy="972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200" b="0" dirty="0">
                <a:solidFill>
                  <a:schemeClr val="folHlink"/>
                </a:solidFill>
                <a:effectLst/>
                <a:latin typeface="Liberation Sans" panose="020B0604020202020204" pitchFamily="34" charset="0"/>
              </a:rPr>
              <a:t>Two years after the issue date on January 1, </a:t>
            </a:r>
            <a:r>
              <a:rPr lang="en-US" altLang="en-US" sz="2200" b="0" dirty="0" smtClean="0">
                <a:solidFill>
                  <a:schemeClr val="folHlink"/>
                </a:solidFill>
                <a:effectLst/>
                <a:latin typeface="Liberation Sans" panose="020B0604020202020204" pitchFamily="34" charset="0"/>
              </a:rPr>
              <a:t>2017, </a:t>
            </a:r>
            <a:r>
              <a:rPr lang="en-US" altLang="en-US" sz="2200" b="0" dirty="0">
                <a:solidFill>
                  <a:schemeClr val="folHlink"/>
                </a:solidFill>
                <a:effectLst/>
                <a:latin typeface="Liberation Sans" panose="020B0604020202020204" pitchFamily="34" charset="0"/>
              </a:rPr>
              <a:t>Evermaster calls the entire issue at 101 and cancels it.</a:t>
            </a:r>
          </a:p>
        </p:txBody>
      </p:sp>
      <p:sp>
        <p:nvSpPr>
          <p:cNvPr id="1468424" name="Rectangle 8"/>
          <p:cNvSpPr>
            <a:spLocks noChangeArrowheads="1"/>
          </p:cNvSpPr>
          <p:nvPr/>
        </p:nvSpPr>
        <p:spPr bwMode="auto">
          <a:xfrm>
            <a:off x="609600" y="4363701"/>
            <a:ext cx="8077200"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5000"/>
              </a:spcBef>
              <a:buSzPct val="80000"/>
            </a:pPr>
            <a:r>
              <a:rPr lang="en-US" altLang="en-US" sz="2200" b="0" dirty="0">
                <a:solidFill>
                  <a:schemeClr val="folHlink"/>
                </a:solidFill>
                <a:effectLst/>
                <a:latin typeface="Liberation Sans" panose="020B0604020202020204" pitchFamily="34" charset="0"/>
              </a:rPr>
              <a:t>Evermaster records the reacquisition and cancellation of the </a:t>
            </a:r>
            <a:r>
              <a:rPr lang="en-US" altLang="en-US" sz="2200" b="0" dirty="0" smtClean="0">
                <a:solidFill>
                  <a:schemeClr val="folHlink"/>
                </a:solidFill>
                <a:effectLst/>
                <a:latin typeface="Liberation Sans" panose="020B0604020202020204" pitchFamily="34" charset="0"/>
              </a:rPr>
              <a:t>bonds as follows.</a:t>
            </a:r>
            <a:endParaRPr lang="en-US" altLang="en-US" sz="2200" b="0" dirty="0">
              <a:solidFill>
                <a:schemeClr val="folHlink"/>
              </a:solidFill>
              <a:effectLst/>
              <a:latin typeface="Liberation Sans" panose="020B0604020202020204" pitchFamily="34" charset="0"/>
            </a:endParaRPr>
          </a:p>
        </p:txBody>
      </p:sp>
      <p:sp>
        <p:nvSpPr>
          <p:cNvPr id="1468425" name="Rectangle 9"/>
          <p:cNvSpPr>
            <a:spLocks noChangeArrowheads="1"/>
          </p:cNvSpPr>
          <p:nvPr/>
        </p:nvSpPr>
        <p:spPr bwMode="auto">
          <a:xfrm>
            <a:off x="990600" y="5181600"/>
            <a:ext cx="7620000" cy="12618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6286500" algn="r"/>
                <a:tab pos="7372350" algn="r"/>
              </a:tabLst>
              <a:defRPr sz="2400">
                <a:solidFill>
                  <a:schemeClr val="tx1"/>
                </a:solidFill>
                <a:latin typeface="Times New Roman" pitchFamily="18" charset="0"/>
              </a:defRPr>
            </a:lvl1pPr>
            <a:lvl2pPr marL="571500" algn="l">
              <a:tabLst>
                <a:tab pos="6286500" algn="r"/>
                <a:tab pos="7372350" algn="r"/>
              </a:tabLst>
              <a:defRPr sz="2400">
                <a:solidFill>
                  <a:schemeClr val="tx1"/>
                </a:solidFill>
                <a:latin typeface="Times New Roman" pitchFamily="18" charset="0"/>
              </a:defRPr>
            </a:lvl2pPr>
            <a:lvl3pPr algn="l">
              <a:tabLst>
                <a:tab pos="6286500" algn="r"/>
                <a:tab pos="7372350" algn="r"/>
              </a:tabLst>
              <a:defRPr sz="2400">
                <a:solidFill>
                  <a:schemeClr val="tx1"/>
                </a:solidFill>
                <a:latin typeface="Times New Roman" pitchFamily="18" charset="0"/>
              </a:defRPr>
            </a:lvl3pPr>
            <a:lvl4pPr algn="l">
              <a:tabLst>
                <a:tab pos="6286500" algn="r"/>
                <a:tab pos="7372350" algn="r"/>
              </a:tabLst>
              <a:defRPr sz="2400">
                <a:solidFill>
                  <a:schemeClr val="tx1"/>
                </a:solidFill>
                <a:latin typeface="Times New Roman" pitchFamily="18" charset="0"/>
              </a:defRPr>
            </a:lvl4pPr>
            <a:lvl5pPr algn="l">
              <a:tabLst>
                <a:tab pos="6286500" algn="r"/>
                <a:tab pos="7372350" algn="r"/>
              </a:tabLst>
              <a:defRPr sz="2400">
                <a:solidFill>
                  <a:schemeClr val="tx1"/>
                </a:solidFill>
                <a:latin typeface="Times New Roman" pitchFamily="18" charset="0"/>
              </a:defRPr>
            </a:lvl5pPr>
            <a:lvl6pPr eaLnBrk="0" fontAlgn="base" hangingPunct="0">
              <a:spcBef>
                <a:spcPct val="0"/>
              </a:spcBef>
              <a:spcAft>
                <a:spcPct val="0"/>
              </a:spcAft>
              <a:tabLst>
                <a:tab pos="6286500" algn="r"/>
                <a:tab pos="7372350" algn="r"/>
              </a:tabLst>
              <a:defRPr sz="2400">
                <a:solidFill>
                  <a:schemeClr val="tx1"/>
                </a:solidFill>
                <a:latin typeface="Times New Roman" pitchFamily="18" charset="0"/>
              </a:defRPr>
            </a:lvl6pPr>
            <a:lvl7pPr eaLnBrk="0" fontAlgn="base" hangingPunct="0">
              <a:spcBef>
                <a:spcPct val="0"/>
              </a:spcBef>
              <a:spcAft>
                <a:spcPct val="0"/>
              </a:spcAft>
              <a:tabLst>
                <a:tab pos="6286500" algn="r"/>
                <a:tab pos="7372350" algn="r"/>
              </a:tabLst>
              <a:defRPr sz="2400">
                <a:solidFill>
                  <a:schemeClr val="tx1"/>
                </a:solidFill>
                <a:latin typeface="Times New Roman" pitchFamily="18" charset="0"/>
              </a:defRPr>
            </a:lvl7pPr>
            <a:lvl8pPr eaLnBrk="0" fontAlgn="base" hangingPunct="0">
              <a:spcBef>
                <a:spcPct val="0"/>
              </a:spcBef>
              <a:spcAft>
                <a:spcPct val="0"/>
              </a:spcAft>
              <a:tabLst>
                <a:tab pos="6286500" algn="r"/>
                <a:tab pos="7372350" algn="r"/>
              </a:tabLst>
              <a:defRPr sz="2400">
                <a:solidFill>
                  <a:schemeClr val="tx1"/>
                </a:solidFill>
                <a:latin typeface="Times New Roman" pitchFamily="18" charset="0"/>
              </a:defRPr>
            </a:lvl8pPr>
            <a:lvl9pPr eaLnBrk="0" fontAlgn="base" hangingPunct="0">
              <a:spcBef>
                <a:spcPct val="0"/>
              </a:spcBef>
              <a:spcAft>
                <a:spcPct val="0"/>
              </a:spcAft>
              <a:tabLst>
                <a:tab pos="6286500" algn="r"/>
                <a:tab pos="7372350" algn="r"/>
              </a:tabLst>
              <a:defRPr sz="2400">
                <a:solidFill>
                  <a:schemeClr val="tx1"/>
                </a:solidFill>
                <a:latin typeface="Times New Roman" pitchFamily="18" charset="0"/>
              </a:defRPr>
            </a:lvl9pPr>
          </a:lstStyle>
          <a:p>
            <a:pPr>
              <a:spcBef>
                <a:spcPts val="600"/>
              </a:spcBef>
              <a:tabLst>
                <a:tab pos="5949950" algn="r"/>
                <a:tab pos="7372350" algn="r"/>
              </a:tabLst>
            </a:pPr>
            <a:r>
              <a:rPr lang="en-US" altLang="en-US" sz="2200" b="0" dirty="0" smtClean="0">
                <a:solidFill>
                  <a:schemeClr val="folHlink"/>
                </a:solidFill>
                <a:effectLst/>
                <a:latin typeface="Liberation Sans" panose="020B0604020202020204" pitchFamily="34" charset="0"/>
              </a:rPr>
              <a:t>Bonds Payable </a:t>
            </a:r>
            <a:r>
              <a:rPr lang="en-US" altLang="en-US" sz="2200" b="0" dirty="0">
                <a:solidFill>
                  <a:schemeClr val="folHlink"/>
                </a:solidFill>
                <a:effectLst/>
                <a:latin typeface="Liberation Sans" panose="020B0604020202020204" pitchFamily="34" charset="0"/>
              </a:rPr>
              <a:t>	</a:t>
            </a:r>
            <a:r>
              <a:rPr lang="en-US" altLang="en-US" sz="2200" b="0" dirty="0" smtClean="0">
                <a:solidFill>
                  <a:schemeClr val="folHlink"/>
                </a:solidFill>
                <a:effectLst/>
                <a:latin typeface="Liberation Sans" panose="020B0604020202020204" pitchFamily="34" charset="0"/>
              </a:rPr>
              <a:t>94,925</a:t>
            </a:r>
            <a:endParaRPr lang="en-US" altLang="en-US" sz="2200" b="0" dirty="0">
              <a:solidFill>
                <a:schemeClr val="folHlink"/>
              </a:solidFill>
              <a:effectLst/>
              <a:latin typeface="Liberation Sans" panose="020B0604020202020204" pitchFamily="34" charset="0"/>
            </a:endParaRPr>
          </a:p>
          <a:p>
            <a:pPr>
              <a:spcBef>
                <a:spcPts val="600"/>
              </a:spcBef>
              <a:tabLst>
                <a:tab pos="5949950" algn="r"/>
                <a:tab pos="7372350" algn="r"/>
              </a:tabLst>
            </a:pPr>
            <a:r>
              <a:rPr lang="en-US" altLang="en-US" sz="2200" b="0" dirty="0">
                <a:solidFill>
                  <a:schemeClr val="folHlink"/>
                </a:solidFill>
                <a:effectLst/>
                <a:latin typeface="Liberation Sans" panose="020B0604020202020204" pitchFamily="34" charset="0"/>
              </a:rPr>
              <a:t>Loss on </a:t>
            </a:r>
            <a:r>
              <a:rPr lang="en-US" altLang="en-US" sz="2200" b="0" dirty="0" smtClean="0">
                <a:solidFill>
                  <a:schemeClr val="folHlink"/>
                </a:solidFill>
                <a:effectLst/>
                <a:latin typeface="Liberation Sans" panose="020B0604020202020204" pitchFamily="34" charset="0"/>
              </a:rPr>
              <a:t>Extinguishment of Bonds </a:t>
            </a:r>
            <a:r>
              <a:rPr lang="en-US" altLang="en-US" sz="2200" b="0" dirty="0">
                <a:solidFill>
                  <a:schemeClr val="folHlink"/>
                </a:solidFill>
                <a:effectLst/>
                <a:latin typeface="Liberation Sans" panose="020B0604020202020204" pitchFamily="34" charset="0"/>
              </a:rPr>
              <a:t>	6,075</a:t>
            </a:r>
          </a:p>
          <a:p>
            <a:pPr>
              <a:spcBef>
                <a:spcPts val="600"/>
              </a:spcBef>
              <a:tabLst>
                <a:tab pos="5949950" algn="r"/>
                <a:tab pos="7372350" algn="r"/>
              </a:tabLst>
            </a:pPr>
            <a:r>
              <a:rPr lang="en-US" altLang="en-US" sz="2200" b="0" dirty="0">
                <a:solidFill>
                  <a:schemeClr val="folHlink"/>
                </a:solidFill>
                <a:effectLst/>
                <a:latin typeface="Liberation Sans" panose="020B0604020202020204" pitchFamily="34" charset="0"/>
              </a:rPr>
              <a:t>	Cash 		101,000</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0" name="Rectangle 3"/>
          <p:cNvSpPr txBox="1">
            <a:spLocks noChangeArrowheads="1"/>
          </p:cNvSpPr>
          <p:nvPr/>
        </p:nvSpPr>
        <p:spPr bwMode="auto">
          <a:xfrm>
            <a:off x="457200" y="381000"/>
            <a:ext cx="83820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tx1"/>
                </a:solidFill>
                <a:effectLst/>
                <a:latin typeface="Liberation Sans" panose="020B0604020202020204" pitchFamily="34" charset="0"/>
                <a:ea typeface="+mn-ea"/>
                <a:cs typeface="+mn-cs"/>
              </a:rPr>
              <a:t>Extinguishment with Cash before Maturity</a:t>
            </a:r>
            <a:endParaRPr lang="en-US" altLang="en-US" sz="3200" i="0" kern="1200" dirty="0">
              <a:solidFill>
                <a:schemeClr val="tx1"/>
              </a:solidFill>
              <a:effectLst/>
              <a:latin typeface="Liberation Sans" panose="020B0604020202020204" pitchFamily="34" charset="0"/>
              <a:ea typeface="+mn-ea"/>
              <a:cs typeface="+mn-cs"/>
            </a:endParaRPr>
          </a:p>
        </p:txBody>
      </p:sp>
      <p:sp>
        <p:nvSpPr>
          <p:cNvPr id="2" name="Rectangle 1"/>
          <p:cNvSpPr/>
          <p:nvPr/>
        </p:nvSpPr>
        <p:spPr>
          <a:xfrm>
            <a:off x="7010400" y="1981200"/>
            <a:ext cx="19431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14-22</a:t>
            </a:r>
          </a:p>
          <a:p>
            <a:pPr algn="l"/>
            <a:r>
              <a:rPr lang="en-US" sz="1200" b="0" dirty="0">
                <a:solidFill>
                  <a:schemeClr val="tx1"/>
                </a:solidFill>
                <a:effectLst/>
                <a:latin typeface="Liberation Sans" panose="020B0604020202020204" pitchFamily="34" charset="0"/>
              </a:rPr>
              <a:t>Computation of Loss on</a:t>
            </a:r>
          </a:p>
          <a:p>
            <a:pPr algn="l"/>
            <a:r>
              <a:rPr lang="en-US" sz="1200" b="0" dirty="0">
                <a:solidFill>
                  <a:schemeClr val="tx1"/>
                </a:solidFill>
                <a:effectLst/>
                <a:latin typeface="Liberation Sans" panose="020B0604020202020204" pitchFamily="34" charset="0"/>
              </a:rPr>
              <a:t>Redemption of Bonds</a:t>
            </a: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8425">
                                            <p:txEl>
                                              <p:pRg st="0" end="0"/>
                                            </p:txEl>
                                          </p:spTgt>
                                        </p:tgtEl>
                                        <p:attrNameLst>
                                          <p:attrName>style.visibility</p:attrName>
                                        </p:attrNameLst>
                                      </p:cBhvr>
                                      <p:to>
                                        <p:strVal val="visible"/>
                                      </p:to>
                                    </p:set>
                                    <p:animEffect transition="in" filter="wipe(left)">
                                      <p:cBhvr>
                                        <p:cTn id="7" dur="500"/>
                                        <p:tgtEl>
                                          <p:spTgt spid="14684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68425">
                                            <p:txEl>
                                              <p:pRg st="1" end="1"/>
                                            </p:txEl>
                                          </p:spTgt>
                                        </p:tgtEl>
                                        <p:attrNameLst>
                                          <p:attrName>style.visibility</p:attrName>
                                        </p:attrNameLst>
                                      </p:cBhvr>
                                      <p:to>
                                        <p:strVal val="visible"/>
                                      </p:to>
                                    </p:set>
                                    <p:animEffect transition="in" filter="wipe(left)">
                                      <p:cBhvr>
                                        <p:cTn id="12" dur="500"/>
                                        <p:tgtEl>
                                          <p:spTgt spid="14684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68425">
                                            <p:txEl>
                                              <p:pRg st="2" end="2"/>
                                            </p:txEl>
                                          </p:spTgt>
                                        </p:tgtEl>
                                        <p:attrNameLst>
                                          <p:attrName>style.visibility</p:attrName>
                                        </p:attrNameLst>
                                      </p:cBhvr>
                                      <p:to>
                                        <p:strVal val="visible"/>
                                      </p:to>
                                    </p:set>
                                    <p:animEffect transition="in" filter="wipe(left)">
                                      <p:cBhvr>
                                        <p:cTn id="17" dur="500"/>
                                        <p:tgtEl>
                                          <p:spTgt spid="14684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42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Text Box 2"/>
          <p:cNvSpPr txBox="1">
            <a:spLocks noChangeArrowheads="1"/>
          </p:cNvSpPr>
          <p:nvPr/>
        </p:nvSpPr>
        <p:spPr bwMode="auto">
          <a:xfrm>
            <a:off x="609600" y="2397125"/>
            <a:ext cx="7848600" cy="240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2950" indent="-514350"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lvl="1">
              <a:lnSpc>
                <a:spcPct val="130000"/>
              </a:lnSpc>
              <a:spcBef>
                <a:spcPct val="50000"/>
              </a:spcBef>
              <a:spcAft>
                <a:spcPct val="20000"/>
              </a:spcAft>
              <a:buClr>
                <a:srgbClr val="800000"/>
              </a:buClr>
              <a:buSzPct val="80000"/>
              <a:buFont typeface="Wingdings" pitchFamily="2" charset="2"/>
              <a:buChar char="u"/>
            </a:pPr>
            <a:r>
              <a:rPr lang="en-US" altLang="en-US" sz="2100" dirty="0">
                <a:effectLst/>
                <a:latin typeface="Liberation Sans" panose="020B0604020202020204" pitchFamily="34" charset="0"/>
              </a:rPr>
              <a:t>Creditor</a:t>
            </a:r>
            <a:r>
              <a:rPr lang="en-US" altLang="en-US" sz="2100" b="0" dirty="0">
                <a:effectLst/>
                <a:latin typeface="Liberation Sans" panose="020B0604020202020204" pitchFamily="34" charset="0"/>
              </a:rPr>
              <a:t> should account for the non-cash assets or equity interest received at their fair value.</a:t>
            </a:r>
          </a:p>
          <a:p>
            <a:pPr lvl="1">
              <a:lnSpc>
                <a:spcPct val="130000"/>
              </a:lnSpc>
              <a:spcBef>
                <a:spcPct val="50000"/>
              </a:spcBef>
              <a:spcAft>
                <a:spcPct val="20000"/>
              </a:spcAft>
              <a:buClr>
                <a:srgbClr val="800000"/>
              </a:buClr>
              <a:buSzPct val="80000"/>
              <a:buFont typeface="Wingdings" pitchFamily="2" charset="2"/>
              <a:buChar char="u"/>
            </a:pPr>
            <a:r>
              <a:rPr lang="en-US" altLang="en-US" sz="2100" dirty="0">
                <a:effectLst/>
                <a:latin typeface="Liberation Sans" panose="020B0604020202020204" pitchFamily="34" charset="0"/>
              </a:rPr>
              <a:t>Debtor</a:t>
            </a:r>
            <a:r>
              <a:rPr lang="en-US" altLang="en-US" sz="2100" b="0" dirty="0">
                <a:effectLst/>
                <a:latin typeface="Liberation Sans" panose="020B0604020202020204" pitchFamily="34" charset="0"/>
              </a:rPr>
              <a:t> recognizes a gain equal to the excess of the carrying amount of the payable over the fair value of the assets or equity </a:t>
            </a:r>
            <a:r>
              <a:rPr lang="en-US" altLang="en-US" sz="2100" b="0" dirty="0" smtClean="0">
                <a:effectLst/>
                <a:latin typeface="Liberation Sans" panose="020B0604020202020204" pitchFamily="34" charset="0"/>
              </a:rPr>
              <a:t>transferred (gain).</a:t>
            </a:r>
            <a:endParaRPr lang="en-US" altLang="en-US" sz="2100" b="0" dirty="0">
              <a:effectLst/>
              <a:latin typeface="Liberation Sans" panose="020B0604020202020204" pitchFamily="34"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Rectangle 3"/>
          <p:cNvSpPr txBox="1">
            <a:spLocks noChangeArrowheads="1"/>
          </p:cNvSpPr>
          <p:nvPr/>
        </p:nvSpPr>
        <p:spPr bwMode="auto">
          <a:xfrm>
            <a:off x="4572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Extinguishment of Non-Current Liabilities</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8" name="Text Box 5"/>
          <p:cNvSpPr txBox="1">
            <a:spLocks noChangeArrowheads="1"/>
          </p:cNvSpPr>
          <p:nvPr/>
        </p:nvSpPr>
        <p:spPr bwMode="auto">
          <a:xfrm>
            <a:off x="609600" y="1371600"/>
            <a:ext cx="82296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Extinguishment </a:t>
            </a:r>
            <a:r>
              <a:rPr lang="en-US" altLang="en-US" sz="2800" dirty="0" smtClean="0">
                <a:effectLst/>
                <a:latin typeface="Liberation Sans" panose="020B0604020202020204" pitchFamily="34" charset="0"/>
              </a:rPr>
              <a:t>by Exchanging Assets or Securities</a:t>
            </a:r>
            <a:endParaRPr lang="en-US" altLang="en-US" sz="2800" dirty="0">
              <a:effectLst/>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Text Box 2"/>
          <p:cNvSpPr txBox="1">
            <a:spLocks noChangeArrowheads="1"/>
          </p:cNvSpPr>
          <p:nvPr/>
        </p:nvSpPr>
        <p:spPr bwMode="auto">
          <a:xfrm>
            <a:off x="609600" y="1295400"/>
            <a:ext cx="7848600" cy="313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143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4763" lvl="1">
              <a:lnSpc>
                <a:spcPct val="130000"/>
              </a:lnSpc>
              <a:spcBef>
                <a:spcPct val="35000"/>
              </a:spcBef>
              <a:buSzPct val="80000"/>
            </a:pPr>
            <a:r>
              <a:rPr lang="en-US" altLang="en-US" sz="1900" dirty="0">
                <a:solidFill>
                  <a:srgbClr val="800000"/>
                </a:solidFill>
                <a:effectLst/>
                <a:latin typeface="Liberation Sans" panose="020B0604020202020204" pitchFamily="34" charset="0"/>
              </a:rPr>
              <a:t>Illustration:</a:t>
            </a:r>
            <a:r>
              <a:rPr lang="en-US" altLang="en-US" sz="1900" b="0" dirty="0">
                <a:solidFill>
                  <a:schemeClr val="folHlink"/>
                </a:solidFill>
                <a:effectLst/>
                <a:latin typeface="Liberation Sans" panose="020B0604020202020204" pitchFamily="34" charset="0"/>
              </a:rPr>
              <a:t>  Hamburg Bank loaned €20,000,000 to Bonn Mortgage Company. Bonn, in turn, invested these monies in residential apartment buildings. However, because of low occupancy rates, it cannot meet its loan obligations. Hamburg Bank agrees to accept from Bonn Mortgage real estate with a fair value of €16,000,000 in full settlement of the €20,000,000 loan obligation. The real estate has a carrying value of €21,000,000 on the books of Bonn Mortgage. Bonn (debtor) records this transaction as follows.</a:t>
            </a:r>
          </a:p>
        </p:txBody>
      </p:sp>
      <p:sp>
        <p:nvSpPr>
          <p:cNvPr id="1474566" name="Rectangle 6"/>
          <p:cNvSpPr>
            <a:spLocks noChangeArrowheads="1"/>
          </p:cNvSpPr>
          <p:nvPr/>
        </p:nvSpPr>
        <p:spPr bwMode="auto">
          <a:xfrm>
            <a:off x="609600" y="4460875"/>
            <a:ext cx="7924800" cy="17297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6286500" algn="r"/>
                <a:tab pos="7543800" algn="r"/>
              </a:tabLst>
              <a:defRPr sz="2400">
                <a:solidFill>
                  <a:schemeClr val="tx1"/>
                </a:solidFill>
                <a:latin typeface="Times New Roman" pitchFamily="18" charset="0"/>
              </a:defRPr>
            </a:lvl1pPr>
            <a:lvl2pPr marL="571500" algn="l">
              <a:tabLst>
                <a:tab pos="6286500" algn="r"/>
                <a:tab pos="7543800" algn="r"/>
              </a:tabLst>
              <a:defRPr sz="2400">
                <a:solidFill>
                  <a:schemeClr val="tx1"/>
                </a:solidFill>
                <a:latin typeface="Times New Roman" pitchFamily="18" charset="0"/>
              </a:defRPr>
            </a:lvl2pPr>
            <a:lvl3pPr algn="l">
              <a:tabLst>
                <a:tab pos="6286500" algn="r"/>
                <a:tab pos="7543800" algn="r"/>
              </a:tabLst>
              <a:defRPr sz="2400">
                <a:solidFill>
                  <a:schemeClr val="tx1"/>
                </a:solidFill>
                <a:latin typeface="Times New Roman" pitchFamily="18" charset="0"/>
              </a:defRPr>
            </a:lvl3pPr>
            <a:lvl4pPr algn="l">
              <a:tabLst>
                <a:tab pos="6286500" algn="r"/>
                <a:tab pos="7543800" algn="r"/>
              </a:tabLst>
              <a:defRPr sz="2400">
                <a:solidFill>
                  <a:schemeClr val="tx1"/>
                </a:solidFill>
                <a:latin typeface="Times New Roman" pitchFamily="18" charset="0"/>
              </a:defRPr>
            </a:lvl4pPr>
            <a:lvl5pPr algn="l">
              <a:tabLst>
                <a:tab pos="6286500" algn="r"/>
                <a:tab pos="7543800" algn="r"/>
              </a:tabLst>
              <a:defRPr sz="2400">
                <a:solidFill>
                  <a:schemeClr val="tx1"/>
                </a:solidFill>
                <a:latin typeface="Times New Roman" pitchFamily="18" charset="0"/>
              </a:defRPr>
            </a:lvl5pPr>
            <a:lvl6pPr eaLnBrk="0" fontAlgn="base" hangingPunct="0">
              <a:spcBef>
                <a:spcPct val="0"/>
              </a:spcBef>
              <a:spcAft>
                <a:spcPct val="0"/>
              </a:spcAft>
              <a:tabLst>
                <a:tab pos="6286500" algn="r"/>
                <a:tab pos="7543800" algn="r"/>
              </a:tabLst>
              <a:defRPr sz="2400">
                <a:solidFill>
                  <a:schemeClr val="tx1"/>
                </a:solidFill>
                <a:latin typeface="Times New Roman" pitchFamily="18" charset="0"/>
              </a:defRPr>
            </a:lvl6pPr>
            <a:lvl7pPr eaLnBrk="0" fontAlgn="base" hangingPunct="0">
              <a:spcBef>
                <a:spcPct val="0"/>
              </a:spcBef>
              <a:spcAft>
                <a:spcPct val="0"/>
              </a:spcAft>
              <a:tabLst>
                <a:tab pos="6286500" algn="r"/>
                <a:tab pos="7543800" algn="r"/>
              </a:tabLst>
              <a:defRPr sz="2400">
                <a:solidFill>
                  <a:schemeClr val="tx1"/>
                </a:solidFill>
                <a:latin typeface="Times New Roman" pitchFamily="18" charset="0"/>
              </a:defRPr>
            </a:lvl7pPr>
            <a:lvl8pPr eaLnBrk="0" fontAlgn="base" hangingPunct="0">
              <a:spcBef>
                <a:spcPct val="0"/>
              </a:spcBef>
              <a:spcAft>
                <a:spcPct val="0"/>
              </a:spcAft>
              <a:tabLst>
                <a:tab pos="6286500" algn="r"/>
                <a:tab pos="7543800" algn="r"/>
              </a:tabLst>
              <a:defRPr sz="2400">
                <a:solidFill>
                  <a:schemeClr val="tx1"/>
                </a:solidFill>
                <a:latin typeface="Times New Roman" pitchFamily="18" charset="0"/>
              </a:defRPr>
            </a:lvl8pPr>
            <a:lvl9pPr eaLnBrk="0" fontAlgn="base" hangingPunct="0">
              <a:spcBef>
                <a:spcPct val="0"/>
              </a:spcBef>
              <a:spcAft>
                <a:spcPct val="0"/>
              </a:spcAft>
              <a:tabLst>
                <a:tab pos="6286500" algn="r"/>
                <a:tab pos="7543800" algn="r"/>
              </a:tabLst>
              <a:defRPr sz="2400">
                <a:solidFill>
                  <a:schemeClr val="tx1"/>
                </a:solidFill>
                <a:latin typeface="Times New Roman" pitchFamily="18" charset="0"/>
              </a:defRPr>
            </a:lvl9pPr>
          </a:lstStyle>
          <a:p>
            <a:pPr>
              <a:lnSpc>
                <a:spcPct val="140000"/>
              </a:lnSpc>
              <a:tabLst>
                <a:tab pos="6113463" algn="r"/>
                <a:tab pos="7543800" algn="r"/>
              </a:tabLst>
            </a:pPr>
            <a:r>
              <a:rPr lang="en-US" altLang="en-US" sz="1900" b="0" dirty="0">
                <a:solidFill>
                  <a:schemeClr val="folHlink"/>
                </a:solidFill>
                <a:effectLst/>
                <a:latin typeface="Liberation Sans" panose="020B0604020202020204" pitchFamily="34" charset="0"/>
              </a:rPr>
              <a:t>Note Payable </a:t>
            </a:r>
            <a:r>
              <a:rPr lang="en-US" altLang="en-US" sz="1900" b="0" dirty="0" smtClean="0">
                <a:solidFill>
                  <a:schemeClr val="folHlink"/>
                </a:solidFill>
                <a:effectLst/>
                <a:latin typeface="Liberation Sans" panose="020B0604020202020204" pitchFamily="34" charset="0"/>
              </a:rPr>
              <a:t>(to </a:t>
            </a:r>
            <a:r>
              <a:rPr lang="en-US" altLang="en-US" sz="1900" b="0" dirty="0">
                <a:solidFill>
                  <a:schemeClr val="folHlink"/>
                </a:solidFill>
                <a:effectLst/>
                <a:latin typeface="Liberation Sans" panose="020B0604020202020204" pitchFamily="34" charset="0"/>
              </a:rPr>
              <a:t>Hamburg </a:t>
            </a:r>
            <a:r>
              <a:rPr lang="en-US" altLang="en-US" sz="1900" b="0" dirty="0" smtClean="0">
                <a:solidFill>
                  <a:schemeClr val="folHlink"/>
                </a:solidFill>
                <a:effectLst/>
                <a:latin typeface="Liberation Sans" panose="020B0604020202020204" pitchFamily="34" charset="0"/>
              </a:rPr>
              <a:t>Bank) </a:t>
            </a:r>
            <a:r>
              <a:rPr lang="en-US" altLang="en-US" sz="1900" b="0" dirty="0">
                <a:solidFill>
                  <a:schemeClr val="folHlink"/>
                </a:solidFill>
                <a:effectLst/>
                <a:latin typeface="Liberation Sans" panose="020B0604020202020204" pitchFamily="34" charset="0"/>
              </a:rPr>
              <a:t>	20,000,000</a:t>
            </a:r>
          </a:p>
          <a:p>
            <a:pPr>
              <a:lnSpc>
                <a:spcPct val="140000"/>
              </a:lnSpc>
              <a:tabLst>
                <a:tab pos="6113463" algn="r"/>
                <a:tab pos="7543800" algn="r"/>
              </a:tabLst>
            </a:pPr>
            <a:r>
              <a:rPr lang="en-US" altLang="en-US" sz="1900" b="0" dirty="0">
                <a:solidFill>
                  <a:schemeClr val="folHlink"/>
                </a:solidFill>
                <a:effectLst/>
                <a:latin typeface="Liberation Sans" panose="020B0604020202020204" pitchFamily="34" charset="0"/>
              </a:rPr>
              <a:t>Loss on </a:t>
            </a:r>
            <a:r>
              <a:rPr lang="en-US" altLang="en-US" sz="1900" b="0" dirty="0" smtClean="0">
                <a:solidFill>
                  <a:schemeClr val="folHlink"/>
                </a:solidFill>
                <a:effectLst/>
                <a:latin typeface="Liberation Sans" panose="020B0604020202020204" pitchFamily="34" charset="0"/>
              </a:rPr>
              <a:t>Disposal </a:t>
            </a:r>
            <a:r>
              <a:rPr lang="en-US" altLang="en-US" sz="1900" b="0" dirty="0">
                <a:solidFill>
                  <a:schemeClr val="folHlink"/>
                </a:solidFill>
                <a:effectLst/>
                <a:latin typeface="Liberation Sans" panose="020B0604020202020204" pitchFamily="34" charset="0"/>
              </a:rPr>
              <a:t>of Real Estate 	5,000,000</a:t>
            </a:r>
          </a:p>
          <a:p>
            <a:pPr>
              <a:lnSpc>
                <a:spcPct val="140000"/>
              </a:lnSpc>
              <a:tabLst>
                <a:tab pos="6113463" algn="r"/>
                <a:tab pos="7543800" algn="r"/>
              </a:tabLst>
            </a:pPr>
            <a:r>
              <a:rPr lang="en-US" altLang="en-US" sz="1900" b="0" dirty="0">
                <a:solidFill>
                  <a:schemeClr val="folHlink"/>
                </a:solidFill>
                <a:effectLst/>
                <a:latin typeface="Liberation Sans" panose="020B0604020202020204" pitchFamily="34" charset="0"/>
              </a:rPr>
              <a:t>	Real Estate 		21,000,000</a:t>
            </a:r>
          </a:p>
          <a:p>
            <a:pPr>
              <a:lnSpc>
                <a:spcPct val="140000"/>
              </a:lnSpc>
              <a:tabLst>
                <a:tab pos="6113463" algn="r"/>
                <a:tab pos="7543800" algn="r"/>
              </a:tabLst>
            </a:pPr>
            <a:r>
              <a:rPr lang="en-US" altLang="en-US" sz="1900" b="0" dirty="0">
                <a:solidFill>
                  <a:schemeClr val="folHlink"/>
                </a:solidFill>
                <a:effectLst/>
                <a:latin typeface="Liberation Sans" panose="020B0604020202020204" pitchFamily="34" charset="0"/>
              </a:rPr>
              <a:t>	Gain on Extinguishment of Debt 		4,000,000</a:t>
            </a:r>
          </a:p>
        </p:txBody>
      </p:sp>
      <p:sp>
        <p:nvSpPr>
          <p:cNvPr id="1474569" name="Rectangle 9"/>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Exchanging </a:t>
            </a:r>
            <a:r>
              <a:rPr lang="en-US" altLang="en-US" sz="3200" i="0" kern="1200" dirty="0" smtClean="0">
                <a:solidFill>
                  <a:schemeClr val="tx1"/>
                </a:solidFill>
                <a:effectLst/>
                <a:latin typeface="Liberation Sans" panose="020B0604020202020204" pitchFamily="34" charset="0"/>
                <a:ea typeface="+mn-ea"/>
                <a:cs typeface="+mn-cs"/>
              </a:rPr>
              <a:t>Assets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566">
                                            <p:txEl>
                                              <p:pRg st="0" end="0"/>
                                            </p:txEl>
                                          </p:spTgt>
                                        </p:tgtEl>
                                        <p:attrNameLst>
                                          <p:attrName>style.visibility</p:attrName>
                                        </p:attrNameLst>
                                      </p:cBhvr>
                                      <p:to>
                                        <p:strVal val="visible"/>
                                      </p:to>
                                    </p:set>
                                    <p:animEffect transition="in" filter="wipe(left)">
                                      <p:cBhvr>
                                        <p:cTn id="7" dur="500"/>
                                        <p:tgtEl>
                                          <p:spTgt spid="14745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74566">
                                            <p:txEl>
                                              <p:pRg st="1" end="1"/>
                                            </p:txEl>
                                          </p:spTgt>
                                        </p:tgtEl>
                                        <p:attrNameLst>
                                          <p:attrName>style.visibility</p:attrName>
                                        </p:attrNameLst>
                                      </p:cBhvr>
                                      <p:to>
                                        <p:strVal val="visible"/>
                                      </p:to>
                                    </p:set>
                                    <p:animEffect transition="in" filter="wipe(left)">
                                      <p:cBhvr>
                                        <p:cTn id="12" dur="500"/>
                                        <p:tgtEl>
                                          <p:spTgt spid="14745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4566">
                                            <p:txEl>
                                              <p:pRg st="2" end="2"/>
                                            </p:txEl>
                                          </p:spTgt>
                                        </p:tgtEl>
                                        <p:attrNameLst>
                                          <p:attrName>style.visibility</p:attrName>
                                        </p:attrNameLst>
                                      </p:cBhvr>
                                      <p:to>
                                        <p:strVal val="visible"/>
                                      </p:to>
                                    </p:set>
                                    <p:animEffect transition="in" filter="wipe(left)">
                                      <p:cBhvr>
                                        <p:cTn id="17" dur="500"/>
                                        <p:tgtEl>
                                          <p:spTgt spid="14745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74566">
                                            <p:txEl>
                                              <p:pRg st="3" end="3"/>
                                            </p:txEl>
                                          </p:spTgt>
                                        </p:tgtEl>
                                        <p:attrNameLst>
                                          <p:attrName>style.visibility</p:attrName>
                                        </p:attrNameLst>
                                      </p:cBhvr>
                                      <p:to>
                                        <p:strVal val="visible"/>
                                      </p:to>
                                    </p:set>
                                    <p:animEffect transition="in" filter="wipe(left)">
                                      <p:cBhvr>
                                        <p:cTn id="22" dur="500"/>
                                        <p:tgtEl>
                                          <p:spTgt spid="14745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6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Types and Ratings of Bonds</a:t>
            </a:r>
          </a:p>
        </p:txBody>
      </p:sp>
      <p:sp>
        <p:nvSpPr>
          <p:cNvPr id="1240068" name="Text Box 4"/>
          <p:cNvSpPr txBox="1">
            <a:spLocks noChangeArrowheads="1"/>
          </p:cNvSpPr>
          <p:nvPr/>
        </p:nvSpPr>
        <p:spPr bwMode="auto">
          <a:xfrm>
            <a:off x="609600" y="1371600"/>
            <a:ext cx="8229600" cy="35148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2950" indent="-457200"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a:spcBef>
                <a:spcPct val="60000"/>
              </a:spcBef>
              <a:spcAft>
                <a:spcPct val="20000"/>
              </a:spcAft>
              <a:buClr>
                <a:srgbClr val="800000"/>
              </a:buClr>
              <a:buSzPct val="80000"/>
              <a:buFont typeface="Wingdings" pitchFamily="2" charset="2"/>
              <a:buNone/>
            </a:pPr>
            <a:r>
              <a:rPr lang="en-US" altLang="en-US" dirty="0">
                <a:effectLst/>
                <a:latin typeface="Liberation Sans" panose="020B0604020202020204" pitchFamily="34" charset="0"/>
              </a:rPr>
              <a:t>Common types</a:t>
            </a:r>
            <a:r>
              <a:rPr lang="en-US" altLang="en-US" b="0" dirty="0">
                <a:effectLst/>
                <a:latin typeface="Liberation Sans" panose="020B0604020202020204" pitchFamily="34" charset="0"/>
              </a:rPr>
              <a:t> found in practice:</a:t>
            </a:r>
          </a:p>
          <a:p>
            <a:pPr lvl="1">
              <a:spcBef>
                <a:spcPct val="60000"/>
              </a:spcBef>
              <a:spcAft>
                <a:spcPct val="20000"/>
              </a:spcAft>
              <a:buClr>
                <a:srgbClr val="800000"/>
              </a:buClr>
              <a:buSzPct val="80000"/>
              <a:buFont typeface="Wingdings" pitchFamily="2" charset="2"/>
              <a:buChar char="u"/>
            </a:pPr>
            <a:r>
              <a:rPr lang="en-US" altLang="en-US" sz="2200" b="0" dirty="0">
                <a:effectLst/>
                <a:latin typeface="Liberation Sans" panose="020B0604020202020204" pitchFamily="34" charset="0"/>
              </a:rPr>
              <a:t>Secured and Unsecured (debenture) bonds.</a:t>
            </a:r>
          </a:p>
          <a:p>
            <a:pPr lvl="1">
              <a:spcBef>
                <a:spcPct val="60000"/>
              </a:spcBef>
              <a:spcAft>
                <a:spcPct val="20000"/>
              </a:spcAft>
              <a:buClr>
                <a:srgbClr val="800000"/>
              </a:buClr>
              <a:buSzPct val="80000"/>
              <a:buFont typeface="Wingdings" pitchFamily="2" charset="2"/>
              <a:buChar char="u"/>
            </a:pPr>
            <a:r>
              <a:rPr lang="en-US" altLang="en-US" sz="2200" b="0" dirty="0">
                <a:effectLst/>
                <a:latin typeface="Liberation Sans" panose="020B0604020202020204" pitchFamily="34" charset="0"/>
              </a:rPr>
              <a:t>Term, Serial, and Callable bonds.</a:t>
            </a:r>
          </a:p>
          <a:p>
            <a:pPr lvl="1">
              <a:spcBef>
                <a:spcPct val="60000"/>
              </a:spcBef>
              <a:spcAft>
                <a:spcPct val="20000"/>
              </a:spcAft>
              <a:buClr>
                <a:srgbClr val="800000"/>
              </a:buClr>
              <a:buSzPct val="80000"/>
              <a:buFont typeface="Wingdings" pitchFamily="2" charset="2"/>
              <a:buChar char="u"/>
            </a:pPr>
            <a:r>
              <a:rPr lang="en-US" altLang="en-US" sz="2200" b="0" dirty="0">
                <a:effectLst/>
                <a:latin typeface="Liberation Sans" panose="020B0604020202020204" pitchFamily="34" charset="0"/>
              </a:rPr>
              <a:t>Convertible, Commodity-Backed, Deep-Discount bonds.</a:t>
            </a:r>
          </a:p>
          <a:p>
            <a:pPr lvl="1">
              <a:spcBef>
                <a:spcPct val="60000"/>
              </a:spcBef>
              <a:spcAft>
                <a:spcPct val="20000"/>
              </a:spcAft>
              <a:buClr>
                <a:srgbClr val="800000"/>
              </a:buClr>
              <a:buSzPct val="80000"/>
              <a:buFont typeface="Wingdings" pitchFamily="2" charset="2"/>
              <a:buChar char="u"/>
            </a:pPr>
            <a:r>
              <a:rPr lang="en-US" altLang="en-US" sz="2200" b="0" dirty="0">
                <a:effectLst/>
                <a:latin typeface="Liberation Sans" panose="020B0604020202020204" pitchFamily="34" charset="0"/>
              </a:rPr>
              <a:t>Registered and Bearer (Coupon) bonds.</a:t>
            </a:r>
          </a:p>
          <a:p>
            <a:pPr lvl="1">
              <a:spcBef>
                <a:spcPct val="60000"/>
              </a:spcBef>
              <a:spcAft>
                <a:spcPct val="20000"/>
              </a:spcAft>
              <a:buClr>
                <a:srgbClr val="800000"/>
              </a:buClr>
              <a:buSzPct val="80000"/>
              <a:buFont typeface="Wingdings" pitchFamily="2" charset="2"/>
              <a:buChar char="u"/>
            </a:pPr>
            <a:r>
              <a:rPr lang="en-US" altLang="en-US" sz="2200" b="0" dirty="0">
                <a:effectLst/>
                <a:latin typeface="Liberation Sans" panose="020B0604020202020204" pitchFamily="34" charset="0"/>
              </a:rPr>
              <a:t>Income and Revenue bonds.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2</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Text Box 2"/>
          <p:cNvSpPr txBox="1">
            <a:spLocks noChangeArrowheads="1"/>
          </p:cNvSpPr>
          <p:nvPr/>
        </p:nvSpPr>
        <p:spPr bwMode="auto">
          <a:xfrm>
            <a:off x="609600" y="1295400"/>
            <a:ext cx="7848600" cy="15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143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4763" lvl="1">
              <a:lnSpc>
                <a:spcPct val="130000"/>
              </a:lnSpc>
              <a:spcBef>
                <a:spcPct val="35000"/>
              </a:spcBef>
              <a:buSzPct val="80000"/>
            </a:pPr>
            <a:r>
              <a:rPr lang="en-US" altLang="en-US" sz="1900" dirty="0">
                <a:solidFill>
                  <a:srgbClr val="800000"/>
                </a:solidFill>
                <a:effectLst/>
                <a:latin typeface="Liberation Sans" panose="020B0604020202020204" pitchFamily="34" charset="0"/>
              </a:rPr>
              <a:t>Illustration:</a:t>
            </a:r>
            <a:r>
              <a:rPr lang="en-US" altLang="en-US" sz="1900" b="0" dirty="0">
                <a:solidFill>
                  <a:schemeClr val="folHlink"/>
                </a:solidFill>
                <a:effectLst/>
                <a:latin typeface="Liberation Sans" panose="020B0604020202020204" pitchFamily="34" charset="0"/>
              </a:rPr>
              <a:t>  </a:t>
            </a:r>
            <a:r>
              <a:rPr lang="en-US" sz="1900" b="0" dirty="0" smtClean="0">
                <a:solidFill>
                  <a:schemeClr val="folHlink"/>
                </a:solidFill>
                <a:effectLst/>
                <a:latin typeface="Liberation Sans" panose="020B0604020202020204" pitchFamily="34" charset="0"/>
              </a:rPr>
              <a:t>Now </a:t>
            </a:r>
            <a:r>
              <a:rPr lang="en-US" sz="1900" b="0" dirty="0">
                <a:solidFill>
                  <a:schemeClr val="folHlink"/>
                </a:solidFill>
                <a:effectLst/>
                <a:latin typeface="Liberation Sans" panose="020B0604020202020204" pitchFamily="34" charset="0"/>
              </a:rPr>
              <a:t>assume that Hamburg Bank agrees to accept </a:t>
            </a:r>
            <a:r>
              <a:rPr lang="en-US" sz="1900" b="0" dirty="0" smtClean="0">
                <a:solidFill>
                  <a:schemeClr val="folHlink"/>
                </a:solidFill>
                <a:effectLst/>
                <a:latin typeface="Liberation Sans" panose="020B0604020202020204" pitchFamily="34" charset="0"/>
              </a:rPr>
              <a:t>from Bonn </a:t>
            </a:r>
            <a:r>
              <a:rPr lang="en-US" sz="1900" b="0" dirty="0">
                <a:solidFill>
                  <a:schemeClr val="folHlink"/>
                </a:solidFill>
                <a:effectLst/>
                <a:latin typeface="Liberation Sans" panose="020B0604020202020204" pitchFamily="34" charset="0"/>
              </a:rPr>
              <a:t>Mortgage 320,000 ordinary shares (€10 par) that have a fair </a:t>
            </a:r>
            <a:r>
              <a:rPr lang="en-US" sz="1900" b="0" dirty="0" smtClean="0">
                <a:solidFill>
                  <a:schemeClr val="folHlink"/>
                </a:solidFill>
                <a:effectLst/>
                <a:latin typeface="Liberation Sans" panose="020B0604020202020204" pitchFamily="34" charset="0"/>
              </a:rPr>
              <a:t>value </a:t>
            </a:r>
            <a:r>
              <a:rPr lang="en-US" sz="1900" b="0" dirty="0">
                <a:solidFill>
                  <a:schemeClr val="folHlink"/>
                </a:solidFill>
                <a:effectLst/>
                <a:latin typeface="Liberation Sans" panose="020B0604020202020204" pitchFamily="34" charset="0"/>
              </a:rPr>
              <a:t>of €16,000,000</a:t>
            </a:r>
            <a:r>
              <a:rPr lang="en-US" sz="1900" b="0" dirty="0" smtClean="0">
                <a:solidFill>
                  <a:schemeClr val="folHlink"/>
                </a:solidFill>
                <a:effectLst/>
                <a:latin typeface="Liberation Sans" panose="020B0604020202020204" pitchFamily="34" charset="0"/>
              </a:rPr>
              <a:t>, in </a:t>
            </a:r>
            <a:r>
              <a:rPr lang="en-US" sz="1900" b="0" dirty="0">
                <a:solidFill>
                  <a:schemeClr val="folHlink"/>
                </a:solidFill>
                <a:effectLst/>
                <a:latin typeface="Liberation Sans" panose="020B0604020202020204" pitchFamily="34" charset="0"/>
              </a:rPr>
              <a:t>full settlement of the €20,000,000 loan obligation. Bonn Mortgage (debtor) </a:t>
            </a:r>
            <a:r>
              <a:rPr lang="en-US" sz="1900" b="0" dirty="0" smtClean="0">
                <a:solidFill>
                  <a:schemeClr val="folHlink"/>
                </a:solidFill>
                <a:effectLst/>
                <a:latin typeface="Liberation Sans" panose="020B0604020202020204" pitchFamily="34" charset="0"/>
              </a:rPr>
              <a:t>records this </a:t>
            </a:r>
            <a:r>
              <a:rPr lang="en-US" sz="1900" b="0" dirty="0">
                <a:solidFill>
                  <a:schemeClr val="folHlink"/>
                </a:solidFill>
                <a:effectLst/>
                <a:latin typeface="Liberation Sans" panose="020B0604020202020204" pitchFamily="34" charset="0"/>
              </a:rPr>
              <a:t>transaction as follows.</a:t>
            </a:r>
            <a:endParaRPr lang="en-US" altLang="en-US" sz="1900" b="0" dirty="0">
              <a:solidFill>
                <a:schemeClr val="folHlink"/>
              </a:solidFill>
              <a:effectLst/>
              <a:latin typeface="Liberation Sans" panose="020B0604020202020204" pitchFamily="34" charset="0"/>
            </a:endParaRPr>
          </a:p>
        </p:txBody>
      </p:sp>
      <p:sp>
        <p:nvSpPr>
          <p:cNvPr id="1474566" name="Rectangle 6"/>
          <p:cNvSpPr>
            <a:spLocks noChangeArrowheads="1"/>
          </p:cNvSpPr>
          <p:nvPr/>
        </p:nvSpPr>
        <p:spPr bwMode="auto">
          <a:xfrm>
            <a:off x="609600" y="3048000"/>
            <a:ext cx="7924800" cy="17297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40000"/>
              </a:lnSpc>
              <a:tabLst>
                <a:tab pos="6113463" algn="r"/>
                <a:tab pos="7543800" algn="r"/>
              </a:tabLst>
            </a:pPr>
            <a:r>
              <a:rPr lang="en-US" sz="1900" b="0" dirty="0">
                <a:effectLst/>
                <a:latin typeface="Liberation Sans" panose="020B0604020202020204" pitchFamily="34" charset="0"/>
              </a:rPr>
              <a:t>Notes Payable (to Hamburg Bank) </a:t>
            </a:r>
            <a:r>
              <a:rPr lang="en-US" sz="1900" b="0" dirty="0" smtClean="0">
                <a:effectLst/>
                <a:latin typeface="Liberation Sans" panose="020B0604020202020204" pitchFamily="34" charset="0"/>
              </a:rPr>
              <a:t>	20,000,000</a:t>
            </a:r>
            <a:endParaRPr lang="en-US" sz="1900" b="0" dirty="0">
              <a:effectLst/>
              <a:latin typeface="Liberation Sans" panose="020B0604020202020204" pitchFamily="34" charset="0"/>
            </a:endParaRPr>
          </a:p>
          <a:p>
            <a:pPr marL="457200" indent="-457200" algn="l">
              <a:lnSpc>
                <a:spcPct val="140000"/>
              </a:lnSpc>
              <a:tabLst>
                <a:tab pos="6113463" algn="r"/>
                <a:tab pos="7543800" algn="r"/>
              </a:tabLst>
            </a:pPr>
            <a:r>
              <a:rPr lang="en-US" sz="1900" b="0" dirty="0" smtClean="0">
                <a:effectLst/>
                <a:latin typeface="Liberation Sans" panose="020B0604020202020204" pitchFamily="34" charset="0"/>
              </a:rPr>
              <a:t>	Share </a:t>
            </a:r>
            <a:r>
              <a:rPr lang="en-US" sz="1900" b="0" dirty="0">
                <a:effectLst/>
                <a:latin typeface="Liberation Sans" panose="020B0604020202020204" pitchFamily="34" charset="0"/>
              </a:rPr>
              <a:t>Capital—Ordinary </a:t>
            </a:r>
            <a:r>
              <a:rPr lang="en-US" sz="1900" b="0" dirty="0" smtClean="0">
                <a:effectLst/>
                <a:latin typeface="Liberation Sans" panose="020B0604020202020204" pitchFamily="34" charset="0"/>
              </a:rPr>
              <a:t>		3,200,000</a:t>
            </a:r>
            <a:endParaRPr lang="en-US" sz="1900" b="0" dirty="0">
              <a:effectLst/>
              <a:latin typeface="Liberation Sans" panose="020B0604020202020204" pitchFamily="34" charset="0"/>
            </a:endParaRPr>
          </a:p>
          <a:p>
            <a:pPr marL="457200" indent="-457200" algn="l">
              <a:lnSpc>
                <a:spcPct val="140000"/>
              </a:lnSpc>
              <a:tabLst>
                <a:tab pos="6113463" algn="r"/>
                <a:tab pos="7543800" algn="r"/>
              </a:tabLst>
            </a:pPr>
            <a:r>
              <a:rPr lang="en-US" sz="1900" b="0" dirty="0" smtClean="0">
                <a:effectLst/>
                <a:latin typeface="Liberation Sans" panose="020B0604020202020204" pitchFamily="34" charset="0"/>
              </a:rPr>
              <a:t>	Share </a:t>
            </a:r>
            <a:r>
              <a:rPr lang="en-US" sz="1900" b="0" dirty="0">
                <a:effectLst/>
                <a:latin typeface="Liberation Sans" panose="020B0604020202020204" pitchFamily="34" charset="0"/>
              </a:rPr>
              <a:t>Premium—Ordinary </a:t>
            </a:r>
            <a:r>
              <a:rPr lang="en-US" sz="1900" b="0" dirty="0" smtClean="0">
                <a:effectLst/>
                <a:latin typeface="Liberation Sans" panose="020B0604020202020204" pitchFamily="34" charset="0"/>
              </a:rPr>
              <a:t>		12,800,000</a:t>
            </a:r>
            <a:endParaRPr lang="en-US" sz="1900" b="0" dirty="0">
              <a:effectLst/>
              <a:latin typeface="Liberation Sans" panose="020B0604020202020204" pitchFamily="34" charset="0"/>
            </a:endParaRPr>
          </a:p>
          <a:p>
            <a:pPr marL="457200" indent="-457200" algn="l">
              <a:lnSpc>
                <a:spcPct val="140000"/>
              </a:lnSpc>
              <a:tabLst>
                <a:tab pos="6113463" algn="r"/>
                <a:tab pos="7543800" algn="r"/>
              </a:tabLst>
            </a:pPr>
            <a:r>
              <a:rPr lang="en-US" sz="1900" b="0" dirty="0" smtClean="0">
                <a:effectLst/>
                <a:latin typeface="Liberation Sans" panose="020B0604020202020204" pitchFamily="34" charset="0"/>
              </a:rPr>
              <a:t>	Gain </a:t>
            </a:r>
            <a:r>
              <a:rPr lang="en-US" sz="1900" b="0" dirty="0">
                <a:effectLst/>
                <a:latin typeface="Liberation Sans" panose="020B0604020202020204" pitchFamily="34" charset="0"/>
              </a:rPr>
              <a:t>on Extinguishment of Debt </a:t>
            </a:r>
            <a:r>
              <a:rPr lang="en-US" sz="1900" b="0" dirty="0" smtClean="0">
                <a:effectLst/>
                <a:latin typeface="Liberation Sans" panose="020B0604020202020204" pitchFamily="34" charset="0"/>
              </a:rPr>
              <a:t>		4,000,000</a:t>
            </a:r>
            <a:endParaRPr lang="en-US" altLang="en-US" sz="1900" b="0" dirty="0">
              <a:effectLst/>
              <a:latin typeface="Liberation Sans" panose="020B0604020202020204" pitchFamily="34" charset="0"/>
            </a:endParaRPr>
          </a:p>
        </p:txBody>
      </p:sp>
      <p:sp>
        <p:nvSpPr>
          <p:cNvPr id="1474569" name="Rectangle 9"/>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Exchanging </a:t>
            </a:r>
            <a:r>
              <a:rPr lang="en-US" altLang="en-US" sz="3200" i="0" kern="1200" dirty="0" smtClean="0">
                <a:solidFill>
                  <a:schemeClr val="tx1"/>
                </a:solidFill>
                <a:effectLst/>
                <a:latin typeface="Liberation Sans" panose="020B0604020202020204" pitchFamily="34" charset="0"/>
                <a:ea typeface="+mn-ea"/>
                <a:cs typeface="+mn-cs"/>
              </a:rPr>
              <a:t>Securities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31923756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566">
                                            <p:txEl>
                                              <p:pRg st="0" end="0"/>
                                            </p:txEl>
                                          </p:spTgt>
                                        </p:tgtEl>
                                        <p:attrNameLst>
                                          <p:attrName>style.visibility</p:attrName>
                                        </p:attrNameLst>
                                      </p:cBhvr>
                                      <p:to>
                                        <p:strVal val="visible"/>
                                      </p:to>
                                    </p:set>
                                    <p:animEffect transition="in" filter="wipe(left)">
                                      <p:cBhvr>
                                        <p:cTn id="7" dur="500"/>
                                        <p:tgtEl>
                                          <p:spTgt spid="14745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74566">
                                            <p:txEl>
                                              <p:pRg st="1" end="1"/>
                                            </p:txEl>
                                          </p:spTgt>
                                        </p:tgtEl>
                                        <p:attrNameLst>
                                          <p:attrName>style.visibility</p:attrName>
                                        </p:attrNameLst>
                                      </p:cBhvr>
                                      <p:to>
                                        <p:strVal val="visible"/>
                                      </p:to>
                                    </p:set>
                                    <p:animEffect transition="in" filter="wipe(left)">
                                      <p:cBhvr>
                                        <p:cTn id="12" dur="500"/>
                                        <p:tgtEl>
                                          <p:spTgt spid="14745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4566">
                                            <p:txEl>
                                              <p:pRg st="2" end="2"/>
                                            </p:txEl>
                                          </p:spTgt>
                                        </p:tgtEl>
                                        <p:attrNameLst>
                                          <p:attrName>style.visibility</p:attrName>
                                        </p:attrNameLst>
                                      </p:cBhvr>
                                      <p:to>
                                        <p:strVal val="visible"/>
                                      </p:to>
                                    </p:set>
                                    <p:animEffect transition="in" filter="wipe(left)">
                                      <p:cBhvr>
                                        <p:cTn id="17" dur="500"/>
                                        <p:tgtEl>
                                          <p:spTgt spid="14745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74566">
                                            <p:txEl>
                                              <p:pRg st="3" end="3"/>
                                            </p:txEl>
                                          </p:spTgt>
                                        </p:tgtEl>
                                        <p:attrNameLst>
                                          <p:attrName>style.visibility</p:attrName>
                                        </p:attrNameLst>
                                      </p:cBhvr>
                                      <p:to>
                                        <p:strVal val="visible"/>
                                      </p:to>
                                    </p:set>
                                    <p:animEffect transition="in" filter="wipe(left)">
                                      <p:cBhvr>
                                        <p:cTn id="22" dur="500"/>
                                        <p:tgtEl>
                                          <p:spTgt spid="14745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6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1" name="Rectangle 3"/>
          <p:cNvSpPr>
            <a:spLocks noGrp="1" noChangeArrowheads="1"/>
          </p:cNvSpPr>
          <p:nvPr>
            <p:ph type="title" idx="4294967295"/>
          </p:nvPr>
        </p:nvSpPr>
        <p:spPr bwMode="auto">
          <a:xfrm>
            <a:off x="304800" y="381000"/>
            <a:ext cx="85344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smtClean="0">
                <a:solidFill>
                  <a:schemeClr val="tx1"/>
                </a:solidFill>
                <a:effectLst/>
                <a:latin typeface="Liberation Sans" panose="020B0604020202020204" pitchFamily="34" charset="0"/>
                <a:ea typeface="+mn-ea"/>
                <a:cs typeface="+mn-cs"/>
              </a:rPr>
              <a:t>Extinguishment with Modification of Terms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1476614" name="Rectangle 6"/>
          <p:cNvSpPr>
            <a:spLocks noChangeArrowheads="1"/>
          </p:cNvSpPr>
          <p:nvPr/>
        </p:nvSpPr>
        <p:spPr bwMode="auto">
          <a:xfrm>
            <a:off x="609600" y="1371600"/>
            <a:ext cx="7848600" cy="368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300" dirty="0">
                <a:effectLst/>
                <a:latin typeface="Liberation Sans" panose="020B0604020202020204" pitchFamily="34" charset="0"/>
              </a:rPr>
              <a:t>Creditor</a:t>
            </a:r>
            <a:r>
              <a:rPr lang="en-US" altLang="en-US" sz="2300" b="0" dirty="0">
                <a:effectLst/>
                <a:latin typeface="Liberation Sans" panose="020B0604020202020204" pitchFamily="34" charset="0"/>
              </a:rPr>
              <a:t> may offer one or a combination of the following </a:t>
            </a:r>
            <a:r>
              <a:rPr lang="en-US" altLang="en-US" sz="2300" dirty="0">
                <a:effectLst/>
                <a:latin typeface="Liberation Sans" panose="020B0604020202020204" pitchFamily="34" charset="0"/>
              </a:rPr>
              <a:t>modifications</a:t>
            </a:r>
            <a:r>
              <a:rPr lang="en-US" altLang="en-US" sz="2300" b="0" dirty="0">
                <a:effectLst/>
                <a:latin typeface="Liberation Sans" panose="020B0604020202020204" pitchFamily="34" charset="0"/>
              </a:rPr>
              <a:t>:</a:t>
            </a:r>
          </a:p>
          <a:p>
            <a:pPr lvl="1">
              <a:lnSpc>
                <a:spcPct val="130000"/>
              </a:lnSpc>
              <a:spcBef>
                <a:spcPct val="35000"/>
              </a:spcBef>
              <a:buFontTx/>
              <a:buAutoNum type="arabicPeriod"/>
            </a:pPr>
            <a:r>
              <a:rPr lang="en-US" altLang="en-US" sz="2200" b="0" dirty="0">
                <a:effectLst/>
                <a:latin typeface="Liberation Sans" panose="020B0604020202020204" pitchFamily="34" charset="0"/>
              </a:rPr>
              <a:t>Reduction of the stated interest rate.</a:t>
            </a:r>
          </a:p>
          <a:p>
            <a:pPr lvl="1">
              <a:lnSpc>
                <a:spcPct val="130000"/>
              </a:lnSpc>
              <a:spcBef>
                <a:spcPct val="35000"/>
              </a:spcBef>
              <a:buFontTx/>
              <a:buAutoNum type="arabicPeriod"/>
            </a:pPr>
            <a:r>
              <a:rPr lang="en-US" altLang="en-US" sz="2200" b="0" dirty="0">
                <a:effectLst/>
                <a:latin typeface="Liberation Sans" panose="020B0604020202020204" pitchFamily="34" charset="0"/>
              </a:rPr>
              <a:t>Extension of the maturity date of the face amount of the debt.</a:t>
            </a:r>
          </a:p>
          <a:p>
            <a:pPr lvl="1">
              <a:lnSpc>
                <a:spcPct val="130000"/>
              </a:lnSpc>
              <a:spcBef>
                <a:spcPct val="35000"/>
              </a:spcBef>
              <a:buFontTx/>
              <a:buAutoNum type="arabicPeriod"/>
            </a:pPr>
            <a:r>
              <a:rPr lang="en-US" altLang="en-US" sz="2200" b="0" dirty="0">
                <a:effectLst/>
                <a:latin typeface="Liberation Sans" panose="020B0604020202020204" pitchFamily="34" charset="0"/>
              </a:rPr>
              <a:t>Reduction of the face amount of the debt.</a:t>
            </a:r>
          </a:p>
          <a:p>
            <a:pPr lvl="1">
              <a:lnSpc>
                <a:spcPct val="130000"/>
              </a:lnSpc>
              <a:spcBef>
                <a:spcPct val="35000"/>
              </a:spcBef>
              <a:buFontTx/>
              <a:buAutoNum type="arabicPeriod"/>
            </a:pPr>
            <a:r>
              <a:rPr lang="en-US" altLang="en-US" sz="2200" b="0" dirty="0">
                <a:effectLst/>
                <a:latin typeface="Liberation Sans" panose="020B0604020202020204" pitchFamily="34" charset="0"/>
              </a:rPr>
              <a:t>Reduction or deferral of any accrued interest.</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60" name="Text Box 4"/>
          <p:cNvSpPr txBox="1">
            <a:spLocks noChangeArrowheads="1"/>
          </p:cNvSpPr>
          <p:nvPr/>
        </p:nvSpPr>
        <p:spPr bwMode="auto">
          <a:xfrm>
            <a:off x="609600" y="1371600"/>
            <a:ext cx="8001000" cy="4816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000" dirty="0">
                <a:solidFill>
                  <a:srgbClr val="800000"/>
                </a:solidFill>
                <a:effectLst/>
                <a:latin typeface="Liberation Sans" panose="020B0604020202020204" pitchFamily="34" charset="0"/>
              </a:rPr>
              <a:t>Illustration: </a:t>
            </a:r>
            <a:r>
              <a:rPr lang="en-US" altLang="en-US" sz="2000" dirty="0" smtClean="0">
                <a:solidFill>
                  <a:srgbClr val="800000"/>
                </a:solidFill>
                <a:effectLst/>
                <a:latin typeface="Liberation Sans" panose="020B0604020202020204" pitchFamily="34" charset="0"/>
              </a:rPr>
              <a:t> </a:t>
            </a:r>
            <a:r>
              <a:rPr lang="en-US" altLang="en-US" sz="2000" b="0" dirty="0" smtClean="0">
                <a:solidFill>
                  <a:schemeClr val="folHlink"/>
                </a:solidFill>
                <a:effectLst/>
                <a:latin typeface="Liberation Sans" panose="020B0604020202020204" pitchFamily="34" charset="0"/>
              </a:rPr>
              <a:t>On </a:t>
            </a:r>
            <a:r>
              <a:rPr lang="en-US" altLang="en-US" sz="2000" b="0" dirty="0">
                <a:solidFill>
                  <a:schemeClr val="folHlink"/>
                </a:solidFill>
                <a:effectLst/>
                <a:latin typeface="Liberation Sans" panose="020B0604020202020204" pitchFamily="34" charset="0"/>
              </a:rPr>
              <a:t>December 31, </a:t>
            </a:r>
            <a:r>
              <a:rPr lang="en-US" altLang="en-US" sz="2000" b="0" dirty="0" smtClean="0">
                <a:solidFill>
                  <a:schemeClr val="folHlink"/>
                </a:solidFill>
                <a:effectLst/>
                <a:latin typeface="Liberation Sans" panose="020B0604020202020204" pitchFamily="34" charset="0"/>
              </a:rPr>
              <a:t>2015, </a:t>
            </a:r>
            <a:r>
              <a:rPr lang="en-US" altLang="en-US" sz="2000" b="0" dirty="0">
                <a:solidFill>
                  <a:schemeClr val="folHlink"/>
                </a:solidFill>
                <a:effectLst/>
                <a:latin typeface="Liberation Sans" panose="020B0604020202020204" pitchFamily="34" charset="0"/>
              </a:rPr>
              <a:t>Morgan National Bank enters into a debt modification agreement with Resorts Development Company. The bank </a:t>
            </a:r>
            <a:r>
              <a:rPr lang="en-US" sz="2000" b="0" dirty="0">
                <a:solidFill>
                  <a:schemeClr val="folHlink"/>
                </a:solidFill>
                <a:effectLst/>
                <a:latin typeface="Liberation Sans" panose="020B0604020202020204" pitchFamily="34" charset="0"/>
              </a:rPr>
              <a:t>restructures a ¥10,500,000 </a:t>
            </a:r>
            <a:r>
              <a:rPr lang="en-US" sz="2000" b="0" dirty="0" smtClean="0">
                <a:solidFill>
                  <a:schemeClr val="folHlink"/>
                </a:solidFill>
                <a:effectLst/>
                <a:latin typeface="Liberation Sans" panose="020B0604020202020204" pitchFamily="34" charset="0"/>
              </a:rPr>
              <a:t>loan </a:t>
            </a:r>
            <a:r>
              <a:rPr lang="en-US" altLang="en-US" sz="2000" b="0" dirty="0" smtClean="0">
                <a:solidFill>
                  <a:schemeClr val="folHlink"/>
                </a:solidFill>
                <a:effectLst/>
                <a:latin typeface="Liberation Sans" panose="020B0604020202020204" pitchFamily="34" charset="0"/>
              </a:rPr>
              <a:t>receivable </a:t>
            </a:r>
            <a:r>
              <a:rPr lang="en-US" altLang="en-US" sz="2000" b="0" dirty="0">
                <a:solidFill>
                  <a:schemeClr val="folHlink"/>
                </a:solidFill>
                <a:effectLst/>
                <a:latin typeface="Liberation Sans" panose="020B0604020202020204" pitchFamily="34" charset="0"/>
              </a:rPr>
              <a:t>issued at par (interest paid to date) by:</a:t>
            </a:r>
          </a:p>
          <a:p>
            <a:pPr lvl="1">
              <a:lnSpc>
                <a:spcPct val="130000"/>
              </a:lnSpc>
              <a:spcBef>
                <a:spcPct val="35000"/>
              </a:spcBef>
              <a:buClr>
                <a:srgbClr val="800000"/>
              </a:buClr>
              <a:buSzPct val="80000"/>
              <a:buFont typeface="Arial" charset="0"/>
              <a:buChar char="►"/>
            </a:pPr>
            <a:r>
              <a:rPr lang="en-US" sz="2000" b="0" dirty="0" smtClean="0">
                <a:solidFill>
                  <a:schemeClr val="folHlink"/>
                </a:solidFill>
                <a:effectLst/>
                <a:latin typeface="Liberation Sans" panose="020B0604020202020204" pitchFamily="34" charset="0"/>
              </a:rPr>
              <a:t>Reducing </a:t>
            </a:r>
            <a:r>
              <a:rPr lang="en-US" sz="2000" b="0" dirty="0">
                <a:solidFill>
                  <a:schemeClr val="folHlink"/>
                </a:solidFill>
                <a:effectLst/>
                <a:latin typeface="Liberation Sans" panose="020B0604020202020204" pitchFamily="34" charset="0"/>
              </a:rPr>
              <a:t>the principal obligation from ¥10,500,000 to ¥9,000,000</a:t>
            </a:r>
            <a:r>
              <a:rPr lang="en-US" sz="2000" b="0" dirty="0" smtClean="0">
                <a:solidFill>
                  <a:schemeClr val="folHlink"/>
                </a:solidFill>
                <a:effectLst/>
                <a:latin typeface="Liberation Sans" panose="020B0604020202020204" pitchFamily="34" charset="0"/>
              </a:rPr>
              <a:t>;</a:t>
            </a:r>
          </a:p>
          <a:p>
            <a:pPr lvl="1">
              <a:lnSpc>
                <a:spcPct val="130000"/>
              </a:lnSpc>
              <a:spcBef>
                <a:spcPct val="35000"/>
              </a:spcBef>
              <a:buClr>
                <a:srgbClr val="800000"/>
              </a:buClr>
              <a:buSzPct val="80000"/>
              <a:buFont typeface="Arial" charset="0"/>
              <a:buChar char="►"/>
            </a:pPr>
            <a:r>
              <a:rPr lang="en-US" sz="2000" b="0" dirty="0" smtClean="0">
                <a:solidFill>
                  <a:schemeClr val="folHlink"/>
                </a:solidFill>
                <a:effectLst/>
                <a:latin typeface="Liberation Sans" panose="020B0604020202020204" pitchFamily="34" charset="0"/>
              </a:rPr>
              <a:t>Extending </a:t>
            </a:r>
            <a:r>
              <a:rPr lang="en-US" sz="2000" b="0" dirty="0">
                <a:solidFill>
                  <a:schemeClr val="folHlink"/>
                </a:solidFill>
                <a:effectLst/>
                <a:latin typeface="Liberation Sans" panose="020B0604020202020204" pitchFamily="34" charset="0"/>
              </a:rPr>
              <a:t>the maturity date from December 31, 2015, to December 31, 2019; </a:t>
            </a:r>
            <a:r>
              <a:rPr lang="en-US" sz="2000" b="0" dirty="0" smtClean="0">
                <a:solidFill>
                  <a:schemeClr val="folHlink"/>
                </a:solidFill>
                <a:effectLst/>
                <a:latin typeface="Liberation Sans" panose="020B0604020202020204" pitchFamily="34" charset="0"/>
              </a:rPr>
              <a:t>and</a:t>
            </a:r>
          </a:p>
          <a:p>
            <a:pPr lvl="1">
              <a:lnSpc>
                <a:spcPct val="130000"/>
              </a:lnSpc>
              <a:spcBef>
                <a:spcPct val="35000"/>
              </a:spcBef>
              <a:buClr>
                <a:srgbClr val="800000"/>
              </a:buClr>
              <a:buSzPct val="80000"/>
              <a:buFont typeface="Arial" charset="0"/>
              <a:buChar char="►"/>
            </a:pPr>
            <a:r>
              <a:rPr lang="en-US" sz="2000" b="0" dirty="0" smtClean="0">
                <a:solidFill>
                  <a:schemeClr val="folHlink"/>
                </a:solidFill>
                <a:effectLst/>
                <a:latin typeface="Liberation Sans" panose="020B0604020202020204" pitchFamily="34" charset="0"/>
              </a:rPr>
              <a:t>Reducing </a:t>
            </a:r>
            <a:r>
              <a:rPr lang="en-US" sz="2000" b="0" dirty="0">
                <a:solidFill>
                  <a:schemeClr val="folHlink"/>
                </a:solidFill>
                <a:effectLst/>
                <a:latin typeface="Liberation Sans" panose="020B0604020202020204" pitchFamily="34" charset="0"/>
              </a:rPr>
              <a:t>the interest rate from the historical effective rate of 12 percent to 8 percent</a:t>
            </a:r>
            <a:r>
              <a:rPr lang="en-US" sz="2000" b="0" dirty="0" smtClean="0">
                <a:solidFill>
                  <a:schemeClr val="folHlink"/>
                </a:solidFill>
                <a:effectLst/>
                <a:latin typeface="Liberation Sans" panose="020B0604020202020204" pitchFamily="34" charset="0"/>
              </a:rPr>
              <a:t>. Given </a:t>
            </a:r>
            <a:r>
              <a:rPr lang="en-US" sz="2000" b="0" dirty="0">
                <a:solidFill>
                  <a:schemeClr val="folHlink"/>
                </a:solidFill>
                <a:effectLst/>
                <a:latin typeface="Liberation Sans" panose="020B0604020202020204" pitchFamily="34" charset="0"/>
              </a:rPr>
              <a:t>Resorts Development’s financial distress, its market-based borrowing rate </a:t>
            </a:r>
            <a:r>
              <a:rPr lang="en-US" sz="2000" b="0" dirty="0" smtClean="0">
                <a:solidFill>
                  <a:schemeClr val="folHlink"/>
                </a:solidFill>
                <a:effectLst/>
                <a:latin typeface="Liberation Sans" panose="020B0604020202020204" pitchFamily="34" charset="0"/>
              </a:rPr>
              <a:t>is 15 </a:t>
            </a:r>
            <a:r>
              <a:rPr lang="en-US" sz="2000" b="0" dirty="0">
                <a:solidFill>
                  <a:schemeClr val="folHlink"/>
                </a:solidFill>
                <a:effectLst/>
                <a:latin typeface="Liberation Sans" panose="020B0604020202020204" pitchFamily="34" charset="0"/>
              </a:rPr>
              <a:t>percent.</a:t>
            </a:r>
            <a:endParaRPr lang="en-US" altLang="en-US" sz="2000" b="0" dirty="0">
              <a:solidFill>
                <a:schemeClr val="folHlink"/>
              </a:solidFill>
              <a:effectLst/>
              <a:latin typeface="Liberation Sans" panose="020B0604020202020204" pitchFamily="34" charset="0"/>
            </a:endParaRP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Rectangle 9"/>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tx1"/>
                </a:solidFill>
                <a:effectLst/>
                <a:latin typeface="Liberation Sans" panose="020B0604020202020204" pitchFamily="34" charset="0"/>
                <a:ea typeface="+mn-ea"/>
                <a:cs typeface="+mn-cs"/>
              </a:rPr>
              <a:t>Modification of Terms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8" name="Text Box 4"/>
          <p:cNvSpPr txBox="1">
            <a:spLocks noChangeArrowheads="1"/>
          </p:cNvSpPr>
          <p:nvPr/>
        </p:nvSpPr>
        <p:spPr bwMode="auto">
          <a:xfrm>
            <a:off x="609600" y="1371600"/>
            <a:ext cx="8077200" cy="141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200" dirty="0">
                <a:effectLst/>
                <a:latin typeface="Liberation Sans" panose="020B0604020202020204" pitchFamily="34" charset="0"/>
              </a:rPr>
              <a:t>IFRS requires</a:t>
            </a:r>
            <a:r>
              <a:rPr lang="en-US" altLang="en-US" sz="2200" b="0" dirty="0">
                <a:effectLst/>
                <a:latin typeface="Liberation Sans" panose="020B0604020202020204" pitchFamily="34" charset="0"/>
              </a:rPr>
              <a:t> the modification to be accounted for as an extinguishment of the old note and issuance of the new note, measured at fair value.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Rectangle 9"/>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tx1"/>
                </a:solidFill>
                <a:effectLst/>
                <a:latin typeface="Liberation Sans" panose="020B0604020202020204" pitchFamily="34" charset="0"/>
                <a:ea typeface="+mn-ea"/>
                <a:cs typeface="+mn-cs"/>
              </a:rPr>
              <a:t>Modification of Terms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2" name="Rectangle 1"/>
          <p:cNvSpPr/>
          <p:nvPr/>
        </p:nvSpPr>
        <p:spPr>
          <a:xfrm>
            <a:off x="304800" y="5558135"/>
            <a:ext cx="26670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14-23</a:t>
            </a:r>
          </a:p>
          <a:p>
            <a:pPr algn="l"/>
            <a:r>
              <a:rPr lang="en-US" sz="1200" b="0" dirty="0">
                <a:solidFill>
                  <a:schemeClr val="tx1"/>
                </a:solidFill>
                <a:effectLst/>
                <a:latin typeface="Liberation Sans" panose="020B0604020202020204" pitchFamily="34" charset="0"/>
              </a:rPr>
              <a:t>Fair Value </a:t>
            </a:r>
            <a:r>
              <a:rPr lang="en-US" sz="1200" b="0" dirty="0" smtClean="0">
                <a:solidFill>
                  <a:schemeClr val="tx1"/>
                </a:solidFill>
                <a:effectLst/>
                <a:latin typeface="Liberation Sans" panose="020B0604020202020204" pitchFamily="34" charset="0"/>
              </a:rPr>
              <a:t>of Restructured </a:t>
            </a:r>
            <a:r>
              <a:rPr lang="en-US" sz="1200" b="0" dirty="0">
                <a:solidFill>
                  <a:schemeClr val="tx1"/>
                </a:solidFill>
                <a:effectLst/>
                <a:latin typeface="Liberation Sans" panose="020B0604020202020204" pitchFamily="34" charset="0"/>
              </a:rPr>
              <a:t>Note</a:t>
            </a:r>
          </a:p>
        </p:txBody>
      </p:sp>
      <p:pic>
        <p:nvPicPr>
          <p:cNvPr id="141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50669"/>
            <a:ext cx="8382000" cy="2535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6" name="Text Box 4"/>
          <p:cNvSpPr txBox="1">
            <a:spLocks noChangeArrowheads="1"/>
          </p:cNvSpPr>
          <p:nvPr/>
        </p:nvSpPr>
        <p:spPr bwMode="auto">
          <a:xfrm>
            <a:off x="609600" y="1371600"/>
            <a:ext cx="8077200" cy="268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200" dirty="0">
                <a:solidFill>
                  <a:schemeClr val="folHlink"/>
                </a:solidFill>
                <a:effectLst/>
                <a:latin typeface="Liberation Sans" panose="020B0604020202020204" pitchFamily="34" charset="0"/>
              </a:rPr>
              <a:t>The </a:t>
            </a:r>
            <a:r>
              <a:rPr lang="en-US" altLang="en-US" sz="2200" dirty="0" smtClean="0">
                <a:solidFill>
                  <a:schemeClr val="folHlink"/>
                </a:solidFill>
                <a:effectLst/>
                <a:latin typeface="Liberation Sans" panose="020B0604020202020204" pitchFamily="34" charset="0"/>
              </a:rPr>
              <a:t>gain </a:t>
            </a:r>
            <a:r>
              <a:rPr lang="en-US" sz="2200" b="0" dirty="0" smtClean="0">
                <a:solidFill>
                  <a:schemeClr val="folHlink"/>
                </a:solidFill>
                <a:effectLst/>
                <a:latin typeface="Liberation Sans" panose="020B0604020202020204" pitchFamily="34" charset="0"/>
              </a:rPr>
              <a:t>on </a:t>
            </a:r>
            <a:r>
              <a:rPr lang="en-US" sz="2200" b="0" dirty="0">
                <a:solidFill>
                  <a:schemeClr val="folHlink"/>
                </a:solidFill>
                <a:effectLst/>
                <a:latin typeface="Liberation Sans" panose="020B0604020202020204" pitchFamily="34" charset="0"/>
              </a:rPr>
              <a:t>the modification is ¥3,298,664, which is the difference between the </a:t>
            </a:r>
            <a:r>
              <a:rPr lang="en-US" sz="2200" b="0" dirty="0" smtClean="0">
                <a:solidFill>
                  <a:schemeClr val="folHlink"/>
                </a:solidFill>
                <a:effectLst/>
                <a:latin typeface="Liberation Sans" panose="020B0604020202020204" pitchFamily="34" charset="0"/>
              </a:rPr>
              <a:t>prior carrying </a:t>
            </a:r>
            <a:r>
              <a:rPr lang="en-US" sz="2200" b="0" dirty="0">
                <a:solidFill>
                  <a:schemeClr val="folHlink"/>
                </a:solidFill>
                <a:effectLst/>
                <a:latin typeface="Liberation Sans" panose="020B0604020202020204" pitchFamily="34" charset="0"/>
              </a:rPr>
              <a:t>value (¥10,500,000) and the fair value of the restructured note, as computed </a:t>
            </a:r>
            <a:r>
              <a:rPr lang="en-US" sz="2200" b="0" dirty="0" smtClean="0">
                <a:solidFill>
                  <a:schemeClr val="folHlink"/>
                </a:solidFill>
                <a:effectLst/>
                <a:latin typeface="Liberation Sans" panose="020B0604020202020204" pitchFamily="34" charset="0"/>
              </a:rPr>
              <a:t>in Illustration </a:t>
            </a:r>
            <a:r>
              <a:rPr lang="en-US" sz="2200" b="0" dirty="0">
                <a:solidFill>
                  <a:schemeClr val="folHlink"/>
                </a:solidFill>
                <a:effectLst/>
                <a:latin typeface="Liberation Sans" panose="020B0604020202020204" pitchFamily="34" charset="0"/>
              </a:rPr>
              <a:t>14-23 (¥7,201,336). Given this information, Resorts Development makes </a:t>
            </a:r>
            <a:r>
              <a:rPr lang="en-US" sz="2200" b="0" dirty="0" smtClean="0">
                <a:solidFill>
                  <a:schemeClr val="folHlink"/>
                </a:solidFill>
                <a:effectLst/>
                <a:latin typeface="Liberation Sans" panose="020B0604020202020204" pitchFamily="34" charset="0"/>
              </a:rPr>
              <a:t>the following </a:t>
            </a:r>
            <a:r>
              <a:rPr lang="en-US" sz="2200" b="0" dirty="0">
                <a:solidFill>
                  <a:schemeClr val="folHlink"/>
                </a:solidFill>
                <a:effectLst/>
                <a:latin typeface="Liberation Sans" panose="020B0604020202020204" pitchFamily="34" charset="0"/>
              </a:rPr>
              <a:t>entry to record the modification.</a:t>
            </a:r>
            <a:endParaRPr lang="en-US" altLang="en-US" sz="2200" b="0" dirty="0">
              <a:solidFill>
                <a:schemeClr val="folHlink"/>
              </a:solidFill>
              <a:effectLst/>
              <a:latin typeface="Liberation Sans" panose="020B0604020202020204" pitchFamily="34" charset="0"/>
            </a:endParaRPr>
          </a:p>
        </p:txBody>
      </p:sp>
      <p:sp>
        <p:nvSpPr>
          <p:cNvPr id="1482759" name="Rectangle 7"/>
          <p:cNvSpPr>
            <a:spLocks noChangeArrowheads="1"/>
          </p:cNvSpPr>
          <p:nvPr/>
        </p:nvSpPr>
        <p:spPr bwMode="auto">
          <a:xfrm>
            <a:off x="838200" y="4162425"/>
            <a:ext cx="7924800" cy="1877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6286500" algn="r"/>
                <a:tab pos="7372350" algn="r"/>
              </a:tabLst>
              <a:defRPr sz="2400">
                <a:solidFill>
                  <a:schemeClr val="tx1"/>
                </a:solidFill>
                <a:latin typeface="Times New Roman" pitchFamily="18" charset="0"/>
              </a:defRPr>
            </a:lvl1pPr>
            <a:lvl2pPr marL="571500" algn="l">
              <a:tabLst>
                <a:tab pos="6286500" algn="r"/>
                <a:tab pos="7372350" algn="r"/>
              </a:tabLst>
              <a:defRPr sz="2400">
                <a:solidFill>
                  <a:schemeClr val="tx1"/>
                </a:solidFill>
                <a:latin typeface="Times New Roman" pitchFamily="18" charset="0"/>
              </a:defRPr>
            </a:lvl2pPr>
            <a:lvl3pPr algn="l">
              <a:tabLst>
                <a:tab pos="6286500" algn="r"/>
                <a:tab pos="7372350" algn="r"/>
              </a:tabLst>
              <a:defRPr sz="2400">
                <a:solidFill>
                  <a:schemeClr val="tx1"/>
                </a:solidFill>
                <a:latin typeface="Times New Roman" pitchFamily="18" charset="0"/>
              </a:defRPr>
            </a:lvl3pPr>
            <a:lvl4pPr algn="l">
              <a:tabLst>
                <a:tab pos="6286500" algn="r"/>
                <a:tab pos="7372350" algn="r"/>
              </a:tabLst>
              <a:defRPr sz="2400">
                <a:solidFill>
                  <a:schemeClr val="tx1"/>
                </a:solidFill>
                <a:latin typeface="Times New Roman" pitchFamily="18" charset="0"/>
              </a:defRPr>
            </a:lvl4pPr>
            <a:lvl5pPr algn="l">
              <a:tabLst>
                <a:tab pos="6286500" algn="r"/>
                <a:tab pos="7372350" algn="r"/>
              </a:tabLst>
              <a:defRPr sz="2400">
                <a:solidFill>
                  <a:schemeClr val="tx1"/>
                </a:solidFill>
                <a:latin typeface="Times New Roman" pitchFamily="18" charset="0"/>
              </a:defRPr>
            </a:lvl5pPr>
            <a:lvl6pPr eaLnBrk="0" fontAlgn="base" hangingPunct="0">
              <a:spcBef>
                <a:spcPct val="0"/>
              </a:spcBef>
              <a:spcAft>
                <a:spcPct val="0"/>
              </a:spcAft>
              <a:tabLst>
                <a:tab pos="6286500" algn="r"/>
                <a:tab pos="7372350" algn="r"/>
              </a:tabLst>
              <a:defRPr sz="2400">
                <a:solidFill>
                  <a:schemeClr val="tx1"/>
                </a:solidFill>
                <a:latin typeface="Times New Roman" pitchFamily="18" charset="0"/>
              </a:defRPr>
            </a:lvl6pPr>
            <a:lvl7pPr eaLnBrk="0" fontAlgn="base" hangingPunct="0">
              <a:spcBef>
                <a:spcPct val="0"/>
              </a:spcBef>
              <a:spcAft>
                <a:spcPct val="0"/>
              </a:spcAft>
              <a:tabLst>
                <a:tab pos="6286500" algn="r"/>
                <a:tab pos="7372350" algn="r"/>
              </a:tabLst>
              <a:defRPr sz="2400">
                <a:solidFill>
                  <a:schemeClr val="tx1"/>
                </a:solidFill>
                <a:latin typeface="Times New Roman" pitchFamily="18" charset="0"/>
              </a:defRPr>
            </a:lvl7pPr>
            <a:lvl8pPr eaLnBrk="0" fontAlgn="base" hangingPunct="0">
              <a:spcBef>
                <a:spcPct val="0"/>
              </a:spcBef>
              <a:spcAft>
                <a:spcPct val="0"/>
              </a:spcAft>
              <a:tabLst>
                <a:tab pos="6286500" algn="r"/>
                <a:tab pos="7372350" algn="r"/>
              </a:tabLst>
              <a:defRPr sz="2400">
                <a:solidFill>
                  <a:schemeClr val="tx1"/>
                </a:solidFill>
                <a:latin typeface="Times New Roman" pitchFamily="18" charset="0"/>
              </a:defRPr>
            </a:lvl8pPr>
            <a:lvl9pPr eaLnBrk="0" fontAlgn="base" hangingPunct="0">
              <a:spcBef>
                <a:spcPct val="0"/>
              </a:spcBef>
              <a:spcAft>
                <a:spcPct val="0"/>
              </a:spcAft>
              <a:tabLst>
                <a:tab pos="6286500" algn="r"/>
                <a:tab pos="7372350" algn="r"/>
              </a:tabLst>
              <a:defRPr sz="2400">
                <a:solidFill>
                  <a:schemeClr val="tx1"/>
                </a:solidFill>
                <a:latin typeface="Times New Roman" pitchFamily="18" charset="0"/>
              </a:defRPr>
            </a:lvl9pPr>
          </a:lstStyle>
          <a:p>
            <a:pPr>
              <a:lnSpc>
                <a:spcPct val="145000"/>
              </a:lnSpc>
            </a:pPr>
            <a:r>
              <a:rPr lang="en-US" altLang="en-US" sz="2000" b="0" dirty="0">
                <a:solidFill>
                  <a:schemeClr val="folHlink"/>
                </a:solidFill>
                <a:effectLst/>
                <a:latin typeface="Liberation Sans" panose="020B0604020202020204" pitchFamily="34" charset="0"/>
              </a:rPr>
              <a:t>Note Payable </a:t>
            </a:r>
            <a:r>
              <a:rPr lang="en-US" altLang="en-US" sz="2000" b="0" dirty="0" smtClean="0">
                <a:solidFill>
                  <a:schemeClr val="folHlink"/>
                </a:solidFill>
                <a:effectLst/>
                <a:latin typeface="Liberation Sans" panose="020B0604020202020204" pitchFamily="34" charset="0"/>
              </a:rPr>
              <a:t>(old</a:t>
            </a:r>
            <a:r>
              <a:rPr lang="en-US" altLang="en-US" sz="2000" b="0" dirty="0">
                <a:solidFill>
                  <a:schemeClr val="folHlink"/>
                </a:solidFill>
                <a:effectLst/>
                <a:latin typeface="Liberation Sans" panose="020B0604020202020204" pitchFamily="34" charset="0"/>
              </a:rPr>
              <a:t>) 	10,500,000</a:t>
            </a:r>
          </a:p>
          <a:p>
            <a:pPr>
              <a:lnSpc>
                <a:spcPct val="145000"/>
              </a:lnSpc>
            </a:pPr>
            <a:r>
              <a:rPr lang="en-US" altLang="en-US" sz="2000" b="0" dirty="0">
                <a:solidFill>
                  <a:schemeClr val="folHlink"/>
                </a:solidFill>
                <a:effectLst/>
                <a:latin typeface="Liberation Sans" panose="020B0604020202020204" pitchFamily="34" charset="0"/>
              </a:rPr>
              <a:t>	Gain on Extinguishment of Debt 		3,298,664</a:t>
            </a:r>
          </a:p>
          <a:p>
            <a:pPr>
              <a:lnSpc>
                <a:spcPct val="145000"/>
              </a:lnSpc>
            </a:pPr>
            <a:r>
              <a:rPr lang="en-US" altLang="en-US" sz="2000" b="0" dirty="0">
                <a:solidFill>
                  <a:schemeClr val="folHlink"/>
                </a:solidFill>
                <a:effectLst/>
                <a:latin typeface="Liberation Sans" panose="020B0604020202020204" pitchFamily="34" charset="0"/>
              </a:rPr>
              <a:t>	Note Payable </a:t>
            </a:r>
            <a:r>
              <a:rPr lang="en-US" altLang="en-US" sz="2000" b="0" dirty="0" smtClean="0">
                <a:solidFill>
                  <a:schemeClr val="folHlink"/>
                </a:solidFill>
                <a:effectLst/>
                <a:latin typeface="Liberation Sans" panose="020B0604020202020204" pitchFamily="34" charset="0"/>
              </a:rPr>
              <a:t>(new</a:t>
            </a:r>
            <a:r>
              <a:rPr lang="en-US" altLang="en-US" sz="2000" b="0" dirty="0">
                <a:solidFill>
                  <a:schemeClr val="folHlink"/>
                </a:solidFill>
                <a:effectLst/>
                <a:latin typeface="Liberation Sans" panose="020B0604020202020204" pitchFamily="34" charset="0"/>
              </a:rPr>
              <a:t>) 		7,201,336</a:t>
            </a:r>
          </a:p>
          <a:p>
            <a:pPr>
              <a:lnSpc>
                <a:spcPct val="145000"/>
              </a:lnSpc>
            </a:pPr>
            <a:endParaRPr lang="en-US" altLang="en-US" sz="2000" b="0" dirty="0">
              <a:solidFill>
                <a:schemeClr val="folHlink"/>
              </a:solidFill>
              <a:effectLst/>
              <a:latin typeface="Liberation Sans" panose="020B0604020202020204" pitchFamily="34"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Rectangle 9"/>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tx1"/>
                </a:solidFill>
                <a:effectLst/>
                <a:latin typeface="Liberation Sans" panose="020B0604020202020204" pitchFamily="34" charset="0"/>
                <a:ea typeface="+mn-ea"/>
                <a:cs typeface="+mn-cs"/>
              </a:rPr>
              <a:t>Modification of Terms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2759">
                                            <p:txEl>
                                              <p:pRg st="0" end="0"/>
                                            </p:txEl>
                                          </p:spTgt>
                                        </p:tgtEl>
                                        <p:attrNameLst>
                                          <p:attrName>style.visibility</p:attrName>
                                        </p:attrNameLst>
                                      </p:cBhvr>
                                      <p:to>
                                        <p:strVal val="visible"/>
                                      </p:to>
                                    </p:set>
                                    <p:animEffect transition="in" filter="wipe(left)">
                                      <p:cBhvr>
                                        <p:cTn id="7" dur="500"/>
                                        <p:tgtEl>
                                          <p:spTgt spid="14827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2759">
                                            <p:txEl>
                                              <p:pRg st="1" end="1"/>
                                            </p:txEl>
                                          </p:spTgt>
                                        </p:tgtEl>
                                        <p:attrNameLst>
                                          <p:attrName>style.visibility</p:attrName>
                                        </p:attrNameLst>
                                      </p:cBhvr>
                                      <p:to>
                                        <p:strVal val="visible"/>
                                      </p:to>
                                    </p:set>
                                    <p:animEffect transition="in" filter="wipe(left)">
                                      <p:cBhvr>
                                        <p:cTn id="12" dur="500"/>
                                        <p:tgtEl>
                                          <p:spTgt spid="14827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2759">
                                            <p:txEl>
                                              <p:pRg st="2" end="2"/>
                                            </p:txEl>
                                          </p:spTgt>
                                        </p:tgtEl>
                                        <p:attrNameLst>
                                          <p:attrName>style.visibility</p:attrName>
                                        </p:attrNameLst>
                                      </p:cBhvr>
                                      <p:to>
                                        <p:strVal val="visible"/>
                                      </p:to>
                                    </p:set>
                                    <p:animEffect transition="in" filter="wipe(left)">
                                      <p:cBhvr>
                                        <p:cTn id="17" dur="500"/>
                                        <p:tgtEl>
                                          <p:spTgt spid="14827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275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9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057400"/>
            <a:ext cx="8382000" cy="218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4804" name="Text Box 4"/>
          <p:cNvSpPr txBox="1">
            <a:spLocks noChangeArrowheads="1"/>
          </p:cNvSpPr>
          <p:nvPr/>
        </p:nvSpPr>
        <p:spPr bwMode="auto">
          <a:xfrm>
            <a:off x="609600" y="1371600"/>
            <a:ext cx="8229600" cy="486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200" b="0" dirty="0">
                <a:solidFill>
                  <a:schemeClr val="folHlink"/>
                </a:solidFill>
                <a:effectLst/>
                <a:latin typeface="Liberation Sans" panose="020B0604020202020204" pitchFamily="34" charset="0"/>
              </a:rPr>
              <a:t>Amortization schedule for the new note.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Rectangle 9"/>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tx1"/>
                </a:solidFill>
                <a:effectLst/>
                <a:latin typeface="Liberation Sans" panose="020B0604020202020204" pitchFamily="34" charset="0"/>
                <a:ea typeface="+mn-ea"/>
                <a:cs typeface="+mn-cs"/>
              </a:rPr>
              <a:t>Modification of Terms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2" name="Rectangle 1"/>
          <p:cNvSpPr/>
          <p:nvPr/>
        </p:nvSpPr>
        <p:spPr>
          <a:xfrm>
            <a:off x="304800" y="4267200"/>
            <a:ext cx="27432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14-24</a:t>
            </a:r>
          </a:p>
          <a:p>
            <a:pPr algn="l"/>
            <a:r>
              <a:rPr lang="en-US" sz="1200" b="0" dirty="0">
                <a:solidFill>
                  <a:schemeClr val="tx1"/>
                </a:solidFill>
                <a:effectLst/>
                <a:latin typeface="Liberation Sans" panose="020B0604020202020204" pitchFamily="34" charset="0"/>
              </a:rPr>
              <a:t>Schedule of Interest </a:t>
            </a:r>
            <a:r>
              <a:rPr lang="en-US" sz="1200" b="0" dirty="0" smtClean="0">
                <a:solidFill>
                  <a:schemeClr val="tx1"/>
                </a:solidFill>
                <a:effectLst/>
                <a:latin typeface="Liberation Sans" panose="020B0604020202020204" pitchFamily="34" charset="0"/>
              </a:rPr>
              <a:t>and Amortization</a:t>
            </a:r>
          </a:p>
          <a:p>
            <a:pPr algn="l"/>
            <a:r>
              <a:rPr lang="en-US" sz="1200" b="0" dirty="0" smtClean="0">
                <a:solidFill>
                  <a:schemeClr val="tx1"/>
                </a:solidFill>
                <a:effectLst/>
                <a:latin typeface="Liberation Sans" panose="020B0604020202020204" pitchFamily="34" charset="0"/>
              </a:rPr>
              <a:t>after Debt Modification</a:t>
            </a:r>
            <a:endParaRPr lang="en-US" sz="1200" b="0" dirty="0">
              <a:solidFill>
                <a:schemeClr val="tx1"/>
              </a:solidFill>
              <a:effectLst/>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6"/>
            </a:pPr>
            <a:r>
              <a:rPr lang="en-US" sz="1600" b="0" dirty="0">
                <a:solidFill>
                  <a:schemeClr val="bg2"/>
                </a:solidFill>
                <a:effectLst/>
                <a:latin typeface="Liberation Sans" panose="020B0604020202020204" pitchFamily="34" charset="0"/>
              </a:rPr>
              <a:t>Describe 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l">
              <a:lnSpc>
                <a:spcPct val="115000"/>
              </a:lnSpc>
              <a:spcBef>
                <a:spcPct val="45000"/>
              </a:spcBef>
              <a:buClr>
                <a:srgbClr val="A50021"/>
              </a:buClr>
              <a:buSzPct val="100000"/>
              <a:buFont typeface="+mj-lt"/>
              <a:buAutoNum type="arabicPeriod" startAt="6"/>
            </a:pPr>
            <a:r>
              <a:rPr lang="en-US" dirty="0" smtClean="0">
                <a:solidFill>
                  <a:schemeClr val="tx1"/>
                </a:solidFill>
                <a:effectLst/>
                <a:latin typeface="Liberation Sans" panose="020B0604020202020204" pitchFamily="34" charset="0"/>
              </a:rPr>
              <a:t>Describe </a:t>
            </a:r>
            <a:r>
              <a:rPr lang="en-US" dirty="0">
                <a:solidFill>
                  <a:schemeClr val="tx1"/>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Explain </a:t>
            </a:r>
            <a:r>
              <a:rPr lang="en-US" sz="1600" b="0" kern="1200" dirty="0">
                <a:effectLst/>
                <a:latin typeface="Liberation Sans" panose="020B0604020202020204" pitchFamily="34" charset="0"/>
              </a:rPr>
              <a:t>the accounting for long-term notes payable.</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Fair Value Option</a:t>
            </a:r>
          </a:p>
        </p:txBody>
      </p:sp>
      <p:sp>
        <p:nvSpPr>
          <p:cNvPr id="1486852" name="Text Box 4"/>
          <p:cNvSpPr txBox="1">
            <a:spLocks noChangeArrowheads="1"/>
          </p:cNvSpPr>
          <p:nvPr/>
        </p:nvSpPr>
        <p:spPr bwMode="auto">
          <a:xfrm>
            <a:off x="609600" y="1371600"/>
            <a:ext cx="7924800" cy="2805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200" dirty="0">
                <a:solidFill>
                  <a:schemeClr val="folHlink"/>
                </a:solidFill>
                <a:effectLst/>
                <a:latin typeface="Liberation Sans" panose="020B0604020202020204" pitchFamily="34" charset="0"/>
              </a:rPr>
              <a:t>Companies have the option to record fair value</a:t>
            </a:r>
            <a:r>
              <a:rPr lang="en-US" altLang="en-US" sz="2200" b="0" dirty="0">
                <a:solidFill>
                  <a:schemeClr val="folHlink"/>
                </a:solidFill>
                <a:effectLst/>
                <a:latin typeface="Liberation Sans" panose="020B0604020202020204" pitchFamily="34" charset="0"/>
              </a:rPr>
              <a:t> in their accounts for most financial assets and liabilities, including bonds and notes payable. </a:t>
            </a:r>
          </a:p>
          <a:p>
            <a:pPr>
              <a:lnSpc>
                <a:spcPct val="130000"/>
              </a:lnSpc>
              <a:spcBef>
                <a:spcPct val="35000"/>
              </a:spcBef>
              <a:buSzPct val="80000"/>
            </a:pPr>
            <a:r>
              <a:rPr lang="en-US" altLang="en-US" sz="2200" b="0" dirty="0">
                <a:solidFill>
                  <a:schemeClr val="folHlink"/>
                </a:solidFill>
                <a:effectLst/>
                <a:latin typeface="Liberation Sans" panose="020B0604020202020204" pitchFamily="34" charset="0"/>
              </a:rPr>
              <a:t>The </a:t>
            </a:r>
            <a:r>
              <a:rPr lang="en-US" altLang="en-US" sz="2200" dirty="0">
                <a:solidFill>
                  <a:schemeClr val="folHlink"/>
                </a:solidFill>
                <a:effectLst/>
                <a:latin typeface="Liberation Sans" panose="020B0604020202020204" pitchFamily="34" charset="0"/>
              </a:rPr>
              <a:t>IASB</a:t>
            </a:r>
            <a:r>
              <a:rPr lang="en-US" altLang="en-US" sz="2200" b="0" dirty="0">
                <a:solidFill>
                  <a:schemeClr val="folHlink"/>
                </a:solidFill>
                <a:effectLst/>
                <a:latin typeface="Liberation Sans" panose="020B0604020202020204" pitchFamily="34" charset="0"/>
              </a:rPr>
              <a:t> believes that fair value measurement for financial instruments, including financial liabilities, provides more relevant and understandable information than amortized cost.</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7</a:t>
            </a:r>
            <a:endParaRPr lang="en-US" altLang="en-US" dirty="0"/>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900" name="Text Box 4"/>
          <p:cNvSpPr txBox="1">
            <a:spLocks noChangeArrowheads="1"/>
          </p:cNvSpPr>
          <p:nvPr/>
        </p:nvSpPr>
        <p:spPr bwMode="auto">
          <a:xfrm>
            <a:off x="609600" y="1981200"/>
            <a:ext cx="7924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000" b="0" dirty="0">
                <a:solidFill>
                  <a:schemeClr val="folHlink"/>
                </a:solidFill>
                <a:effectLst/>
                <a:latin typeface="Liberation Sans" panose="020B0604020202020204" pitchFamily="34" charset="0"/>
              </a:rPr>
              <a:t>Non-current liabilities are recorded at </a:t>
            </a:r>
            <a:r>
              <a:rPr lang="en-US" altLang="en-US" sz="2000" dirty="0">
                <a:solidFill>
                  <a:schemeClr val="folHlink"/>
                </a:solidFill>
                <a:effectLst/>
                <a:latin typeface="Liberation Sans" panose="020B0604020202020204" pitchFamily="34" charset="0"/>
              </a:rPr>
              <a:t>fair value</a:t>
            </a:r>
            <a:r>
              <a:rPr lang="en-US" altLang="en-US" sz="2000" b="0" dirty="0">
                <a:solidFill>
                  <a:schemeClr val="folHlink"/>
                </a:solidFill>
                <a:effectLst/>
                <a:latin typeface="Liberation Sans" panose="020B0604020202020204" pitchFamily="34" charset="0"/>
              </a:rPr>
              <a:t>, with </a:t>
            </a:r>
            <a:r>
              <a:rPr lang="en-US" altLang="en-US" sz="2000" dirty="0">
                <a:solidFill>
                  <a:schemeClr val="folHlink"/>
                </a:solidFill>
                <a:effectLst/>
                <a:latin typeface="Liberation Sans" panose="020B0604020202020204" pitchFamily="34" charset="0"/>
              </a:rPr>
              <a:t>unrealized holding gains or losses</a:t>
            </a:r>
            <a:r>
              <a:rPr lang="en-US" altLang="en-US" sz="2000" b="0" dirty="0">
                <a:solidFill>
                  <a:schemeClr val="folHlink"/>
                </a:solidFill>
                <a:effectLst/>
                <a:latin typeface="Liberation Sans" panose="020B0604020202020204" pitchFamily="34" charset="0"/>
              </a:rPr>
              <a:t> reported as part of net income.</a:t>
            </a:r>
          </a:p>
        </p:txBody>
      </p:sp>
      <p:sp>
        <p:nvSpPr>
          <p:cNvPr id="1488901" name="Text Box 5"/>
          <p:cNvSpPr txBox="1">
            <a:spLocks noChangeArrowheads="1"/>
          </p:cNvSpPr>
          <p:nvPr/>
        </p:nvSpPr>
        <p:spPr bwMode="auto">
          <a:xfrm>
            <a:off x="609600" y="1371600"/>
            <a:ext cx="8229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Fair Value Measurement</a:t>
            </a:r>
          </a:p>
        </p:txBody>
      </p:sp>
      <p:sp>
        <p:nvSpPr>
          <p:cNvPr id="1488902" name="Text Box 6"/>
          <p:cNvSpPr txBox="1">
            <a:spLocks noChangeArrowheads="1"/>
          </p:cNvSpPr>
          <p:nvPr/>
        </p:nvSpPr>
        <p:spPr bwMode="auto">
          <a:xfrm>
            <a:off x="609600" y="2971800"/>
            <a:ext cx="7924800" cy="207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000" dirty="0">
                <a:solidFill>
                  <a:srgbClr val="800000"/>
                </a:solidFill>
                <a:effectLst/>
                <a:latin typeface="Liberation Sans" panose="020B0604020202020204" pitchFamily="34" charset="0"/>
              </a:rPr>
              <a:t>Illustrations:</a:t>
            </a:r>
            <a:r>
              <a:rPr lang="en-US" altLang="en-US" sz="2000" b="0" dirty="0">
                <a:solidFill>
                  <a:schemeClr val="folHlink"/>
                </a:solidFill>
                <a:effectLst/>
                <a:latin typeface="Liberation Sans" panose="020B0604020202020204" pitchFamily="34" charset="0"/>
              </a:rPr>
              <a:t>  Edmonds Company has issued €500,000 of 6 percent bonds at face value on May 1, </a:t>
            </a:r>
            <a:r>
              <a:rPr lang="en-US" altLang="en-US" sz="2000" b="0" dirty="0" smtClean="0">
                <a:solidFill>
                  <a:schemeClr val="folHlink"/>
                </a:solidFill>
                <a:effectLst/>
                <a:latin typeface="Liberation Sans" panose="020B0604020202020204" pitchFamily="34" charset="0"/>
              </a:rPr>
              <a:t>2015. </a:t>
            </a:r>
            <a:r>
              <a:rPr lang="en-US" altLang="en-US" sz="2000" b="0" dirty="0">
                <a:solidFill>
                  <a:schemeClr val="folHlink"/>
                </a:solidFill>
                <a:effectLst/>
                <a:latin typeface="Liberation Sans" panose="020B0604020202020204" pitchFamily="34" charset="0"/>
              </a:rPr>
              <a:t>Edmonds chooses the fair value option for these bonds. At December 31, </a:t>
            </a:r>
            <a:r>
              <a:rPr lang="en-US" altLang="en-US" sz="2000" b="0" dirty="0" smtClean="0">
                <a:solidFill>
                  <a:schemeClr val="folHlink"/>
                </a:solidFill>
                <a:effectLst/>
                <a:latin typeface="Liberation Sans" panose="020B0604020202020204" pitchFamily="34" charset="0"/>
              </a:rPr>
              <a:t>2015, </a:t>
            </a:r>
            <a:r>
              <a:rPr lang="en-US" altLang="en-US" sz="2000" b="0" dirty="0">
                <a:solidFill>
                  <a:schemeClr val="folHlink"/>
                </a:solidFill>
                <a:effectLst/>
                <a:latin typeface="Liberation Sans" panose="020B0604020202020204" pitchFamily="34" charset="0"/>
              </a:rPr>
              <a:t>the value of the bonds is now €480,000 because interest rates in the market have increased to 8 percent.</a:t>
            </a:r>
          </a:p>
        </p:txBody>
      </p:sp>
      <p:sp>
        <p:nvSpPr>
          <p:cNvPr id="1488903" name="Rectangle 7"/>
          <p:cNvSpPr>
            <a:spLocks noChangeArrowheads="1"/>
          </p:cNvSpPr>
          <p:nvPr/>
        </p:nvSpPr>
        <p:spPr bwMode="auto">
          <a:xfrm>
            <a:off x="914400" y="5121275"/>
            <a:ext cx="7924800" cy="9848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6286500" algn="r"/>
                <a:tab pos="7372350" algn="r"/>
              </a:tabLst>
              <a:defRPr sz="2400">
                <a:solidFill>
                  <a:schemeClr val="tx1"/>
                </a:solidFill>
                <a:latin typeface="Times New Roman" pitchFamily="18" charset="0"/>
              </a:defRPr>
            </a:lvl1pPr>
            <a:lvl2pPr marL="571500" algn="l">
              <a:tabLst>
                <a:tab pos="6286500" algn="r"/>
                <a:tab pos="7372350" algn="r"/>
              </a:tabLst>
              <a:defRPr sz="2400">
                <a:solidFill>
                  <a:schemeClr val="tx1"/>
                </a:solidFill>
                <a:latin typeface="Times New Roman" pitchFamily="18" charset="0"/>
              </a:defRPr>
            </a:lvl2pPr>
            <a:lvl3pPr algn="l">
              <a:tabLst>
                <a:tab pos="6286500" algn="r"/>
                <a:tab pos="7372350" algn="r"/>
              </a:tabLst>
              <a:defRPr sz="2400">
                <a:solidFill>
                  <a:schemeClr val="tx1"/>
                </a:solidFill>
                <a:latin typeface="Times New Roman" pitchFamily="18" charset="0"/>
              </a:defRPr>
            </a:lvl3pPr>
            <a:lvl4pPr algn="l">
              <a:tabLst>
                <a:tab pos="6286500" algn="r"/>
                <a:tab pos="7372350" algn="r"/>
              </a:tabLst>
              <a:defRPr sz="2400">
                <a:solidFill>
                  <a:schemeClr val="tx1"/>
                </a:solidFill>
                <a:latin typeface="Times New Roman" pitchFamily="18" charset="0"/>
              </a:defRPr>
            </a:lvl4pPr>
            <a:lvl5pPr algn="l">
              <a:tabLst>
                <a:tab pos="6286500" algn="r"/>
                <a:tab pos="7372350" algn="r"/>
              </a:tabLst>
              <a:defRPr sz="2400">
                <a:solidFill>
                  <a:schemeClr val="tx1"/>
                </a:solidFill>
                <a:latin typeface="Times New Roman" pitchFamily="18" charset="0"/>
              </a:defRPr>
            </a:lvl5pPr>
            <a:lvl6pPr eaLnBrk="0" fontAlgn="base" hangingPunct="0">
              <a:spcBef>
                <a:spcPct val="0"/>
              </a:spcBef>
              <a:spcAft>
                <a:spcPct val="0"/>
              </a:spcAft>
              <a:tabLst>
                <a:tab pos="6286500" algn="r"/>
                <a:tab pos="7372350" algn="r"/>
              </a:tabLst>
              <a:defRPr sz="2400">
                <a:solidFill>
                  <a:schemeClr val="tx1"/>
                </a:solidFill>
                <a:latin typeface="Times New Roman" pitchFamily="18" charset="0"/>
              </a:defRPr>
            </a:lvl6pPr>
            <a:lvl7pPr eaLnBrk="0" fontAlgn="base" hangingPunct="0">
              <a:spcBef>
                <a:spcPct val="0"/>
              </a:spcBef>
              <a:spcAft>
                <a:spcPct val="0"/>
              </a:spcAft>
              <a:tabLst>
                <a:tab pos="6286500" algn="r"/>
                <a:tab pos="7372350" algn="r"/>
              </a:tabLst>
              <a:defRPr sz="2400">
                <a:solidFill>
                  <a:schemeClr val="tx1"/>
                </a:solidFill>
                <a:latin typeface="Times New Roman" pitchFamily="18" charset="0"/>
              </a:defRPr>
            </a:lvl7pPr>
            <a:lvl8pPr eaLnBrk="0" fontAlgn="base" hangingPunct="0">
              <a:spcBef>
                <a:spcPct val="0"/>
              </a:spcBef>
              <a:spcAft>
                <a:spcPct val="0"/>
              </a:spcAft>
              <a:tabLst>
                <a:tab pos="6286500" algn="r"/>
                <a:tab pos="7372350" algn="r"/>
              </a:tabLst>
              <a:defRPr sz="2400">
                <a:solidFill>
                  <a:schemeClr val="tx1"/>
                </a:solidFill>
                <a:latin typeface="Times New Roman" pitchFamily="18" charset="0"/>
              </a:defRPr>
            </a:lvl8pPr>
            <a:lvl9pPr eaLnBrk="0" fontAlgn="base" hangingPunct="0">
              <a:spcBef>
                <a:spcPct val="0"/>
              </a:spcBef>
              <a:spcAft>
                <a:spcPct val="0"/>
              </a:spcAft>
              <a:tabLst>
                <a:tab pos="6286500" algn="r"/>
                <a:tab pos="7372350" algn="r"/>
              </a:tabLst>
              <a:defRPr sz="2400">
                <a:solidFill>
                  <a:schemeClr val="tx1"/>
                </a:solidFill>
                <a:latin typeface="Times New Roman" pitchFamily="18" charset="0"/>
              </a:defRPr>
            </a:lvl9pPr>
          </a:lstStyle>
          <a:p>
            <a:pPr>
              <a:lnSpc>
                <a:spcPct val="145000"/>
              </a:lnSpc>
            </a:pPr>
            <a:r>
              <a:rPr lang="en-US" altLang="en-US" sz="2000" b="0" dirty="0">
                <a:solidFill>
                  <a:schemeClr val="folHlink"/>
                </a:solidFill>
                <a:effectLst/>
                <a:latin typeface="Liberation Sans" panose="020B0604020202020204" pitchFamily="34" charset="0"/>
              </a:rPr>
              <a:t>Bonds Payable</a:t>
            </a:r>
            <a:r>
              <a:rPr lang="en-US" altLang="en-US" sz="1800" b="0" dirty="0">
                <a:solidFill>
                  <a:schemeClr val="folHlink"/>
                </a:solidFill>
                <a:effectLst/>
                <a:latin typeface="Liberation Sans" panose="020B0604020202020204" pitchFamily="34" charset="0"/>
              </a:rPr>
              <a:t> </a:t>
            </a:r>
            <a:r>
              <a:rPr lang="en-US" altLang="en-US" sz="1800" b="0" dirty="0" smtClean="0">
                <a:solidFill>
                  <a:schemeClr val="folHlink"/>
                </a:solidFill>
                <a:effectLst/>
                <a:latin typeface="Liberation Sans" panose="020B0604020202020204" pitchFamily="34" charset="0"/>
              </a:rPr>
              <a:t> </a:t>
            </a:r>
            <a:r>
              <a:rPr lang="en-US" sz="1800" b="0" dirty="0" smtClean="0">
                <a:solidFill>
                  <a:schemeClr val="folHlink"/>
                </a:solidFill>
                <a:effectLst/>
                <a:latin typeface="Liberation Sans" panose="020B0604020202020204" pitchFamily="34" charset="0"/>
              </a:rPr>
              <a:t>(</a:t>
            </a:r>
            <a:r>
              <a:rPr lang="en-US" sz="1800" b="0" dirty="0">
                <a:solidFill>
                  <a:schemeClr val="folHlink"/>
                </a:solidFill>
                <a:effectLst/>
                <a:latin typeface="Liberation Sans" panose="020B0604020202020204" pitchFamily="34" charset="0"/>
              </a:rPr>
              <a:t>€500,000 </a:t>
            </a:r>
            <a:r>
              <a:rPr lang="en-US" sz="1800" b="0" dirty="0" smtClean="0">
                <a:solidFill>
                  <a:schemeClr val="folHlink"/>
                </a:solidFill>
                <a:effectLst/>
                <a:latin typeface="Liberation Sans" panose="020B0604020202020204" pitchFamily="34" charset="0"/>
              </a:rPr>
              <a:t>- </a:t>
            </a:r>
            <a:r>
              <a:rPr lang="en-US" sz="1800" b="0" dirty="0">
                <a:solidFill>
                  <a:schemeClr val="folHlink"/>
                </a:solidFill>
                <a:effectLst/>
                <a:latin typeface="Liberation Sans" panose="020B0604020202020204" pitchFamily="34" charset="0"/>
              </a:rPr>
              <a:t>€480,000)</a:t>
            </a:r>
            <a:r>
              <a:rPr lang="en-US" altLang="en-US" sz="1800" b="0" dirty="0">
                <a:solidFill>
                  <a:schemeClr val="folHlink"/>
                </a:solidFill>
                <a:effectLst/>
                <a:latin typeface="Liberation Sans" panose="020B0604020202020204" pitchFamily="34" charset="0"/>
              </a:rPr>
              <a:t> </a:t>
            </a:r>
            <a:r>
              <a:rPr lang="en-US" altLang="en-US" sz="2000" b="0" dirty="0">
                <a:solidFill>
                  <a:schemeClr val="folHlink"/>
                </a:solidFill>
                <a:effectLst/>
                <a:latin typeface="Liberation Sans" panose="020B0604020202020204" pitchFamily="34" charset="0"/>
              </a:rPr>
              <a:t>	20,000</a:t>
            </a:r>
          </a:p>
          <a:p>
            <a:pPr>
              <a:lnSpc>
                <a:spcPct val="145000"/>
              </a:lnSpc>
            </a:pPr>
            <a:r>
              <a:rPr lang="en-US" altLang="en-US" sz="2000" b="0" dirty="0">
                <a:solidFill>
                  <a:schemeClr val="folHlink"/>
                </a:solidFill>
                <a:effectLst/>
                <a:latin typeface="Liberation Sans" panose="020B0604020202020204" pitchFamily="34" charset="0"/>
              </a:rPr>
              <a:t>	Unrealized Holding Gain or Loss—Income 		20,000</a:t>
            </a:r>
          </a:p>
        </p:txBody>
      </p:sp>
      <p:sp>
        <p:nvSpPr>
          <p:cNvPr id="8" name="Rectangle 2"/>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Fair Value Option</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7</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8903">
                                            <p:txEl>
                                              <p:pRg st="0" end="0"/>
                                            </p:txEl>
                                          </p:spTgt>
                                        </p:tgtEl>
                                        <p:attrNameLst>
                                          <p:attrName>style.visibility</p:attrName>
                                        </p:attrNameLst>
                                      </p:cBhvr>
                                      <p:to>
                                        <p:strVal val="visible"/>
                                      </p:to>
                                    </p:set>
                                    <p:animEffect transition="in" filter="wipe(left)">
                                      <p:cBhvr>
                                        <p:cTn id="7" dur="500"/>
                                        <p:tgtEl>
                                          <p:spTgt spid="14889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8903">
                                            <p:txEl>
                                              <p:pRg st="1" end="1"/>
                                            </p:txEl>
                                          </p:spTgt>
                                        </p:tgtEl>
                                        <p:attrNameLst>
                                          <p:attrName>style.visibility</p:attrName>
                                        </p:attrNameLst>
                                      </p:cBhvr>
                                      <p:to>
                                        <p:strVal val="visible"/>
                                      </p:to>
                                    </p:set>
                                    <p:animEffect transition="in" filter="wipe(left)">
                                      <p:cBhvr>
                                        <p:cTn id="12" dur="500"/>
                                        <p:tgtEl>
                                          <p:spTgt spid="14889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890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6"/>
            </a:pPr>
            <a:r>
              <a:rPr lang="en-US" sz="1600" b="0" dirty="0">
                <a:solidFill>
                  <a:schemeClr val="bg2"/>
                </a:solidFill>
                <a:effectLst/>
                <a:latin typeface="Liberation Sans" panose="020B0604020202020204" pitchFamily="34" charset="0"/>
              </a:rPr>
              <a:t>Describe 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6"/>
            </a:pPr>
            <a:r>
              <a:rPr lang="en-US" dirty="0" smtClean="0">
                <a:solidFill>
                  <a:schemeClr val="bg2"/>
                </a:solidFill>
                <a:effectLst/>
                <a:latin typeface="Liberation Sans" panose="020B0604020202020204" pitchFamily="34" charset="0"/>
              </a:rPr>
              <a:t>Explain </a:t>
            </a:r>
            <a:r>
              <a:rPr lang="en-US" dirty="0">
                <a:solidFill>
                  <a:schemeClr val="bg2"/>
                </a:solidFill>
                <a:effectLst/>
                <a:latin typeface="Liberation Sans" panose="020B0604020202020204" pitchFamily="34" charset="0"/>
              </a:rPr>
              <a:t>the reporting of off-balance-sheet </a:t>
            </a:r>
            <a:r>
              <a:rPr lang="en-US" dirty="0" smtClean="0">
                <a:solidFill>
                  <a:schemeClr val="bg2"/>
                </a:solidFill>
                <a:effectLst/>
                <a:latin typeface="Liberation Sans" panose="020B0604020202020204" pitchFamily="34" charset="0"/>
              </a:rPr>
              <a:t>financing arrangements</a:t>
            </a:r>
            <a:r>
              <a:rPr lang="en-US"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Explain </a:t>
            </a:r>
            <a:r>
              <a:rPr lang="en-US" sz="1600" b="0" kern="1200" dirty="0">
                <a:effectLst/>
                <a:latin typeface="Liberation Sans" panose="020B0604020202020204" pitchFamily="34" charset="0"/>
              </a:rPr>
              <a:t>the accounting for long-term notes payable.</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4" name="Text Box 4"/>
          <p:cNvSpPr txBox="1">
            <a:spLocks noChangeArrowheads="1"/>
          </p:cNvSpPr>
          <p:nvPr/>
        </p:nvSpPr>
        <p:spPr bwMode="auto">
          <a:xfrm>
            <a:off x="685800" y="1427163"/>
            <a:ext cx="4038600" cy="57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1081088" indent="-509588"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10000"/>
              </a:spcBef>
              <a:spcAft>
                <a:spcPct val="20000"/>
              </a:spcAft>
              <a:buClr>
                <a:srgbClr val="800000"/>
              </a:buClr>
              <a:buSzPct val="80000"/>
              <a:buFont typeface="Wingdings" pitchFamily="2" charset="2"/>
              <a:buNone/>
            </a:pPr>
            <a:r>
              <a:rPr lang="en-US" altLang="en-US" dirty="0">
                <a:effectLst/>
                <a:latin typeface="Liberation Sans" panose="020B0604020202020204" pitchFamily="34" charset="0"/>
              </a:rPr>
              <a:t>Corporate bond listing.</a:t>
            </a:r>
          </a:p>
        </p:txBody>
      </p:sp>
      <p:pic>
        <p:nvPicPr>
          <p:cNvPr id="13158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1724025" cy="617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5848" name="Text Box 8"/>
          <p:cNvSpPr txBox="1">
            <a:spLocks noChangeArrowheads="1"/>
          </p:cNvSpPr>
          <p:nvPr/>
        </p:nvSpPr>
        <p:spPr bwMode="auto">
          <a:xfrm>
            <a:off x="609600" y="3886200"/>
            <a:ext cx="1524000" cy="733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100" b="0" dirty="0">
                <a:effectLst/>
                <a:latin typeface="Liberation Sans" panose="020B0604020202020204" pitchFamily="34" charset="0"/>
              </a:rPr>
              <a:t>Company Name</a:t>
            </a:r>
          </a:p>
        </p:txBody>
      </p:sp>
      <p:sp>
        <p:nvSpPr>
          <p:cNvPr id="1315849" name="Line 9"/>
          <p:cNvSpPr>
            <a:spLocks noChangeShapeType="1"/>
          </p:cNvSpPr>
          <p:nvPr/>
        </p:nvSpPr>
        <p:spPr bwMode="auto">
          <a:xfrm flipV="1">
            <a:off x="1371600" y="3429000"/>
            <a:ext cx="0" cy="3810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effectLst/>
              <a:latin typeface="Liberation Sans" panose="020B0604020202020204" pitchFamily="34" charset="0"/>
            </a:endParaRPr>
          </a:p>
        </p:txBody>
      </p:sp>
      <p:sp>
        <p:nvSpPr>
          <p:cNvPr id="1315851" name="Text Box 11"/>
          <p:cNvSpPr txBox="1">
            <a:spLocks noChangeArrowheads="1"/>
          </p:cNvSpPr>
          <p:nvPr/>
        </p:nvSpPr>
        <p:spPr bwMode="auto">
          <a:xfrm>
            <a:off x="1981200" y="4962525"/>
            <a:ext cx="2590800" cy="828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spcBef>
                <a:spcPct val="50000"/>
              </a:spcBef>
            </a:pPr>
            <a:r>
              <a:rPr lang="en-US" altLang="en-US" sz="2100" b="0" dirty="0">
                <a:effectLst/>
                <a:latin typeface="Liberation Sans" panose="020B0604020202020204" pitchFamily="34" charset="0"/>
              </a:rPr>
              <a:t>Interest rate paid as a % of par value</a:t>
            </a:r>
          </a:p>
        </p:txBody>
      </p:sp>
      <p:sp>
        <p:nvSpPr>
          <p:cNvPr id="1315852" name="Line 12"/>
          <p:cNvSpPr>
            <a:spLocks noChangeShapeType="1"/>
          </p:cNvSpPr>
          <p:nvPr/>
        </p:nvSpPr>
        <p:spPr bwMode="auto">
          <a:xfrm flipV="1">
            <a:off x="3276600" y="3429000"/>
            <a:ext cx="0" cy="15240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effectLst/>
              <a:latin typeface="Liberation Sans" panose="020B0604020202020204" pitchFamily="34" charset="0"/>
            </a:endParaRPr>
          </a:p>
        </p:txBody>
      </p:sp>
      <p:sp>
        <p:nvSpPr>
          <p:cNvPr id="1315854" name="Text Box 14"/>
          <p:cNvSpPr txBox="1">
            <a:spLocks noChangeArrowheads="1"/>
          </p:cNvSpPr>
          <p:nvPr/>
        </p:nvSpPr>
        <p:spPr bwMode="auto">
          <a:xfrm>
            <a:off x="4191000" y="3886200"/>
            <a:ext cx="26670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100" b="0" dirty="0">
                <a:effectLst/>
                <a:latin typeface="Liberation Sans" panose="020B0604020202020204" pitchFamily="34" charset="0"/>
              </a:rPr>
              <a:t>Price as a % of par</a:t>
            </a:r>
          </a:p>
        </p:txBody>
      </p:sp>
      <p:sp>
        <p:nvSpPr>
          <p:cNvPr id="1315855" name="Line 15"/>
          <p:cNvSpPr>
            <a:spLocks noChangeShapeType="1"/>
          </p:cNvSpPr>
          <p:nvPr/>
        </p:nvSpPr>
        <p:spPr bwMode="auto">
          <a:xfrm flipV="1">
            <a:off x="6096000" y="3429000"/>
            <a:ext cx="0" cy="3810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effectLst/>
              <a:latin typeface="Liberation Sans" panose="020B0604020202020204" pitchFamily="34" charset="0"/>
            </a:endParaRPr>
          </a:p>
        </p:txBody>
      </p:sp>
      <p:sp>
        <p:nvSpPr>
          <p:cNvPr id="1315856" name="Text Box 16"/>
          <p:cNvSpPr txBox="1">
            <a:spLocks noChangeArrowheads="1"/>
          </p:cNvSpPr>
          <p:nvPr/>
        </p:nvSpPr>
        <p:spPr bwMode="auto">
          <a:xfrm>
            <a:off x="4572000" y="4479925"/>
            <a:ext cx="38100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100" b="0" dirty="0">
                <a:effectLst/>
                <a:latin typeface="Liberation Sans" panose="020B0604020202020204" pitchFamily="34" charset="0"/>
              </a:rPr>
              <a:t>Interest rate based on price</a:t>
            </a:r>
          </a:p>
        </p:txBody>
      </p:sp>
      <p:sp>
        <p:nvSpPr>
          <p:cNvPr id="1315857" name="Line 17"/>
          <p:cNvSpPr>
            <a:spLocks noChangeShapeType="1"/>
          </p:cNvSpPr>
          <p:nvPr/>
        </p:nvSpPr>
        <p:spPr bwMode="auto">
          <a:xfrm flipV="1">
            <a:off x="7162800" y="3429000"/>
            <a:ext cx="0" cy="9906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effectLst/>
              <a:latin typeface="Liberation Sans" panose="020B0604020202020204" pitchFamily="34" charset="0"/>
            </a:endParaRPr>
          </a:p>
        </p:txBody>
      </p:sp>
      <p:sp>
        <p:nvSpPr>
          <p:cNvPr id="1315858" name="Text Box 18"/>
          <p:cNvSpPr txBox="1">
            <a:spLocks noChangeArrowheads="1"/>
          </p:cNvSpPr>
          <p:nvPr/>
        </p:nvSpPr>
        <p:spPr bwMode="auto">
          <a:xfrm>
            <a:off x="6324600" y="5073650"/>
            <a:ext cx="2590800" cy="432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5000"/>
              </a:lnSpc>
              <a:spcBef>
                <a:spcPct val="50000"/>
              </a:spcBef>
            </a:pPr>
            <a:r>
              <a:rPr lang="en-US" altLang="en-US" sz="2100" b="0" dirty="0">
                <a:effectLst/>
                <a:latin typeface="Liberation Sans" panose="020B0604020202020204" pitchFamily="34" charset="0"/>
              </a:rPr>
              <a:t>Creditworthiness</a:t>
            </a:r>
          </a:p>
        </p:txBody>
      </p:sp>
      <p:sp>
        <p:nvSpPr>
          <p:cNvPr id="1315859" name="Line 19"/>
          <p:cNvSpPr>
            <a:spLocks noChangeShapeType="1"/>
          </p:cNvSpPr>
          <p:nvPr/>
        </p:nvSpPr>
        <p:spPr bwMode="auto">
          <a:xfrm flipV="1">
            <a:off x="8305800" y="3429000"/>
            <a:ext cx="0" cy="16002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effectLst/>
              <a:latin typeface="Liberation Sans" panose="020B0604020202020204" pitchFamily="34" charset="0"/>
            </a:endParaRPr>
          </a:p>
        </p:txBody>
      </p:sp>
      <p:sp>
        <p:nvSpPr>
          <p:cNvPr id="17" name="Rectangle 2"/>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Types and Ratings of Bonds</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1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2362200"/>
            <a:ext cx="8382000" cy="106042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2</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Text Box 2"/>
          <p:cNvSpPr txBox="1">
            <a:spLocks noChangeArrowheads="1"/>
          </p:cNvSpPr>
          <p:nvPr/>
        </p:nvSpPr>
        <p:spPr bwMode="auto">
          <a:xfrm>
            <a:off x="609600" y="1371600"/>
            <a:ext cx="7924800" cy="977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81088" indent="-509588"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168525" indent="-457200" algn="l">
              <a:defRPr sz="2400">
                <a:solidFill>
                  <a:schemeClr val="tx1"/>
                </a:solidFill>
                <a:latin typeface="Times New Roman" pitchFamily="18" charset="0"/>
              </a:defRPr>
            </a:lvl4pPr>
            <a:lvl5pPr marL="2740025" indent="-457200" algn="l">
              <a:defRPr sz="2400">
                <a:solidFill>
                  <a:schemeClr val="tx1"/>
                </a:solidFill>
                <a:latin typeface="Times New Roman" pitchFamily="18" charset="0"/>
              </a:defRPr>
            </a:lvl5pPr>
            <a:lvl6pPr marL="3197225" indent="-457200" eaLnBrk="0" fontAlgn="base" hangingPunct="0">
              <a:spcBef>
                <a:spcPct val="0"/>
              </a:spcBef>
              <a:spcAft>
                <a:spcPct val="0"/>
              </a:spcAft>
              <a:defRPr sz="2400">
                <a:solidFill>
                  <a:schemeClr val="tx1"/>
                </a:solidFill>
                <a:latin typeface="Times New Roman" pitchFamily="18" charset="0"/>
              </a:defRPr>
            </a:lvl6pPr>
            <a:lvl7pPr marL="3654425" indent="-457200" eaLnBrk="0" fontAlgn="base" hangingPunct="0">
              <a:spcBef>
                <a:spcPct val="0"/>
              </a:spcBef>
              <a:spcAft>
                <a:spcPct val="0"/>
              </a:spcAft>
              <a:defRPr sz="2400">
                <a:solidFill>
                  <a:schemeClr val="tx1"/>
                </a:solidFill>
                <a:latin typeface="Times New Roman" pitchFamily="18" charset="0"/>
              </a:defRPr>
            </a:lvl7pPr>
            <a:lvl8pPr marL="4111625" indent="-457200" eaLnBrk="0" fontAlgn="base" hangingPunct="0">
              <a:spcBef>
                <a:spcPct val="0"/>
              </a:spcBef>
              <a:spcAft>
                <a:spcPct val="0"/>
              </a:spcAft>
              <a:defRPr sz="2400">
                <a:solidFill>
                  <a:schemeClr val="tx1"/>
                </a:solidFill>
                <a:latin typeface="Times New Roman" pitchFamily="18" charset="0"/>
              </a:defRPr>
            </a:lvl8pPr>
            <a:lvl9pPr marL="4568825"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10000"/>
              </a:spcBef>
              <a:spcAft>
                <a:spcPct val="20000"/>
              </a:spcAft>
              <a:buSzPct val="80000"/>
            </a:pPr>
            <a:r>
              <a:rPr lang="en-US" altLang="en-US" sz="2300" dirty="0">
                <a:solidFill>
                  <a:schemeClr val="tx2">
                    <a:lumMod val="75000"/>
                  </a:schemeClr>
                </a:solidFill>
                <a:effectLst/>
                <a:latin typeface="Liberation Sans" panose="020B0604020202020204" pitchFamily="34" charset="0"/>
              </a:rPr>
              <a:t>Off-balance-sheet financing</a:t>
            </a:r>
            <a:r>
              <a:rPr lang="en-US" altLang="en-US" sz="2300" b="0" dirty="0">
                <a:solidFill>
                  <a:schemeClr val="tx2">
                    <a:lumMod val="75000"/>
                  </a:schemeClr>
                </a:solidFill>
                <a:effectLst/>
                <a:latin typeface="Liberation Sans" panose="020B0604020202020204" pitchFamily="34" charset="0"/>
              </a:rPr>
              <a:t> </a:t>
            </a:r>
            <a:r>
              <a:rPr lang="en-US" altLang="en-US" sz="2300" b="0" dirty="0">
                <a:effectLst/>
                <a:latin typeface="Liberation Sans" panose="020B0604020202020204" pitchFamily="34" charset="0"/>
              </a:rPr>
              <a:t>is an attempt to borrow monies in such a way to prevent recording the obligations.</a:t>
            </a:r>
          </a:p>
        </p:txBody>
      </p:sp>
      <p:sp>
        <p:nvSpPr>
          <p:cNvPr id="1466371"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Off-Balance-Sheet Financing</a:t>
            </a:r>
          </a:p>
        </p:txBody>
      </p:sp>
      <p:sp>
        <p:nvSpPr>
          <p:cNvPr id="1466373" name="Text Box 5"/>
          <p:cNvSpPr txBox="1">
            <a:spLocks noChangeArrowheads="1"/>
          </p:cNvSpPr>
          <p:nvPr/>
        </p:nvSpPr>
        <p:spPr bwMode="auto">
          <a:xfrm>
            <a:off x="609600" y="2438400"/>
            <a:ext cx="8229600" cy="217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771650" indent="-457200" algn="l">
              <a:defRPr sz="2400">
                <a:solidFill>
                  <a:schemeClr val="tx1"/>
                </a:solidFill>
                <a:latin typeface="Times New Roman" pitchFamily="18" charset="0"/>
              </a:defRPr>
            </a:lvl3pPr>
            <a:lvl4pPr marL="2343150" indent="-457200" algn="l">
              <a:defRPr sz="2400">
                <a:solidFill>
                  <a:schemeClr val="tx1"/>
                </a:solidFill>
                <a:latin typeface="Times New Roman" pitchFamily="18" charset="0"/>
              </a:defRPr>
            </a:lvl4pPr>
            <a:lvl5pPr marL="2914650" indent="-457200" algn="l">
              <a:defRPr sz="2400">
                <a:solidFill>
                  <a:schemeClr val="tx1"/>
                </a:solidFill>
                <a:latin typeface="Times New Roman" pitchFamily="18" charset="0"/>
              </a:defRPr>
            </a:lvl5pPr>
            <a:lvl6pPr marL="3371850" indent="-457200" eaLnBrk="0" fontAlgn="base" hangingPunct="0">
              <a:spcBef>
                <a:spcPct val="0"/>
              </a:spcBef>
              <a:spcAft>
                <a:spcPct val="0"/>
              </a:spcAft>
              <a:defRPr sz="2400">
                <a:solidFill>
                  <a:schemeClr val="tx1"/>
                </a:solidFill>
                <a:latin typeface="Times New Roman" pitchFamily="18" charset="0"/>
              </a:defRPr>
            </a:lvl6pPr>
            <a:lvl7pPr marL="3829050" indent="-457200" eaLnBrk="0" fontAlgn="base" hangingPunct="0">
              <a:spcBef>
                <a:spcPct val="0"/>
              </a:spcBef>
              <a:spcAft>
                <a:spcPct val="0"/>
              </a:spcAft>
              <a:defRPr sz="2400">
                <a:solidFill>
                  <a:schemeClr val="tx1"/>
                </a:solidFill>
                <a:latin typeface="Times New Roman" pitchFamily="18" charset="0"/>
              </a:defRPr>
            </a:lvl7pPr>
            <a:lvl8pPr marL="4286250" indent="-457200" eaLnBrk="0" fontAlgn="base" hangingPunct="0">
              <a:spcBef>
                <a:spcPct val="0"/>
              </a:spcBef>
              <a:spcAft>
                <a:spcPct val="0"/>
              </a:spcAft>
              <a:defRPr sz="2400">
                <a:solidFill>
                  <a:schemeClr val="tx1"/>
                </a:solidFill>
                <a:latin typeface="Times New Roman" pitchFamily="18" charset="0"/>
              </a:defRPr>
            </a:lvl8pPr>
            <a:lvl9pPr marL="4743450" indent="-457200"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50000"/>
              </a:spcBef>
              <a:buClr>
                <a:srgbClr val="800000"/>
              </a:buClr>
              <a:buSzPct val="80000"/>
            </a:pPr>
            <a:r>
              <a:rPr lang="en-US" altLang="en-US" sz="2300" dirty="0">
                <a:effectLst/>
                <a:latin typeface="Liberation Sans" panose="020B0604020202020204" pitchFamily="34" charset="0"/>
              </a:rPr>
              <a:t>Different Forms:</a:t>
            </a:r>
          </a:p>
          <a:p>
            <a:pPr lvl="1">
              <a:lnSpc>
                <a:spcPct val="115000"/>
              </a:lnSpc>
              <a:spcBef>
                <a:spcPct val="50000"/>
              </a:spcBef>
              <a:buClr>
                <a:srgbClr val="800000"/>
              </a:buClr>
              <a:buSzPct val="80000"/>
              <a:buFont typeface="Arial" charset="0"/>
              <a:buChar char="►"/>
            </a:pPr>
            <a:r>
              <a:rPr lang="en-US" altLang="en-US" sz="2200" b="0" dirty="0">
                <a:effectLst/>
                <a:latin typeface="Liberation Sans" panose="020B0604020202020204" pitchFamily="34" charset="0"/>
              </a:rPr>
              <a:t>Non-Consolidated Subsidiary</a:t>
            </a:r>
          </a:p>
          <a:p>
            <a:pPr lvl="1">
              <a:lnSpc>
                <a:spcPct val="115000"/>
              </a:lnSpc>
              <a:spcBef>
                <a:spcPct val="50000"/>
              </a:spcBef>
              <a:buClr>
                <a:srgbClr val="800000"/>
              </a:buClr>
              <a:buSzPct val="80000"/>
              <a:buFont typeface="Arial" charset="0"/>
              <a:buChar char="►"/>
            </a:pPr>
            <a:r>
              <a:rPr lang="en-US" altLang="en-US" sz="2200" b="0" dirty="0">
                <a:effectLst/>
                <a:latin typeface="Liberation Sans" panose="020B0604020202020204" pitchFamily="34" charset="0"/>
              </a:rPr>
              <a:t>Special Purpose Entity (SPE)</a:t>
            </a:r>
          </a:p>
          <a:p>
            <a:pPr lvl="1">
              <a:lnSpc>
                <a:spcPct val="115000"/>
              </a:lnSpc>
              <a:spcBef>
                <a:spcPct val="50000"/>
              </a:spcBef>
              <a:buClr>
                <a:srgbClr val="800000"/>
              </a:buClr>
              <a:buSzPct val="80000"/>
              <a:buFont typeface="Arial" charset="0"/>
              <a:buChar char="►"/>
            </a:pPr>
            <a:r>
              <a:rPr lang="en-US" altLang="en-US" sz="2200" b="0" dirty="0">
                <a:effectLst/>
                <a:latin typeface="Liberation Sans" panose="020B0604020202020204" pitchFamily="34" charset="0"/>
              </a:rPr>
              <a:t>Operating Leases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6"/>
            </a:pPr>
            <a:r>
              <a:rPr lang="en-US" sz="1600" b="0" dirty="0">
                <a:solidFill>
                  <a:schemeClr val="bg2"/>
                </a:solidFill>
                <a:effectLst/>
                <a:latin typeface="Liberation Sans" panose="020B0604020202020204" pitchFamily="34" charset="0"/>
              </a:rPr>
              <a:t>Describe 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6"/>
            </a:pPr>
            <a:r>
              <a:rPr lang="en-US" dirty="0" smtClean="0">
                <a:solidFill>
                  <a:schemeClr val="bg2"/>
                </a:solidFill>
                <a:effectLst/>
                <a:latin typeface="Liberation Sans" panose="020B0604020202020204" pitchFamily="34" charset="0"/>
              </a:rPr>
              <a:t>Indicate </a:t>
            </a:r>
            <a:r>
              <a:rPr lang="en-US" dirty="0">
                <a:solidFill>
                  <a:schemeClr val="bg2"/>
                </a:solidFill>
                <a:effectLst/>
                <a:latin typeface="Liberation Sans" panose="020B0604020202020204" pitchFamily="34" charset="0"/>
              </a:rPr>
              <a:t>how to present and analyze </a:t>
            </a:r>
            <a:r>
              <a:rPr lang="en-US" dirty="0" smtClean="0">
                <a:solidFill>
                  <a:schemeClr val="bg2"/>
                </a:solidFill>
                <a:effectLst/>
                <a:latin typeface="Liberation Sans" panose="020B0604020202020204" pitchFamily="34" charset="0"/>
              </a:rPr>
              <a:t>non-current liabilities</a:t>
            </a:r>
            <a:r>
              <a:rPr lang="en-US" dirty="0">
                <a:solidFill>
                  <a:schemeClr val="bg2"/>
                </a:solidFill>
                <a:effectLst/>
                <a:latin typeface="Liberation Sans" panose="020B0604020202020204" pitchFamily="34" charset="0"/>
              </a:rPr>
              <a:t>.</a:t>
            </a:r>
          </a:p>
        </p:txBody>
      </p:sp>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Explain </a:t>
            </a:r>
            <a:r>
              <a:rPr lang="en-US" sz="1600" b="0" kern="1200" dirty="0">
                <a:effectLst/>
                <a:latin typeface="Liberation Sans" panose="020B0604020202020204" pitchFamily="34" charset="0"/>
              </a:rPr>
              <a:t>the accounting for long-term notes payable.</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Text Box 2"/>
          <p:cNvSpPr txBox="1">
            <a:spLocks noChangeArrowheads="1"/>
          </p:cNvSpPr>
          <p:nvPr/>
        </p:nvSpPr>
        <p:spPr bwMode="auto">
          <a:xfrm>
            <a:off x="609600" y="1981200"/>
            <a:ext cx="7848600" cy="374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81088" indent="-509588"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168525" indent="-457200" algn="l">
              <a:defRPr sz="2400">
                <a:solidFill>
                  <a:schemeClr val="tx1"/>
                </a:solidFill>
                <a:latin typeface="Times New Roman" pitchFamily="18" charset="0"/>
              </a:defRPr>
            </a:lvl4pPr>
            <a:lvl5pPr marL="2740025" indent="-457200" algn="l">
              <a:defRPr sz="2400">
                <a:solidFill>
                  <a:schemeClr val="tx1"/>
                </a:solidFill>
                <a:latin typeface="Times New Roman" pitchFamily="18" charset="0"/>
              </a:defRPr>
            </a:lvl5pPr>
            <a:lvl6pPr marL="3197225" indent="-457200" eaLnBrk="0" fontAlgn="base" hangingPunct="0">
              <a:spcBef>
                <a:spcPct val="0"/>
              </a:spcBef>
              <a:spcAft>
                <a:spcPct val="0"/>
              </a:spcAft>
              <a:defRPr sz="2400">
                <a:solidFill>
                  <a:schemeClr val="tx1"/>
                </a:solidFill>
                <a:latin typeface="Times New Roman" pitchFamily="18" charset="0"/>
              </a:defRPr>
            </a:lvl6pPr>
            <a:lvl7pPr marL="3654425" indent="-457200" eaLnBrk="0" fontAlgn="base" hangingPunct="0">
              <a:spcBef>
                <a:spcPct val="0"/>
              </a:spcBef>
              <a:spcAft>
                <a:spcPct val="0"/>
              </a:spcAft>
              <a:defRPr sz="2400">
                <a:solidFill>
                  <a:schemeClr val="tx1"/>
                </a:solidFill>
                <a:latin typeface="Times New Roman" pitchFamily="18" charset="0"/>
              </a:defRPr>
            </a:lvl7pPr>
            <a:lvl8pPr marL="4111625" indent="-457200" eaLnBrk="0" fontAlgn="base" hangingPunct="0">
              <a:spcBef>
                <a:spcPct val="0"/>
              </a:spcBef>
              <a:spcAft>
                <a:spcPct val="0"/>
              </a:spcAft>
              <a:defRPr sz="2400">
                <a:solidFill>
                  <a:schemeClr val="tx1"/>
                </a:solidFill>
                <a:latin typeface="Times New Roman" pitchFamily="18" charset="0"/>
              </a:defRPr>
            </a:lvl8pPr>
            <a:lvl9pPr marL="456882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60000"/>
              </a:spcBef>
              <a:buSzPct val="80000"/>
            </a:pPr>
            <a:r>
              <a:rPr lang="en-US" altLang="en-US" sz="2200" b="0" dirty="0">
                <a:effectLst/>
                <a:latin typeface="Liberation Sans" panose="020B0604020202020204" pitchFamily="34" charset="0"/>
              </a:rPr>
              <a:t>Note disclosures generally indicate the nature of the liabilities, maturity dates, interest rates, call provisions, conversion privileges, restrictions imposed by the creditors, and assets designated or pledged as security.</a:t>
            </a:r>
          </a:p>
          <a:p>
            <a:pPr>
              <a:lnSpc>
                <a:spcPct val="120000"/>
              </a:lnSpc>
              <a:spcBef>
                <a:spcPct val="60000"/>
              </a:spcBef>
              <a:buSzPct val="80000"/>
            </a:pPr>
            <a:r>
              <a:rPr lang="en-US" altLang="en-US" sz="2200" b="0" dirty="0">
                <a:effectLst/>
                <a:latin typeface="Liberation Sans" panose="020B0604020202020204" pitchFamily="34" charset="0"/>
              </a:rPr>
              <a:t>Fair value of the debt should be </a:t>
            </a:r>
            <a:r>
              <a:rPr lang="en-US" altLang="en-US" sz="2200" b="0" dirty="0" smtClean="0">
                <a:effectLst/>
                <a:latin typeface="Liberation Sans" panose="020B0604020202020204" pitchFamily="34" charset="0"/>
              </a:rPr>
              <a:t>disclosed.</a:t>
            </a:r>
            <a:endParaRPr lang="en-US" altLang="en-US" sz="2200" b="0" dirty="0">
              <a:effectLst/>
              <a:latin typeface="Liberation Sans" panose="020B0604020202020204" pitchFamily="34" charset="0"/>
            </a:endParaRPr>
          </a:p>
          <a:p>
            <a:pPr>
              <a:lnSpc>
                <a:spcPct val="120000"/>
              </a:lnSpc>
              <a:spcBef>
                <a:spcPct val="60000"/>
              </a:spcBef>
              <a:buSzPct val="80000"/>
            </a:pPr>
            <a:r>
              <a:rPr lang="en-US" altLang="en-US" sz="2200" b="0" dirty="0">
                <a:effectLst/>
                <a:latin typeface="Liberation Sans" panose="020B0604020202020204" pitchFamily="34" charset="0"/>
              </a:rPr>
              <a:t>Must disclose </a:t>
            </a:r>
            <a:r>
              <a:rPr lang="en-US" altLang="en-US" sz="2200" dirty="0">
                <a:effectLst/>
                <a:latin typeface="Liberation Sans" panose="020B0604020202020204" pitchFamily="34" charset="0"/>
              </a:rPr>
              <a:t>future payments</a:t>
            </a:r>
            <a:r>
              <a:rPr lang="en-US" altLang="en-US" sz="2200" b="0" dirty="0">
                <a:effectLst/>
                <a:latin typeface="Liberation Sans" panose="020B0604020202020204" pitchFamily="34" charset="0"/>
              </a:rPr>
              <a:t> for sinking fund requirements and maturity amounts of long-term debt during each of the next five years.</a:t>
            </a:r>
          </a:p>
        </p:txBody>
      </p:sp>
      <p:sp>
        <p:nvSpPr>
          <p:cNvPr id="1307655" name="Rectangle 7"/>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Presentation and Analysis</a:t>
            </a:r>
          </a:p>
        </p:txBody>
      </p:sp>
      <p:sp>
        <p:nvSpPr>
          <p:cNvPr id="1307656" name="Text Box 8"/>
          <p:cNvSpPr txBox="1">
            <a:spLocks noChangeArrowheads="1"/>
          </p:cNvSpPr>
          <p:nvPr/>
        </p:nvSpPr>
        <p:spPr bwMode="auto">
          <a:xfrm>
            <a:off x="609600" y="1371599"/>
            <a:ext cx="8229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Presentation of Non-Current Liabilities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9</a:t>
            </a:r>
            <a:endParaRPr lang="en-US" altLang="en-US" dirty="0"/>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9" name="Text Box 3"/>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Analysis of Non-Current Liabilities</a:t>
            </a:r>
          </a:p>
        </p:txBody>
      </p:sp>
      <p:sp>
        <p:nvSpPr>
          <p:cNvPr id="1309701" name="Rectangle 5"/>
          <p:cNvSpPr>
            <a:spLocks noChangeArrowheads="1"/>
          </p:cNvSpPr>
          <p:nvPr/>
        </p:nvSpPr>
        <p:spPr bwMode="auto">
          <a:xfrm>
            <a:off x="609600" y="2057400"/>
            <a:ext cx="76200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25000"/>
              </a:spcBef>
            </a:pPr>
            <a:r>
              <a:rPr lang="en-US" altLang="en-US" sz="2200" b="0" dirty="0" smtClean="0">
                <a:solidFill>
                  <a:schemeClr val="tx1"/>
                </a:solidFill>
                <a:effectLst/>
                <a:latin typeface="Liberation Sans" panose="020B0604020202020204" pitchFamily="34" charset="0"/>
              </a:rPr>
              <a:t>One ratio </a:t>
            </a:r>
            <a:r>
              <a:rPr lang="en-US" altLang="en-US" sz="2200" b="0" dirty="0">
                <a:solidFill>
                  <a:schemeClr val="tx1"/>
                </a:solidFill>
                <a:effectLst/>
                <a:latin typeface="Liberation Sans" panose="020B0604020202020204" pitchFamily="34" charset="0"/>
              </a:rPr>
              <a:t>that </a:t>
            </a:r>
            <a:r>
              <a:rPr lang="en-US" altLang="en-US" sz="2200" b="0" dirty="0" smtClean="0">
                <a:solidFill>
                  <a:schemeClr val="tx1"/>
                </a:solidFill>
                <a:effectLst/>
                <a:latin typeface="Liberation Sans" panose="020B0604020202020204" pitchFamily="34" charset="0"/>
              </a:rPr>
              <a:t>provides information </a:t>
            </a:r>
            <a:r>
              <a:rPr lang="en-US" altLang="en-US" sz="2200" b="0" dirty="0">
                <a:solidFill>
                  <a:schemeClr val="tx1"/>
                </a:solidFill>
                <a:effectLst/>
                <a:latin typeface="Liberation Sans" panose="020B0604020202020204" pitchFamily="34" charset="0"/>
              </a:rPr>
              <a:t>about debt-paying ability and long-run solvency </a:t>
            </a:r>
            <a:r>
              <a:rPr lang="en-US" altLang="en-US" sz="2200" b="0" dirty="0" smtClean="0">
                <a:solidFill>
                  <a:schemeClr val="tx1"/>
                </a:solidFill>
                <a:effectLst/>
                <a:latin typeface="Liberation Sans" panose="020B0604020202020204" pitchFamily="34" charset="0"/>
              </a:rPr>
              <a:t>is:</a:t>
            </a:r>
            <a:endParaRPr lang="en-US" altLang="en-US" sz="2200" b="0" dirty="0">
              <a:solidFill>
                <a:schemeClr val="tx1"/>
              </a:solidFill>
              <a:effectLst/>
              <a:latin typeface="Liberation Sans" panose="020B0604020202020204" pitchFamily="34" charset="0"/>
            </a:endParaRPr>
          </a:p>
        </p:txBody>
      </p:sp>
      <p:sp>
        <p:nvSpPr>
          <p:cNvPr id="1309702" name="Text Box 6"/>
          <p:cNvSpPr txBox="1">
            <a:spLocks noChangeArrowheads="1"/>
          </p:cNvSpPr>
          <p:nvPr/>
        </p:nvSpPr>
        <p:spPr bwMode="auto">
          <a:xfrm>
            <a:off x="3352800" y="3200400"/>
            <a:ext cx="5257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100" dirty="0">
                <a:solidFill>
                  <a:schemeClr val="tx1"/>
                </a:solidFill>
                <a:effectLst/>
                <a:latin typeface="Liberation Sans" panose="020B0604020202020204" pitchFamily="34" charset="0"/>
              </a:rPr>
              <a:t>Total </a:t>
            </a:r>
            <a:r>
              <a:rPr lang="en-US" altLang="en-US" sz="2100" dirty="0" smtClean="0">
                <a:solidFill>
                  <a:schemeClr val="tx1"/>
                </a:solidFill>
                <a:effectLst/>
                <a:latin typeface="Liberation Sans" panose="020B0604020202020204" pitchFamily="34" charset="0"/>
              </a:rPr>
              <a:t>Liabilities</a:t>
            </a:r>
            <a:endParaRPr lang="en-US" altLang="en-US" sz="2100" dirty="0">
              <a:solidFill>
                <a:schemeClr val="tx1"/>
              </a:solidFill>
              <a:effectLst/>
              <a:latin typeface="Liberation Sans" panose="020B0604020202020204" pitchFamily="34" charset="0"/>
            </a:endParaRPr>
          </a:p>
        </p:txBody>
      </p:sp>
      <p:sp>
        <p:nvSpPr>
          <p:cNvPr id="1309703" name="Text Box 7"/>
          <p:cNvSpPr txBox="1">
            <a:spLocks noChangeArrowheads="1"/>
          </p:cNvSpPr>
          <p:nvPr/>
        </p:nvSpPr>
        <p:spPr bwMode="auto">
          <a:xfrm>
            <a:off x="3352800" y="3810000"/>
            <a:ext cx="5257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100" dirty="0">
                <a:solidFill>
                  <a:schemeClr val="tx1"/>
                </a:solidFill>
                <a:effectLst/>
                <a:latin typeface="Liberation Sans" panose="020B0604020202020204" pitchFamily="34" charset="0"/>
              </a:rPr>
              <a:t>Total </a:t>
            </a:r>
            <a:r>
              <a:rPr lang="en-US" altLang="en-US" sz="2100" dirty="0" smtClean="0">
                <a:solidFill>
                  <a:schemeClr val="tx1"/>
                </a:solidFill>
                <a:effectLst/>
                <a:latin typeface="Liberation Sans" panose="020B0604020202020204" pitchFamily="34" charset="0"/>
              </a:rPr>
              <a:t>Assets  </a:t>
            </a:r>
            <a:endParaRPr lang="en-US" altLang="en-US" sz="2100" dirty="0">
              <a:solidFill>
                <a:schemeClr val="tx1"/>
              </a:solidFill>
              <a:effectLst/>
              <a:latin typeface="Liberation Sans" panose="020B0604020202020204" pitchFamily="34" charset="0"/>
            </a:endParaRPr>
          </a:p>
        </p:txBody>
      </p:sp>
      <p:sp>
        <p:nvSpPr>
          <p:cNvPr id="1309704" name="Freeform 8"/>
          <p:cNvSpPr>
            <a:spLocks/>
          </p:cNvSpPr>
          <p:nvPr/>
        </p:nvSpPr>
        <p:spPr bwMode="auto">
          <a:xfrm>
            <a:off x="3962400" y="3706813"/>
            <a:ext cx="3948113" cy="6350"/>
          </a:xfrm>
          <a:custGeom>
            <a:avLst/>
            <a:gdLst>
              <a:gd name="T0" fmla="*/ 0 w 2487"/>
              <a:gd name="T1" fmla="*/ 4 h 4"/>
              <a:gd name="T2" fmla="*/ 2487 w 2487"/>
              <a:gd name="T3" fmla="*/ 0 h 4"/>
            </a:gdLst>
            <a:ahLst/>
            <a:cxnLst>
              <a:cxn ang="0">
                <a:pos x="T0" y="T1"/>
              </a:cxn>
              <a:cxn ang="0">
                <a:pos x="T2" y="T3"/>
              </a:cxn>
            </a:cxnLst>
            <a:rect l="0" t="0" r="r" b="b"/>
            <a:pathLst>
              <a:path w="2487" h="4">
                <a:moveTo>
                  <a:pt x="0" y="4"/>
                </a:moveTo>
                <a:lnTo>
                  <a:pt x="2487" y="0"/>
                </a:lnTo>
              </a:path>
            </a:pathLst>
          </a:cu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309705" name="Text Box 9"/>
          <p:cNvSpPr txBox="1">
            <a:spLocks noChangeArrowheads="1"/>
          </p:cNvSpPr>
          <p:nvPr/>
        </p:nvSpPr>
        <p:spPr bwMode="auto">
          <a:xfrm>
            <a:off x="1143000" y="3505200"/>
            <a:ext cx="2133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100" dirty="0">
                <a:solidFill>
                  <a:schemeClr val="tx1"/>
                </a:solidFill>
                <a:effectLst/>
                <a:latin typeface="Liberation Sans" panose="020B0604020202020204" pitchFamily="34" charset="0"/>
              </a:rPr>
              <a:t>Debt to </a:t>
            </a:r>
            <a:r>
              <a:rPr lang="en-US" altLang="en-US" sz="2100" dirty="0" smtClean="0">
                <a:solidFill>
                  <a:schemeClr val="tx1"/>
                </a:solidFill>
                <a:effectLst/>
                <a:latin typeface="Liberation Sans" panose="020B0604020202020204" pitchFamily="34" charset="0"/>
              </a:rPr>
              <a:t>Assets </a:t>
            </a:r>
            <a:endParaRPr lang="en-US" altLang="en-US" sz="2100" dirty="0">
              <a:solidFill>
                <a:schemeClr val="tx1"/>
              </a:solidFill>
              <a:effectLst/>
              <a:latin typeface="Liberation Sans" panose="020B0604020202020204" pitchFamily="34" charset="0"/>
            </a:endParaRPr>
          </a:p>
        </p:txBody>
      </p:sp>
      <p:sp>
        <p:nvSpPr>
          <p:cNvPr id="1309706" name="Text Box 10"/>
          <p:cNvSpPr txBox="1">
            <a:spLocks noChangeArrowheads="1"/>
          </p:cNvSpPr>
          <p:nvPr/>
        </p:nvSpPr>
        <p:spPr bwMode="auto">
          <a:xfrm>
            <a:off x="3352800" y="3565525"/>
            <a:ext cx="457200" cy="32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pPr>
            <a:r>
              <a:rPr lang="en-US" altLang="en-US" sz="2000" dirty="0">
                <a:solidFill>
                  <a:schemeClr val="tx1"/>
                </a:solidFill>
                <a:effectLst/>
                <a:latin typeface="Liberation Sans" panose="020B0604020202020204" pitchFamily="34" charset="0"/>
              </a:rPr>
              <a:t> =</a:t>
            </a:r>
          </a:p>
        </p:txBody>
      </p:sp>
      <p:sp>
        <p:nvSpPr>
          <p:cNvPr id="1309715" name="Rectangle 19"/>
          <p:cNvSpPr>
            <a:spLocks noChangeArrowheads="1"/>
          </p:cNvSpPr>
          <p:nvPr/>
        </p:nvSpPr>
        <p:spPr bwMode="auto">
          <a:xfrm>
            <a:off x="609600" y="4572000"/>
            <a:ext cx="80010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spcBef>
                <a:spcPct val="25000"/>
              </a:spcBef>
            </a:pPr>
            <a:r>
              <a:rPr lang="en-US" sz="2200" b="0" dirty="0" smtClean="0">
                <a:solidFill>
                  <a:schemeClr val="tx1"/>
                </a:solidFill>
                <a:effectLst/>
                <a:latin typeface="Liberation Sans" panose="020B0604020202020204" pitchFamily="34" charset="0"/>
              </a:rPr>
              <a:t>The </a:t>
            </a:r>
            <a:r>
              <a:rPr lang="en-US" sz="2200" b="0" dirty="0">
                <a:solidFill>
                  <a:schemeClr val="tx1"/>
                </a:solidFill>
                <a:effectLst/>
                <a:latin typeface="Liberation Sans" panose="020B0604020202020204" pitchFamily="34" charset="0"/>
              </a:rPr>
              <a:t>higher the percentage of total liabilities to total assets, the greater the risk </a:t>
            </a:r>
            <a:r>
              <a:rPr lang="en-US" sz="2200" b="0" dirty="0" smtClean="0">
                <a:solidFill>
                  <a:schemeClr val="tx1"/>
                </a:solidFill>
                <a:effectLst/>
                <a:latin typeface="Liberation Sans" panose="020B0604020202020204" pitchFamily="34" charset="0"/>
              </a:rPr>
              <a:t>that the </a:t>
            </a:r>
            <a:r>
              <a:rPr lang="en-US" sz="2200" b="0" dirty="0">
                <a:solidFill>
                  <a:schemeClr val="tx1"/>
                </a:solidFill>
                <a:effectLst/>
                <a:latin typeface="Liberation Sans" panose="020B0604020202020204" pitchFamily="34" charset="0"/>
              </a:rPr>
              <a:t>company may be unable to meet its maturing obligations.</a:t>
            </a:r>
            <a:endParaRPr lang="en-US" altLang="en-US" sz="2200" b="0" dirty="0">
              <a:solidFill>
                <a:schemeClr val="tx1"/>
              </a:solidFill>
              <a:effectLst/>
              <a:latin typeface="Liberation Sans" panose="020B0604020202020204" pitchFamily="34" charset="0"/>
            </a:endParaRPr>
          </a:p>
        </p:txBody>
      </p:sp>
      <p:sp>
        <p:nvSpPr>
          <p:cNvPr id="1309718" name="Rectangle 2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Presentation and Analysis</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9</a:t>
            </a:r>
            <a:endParaRPr lang="en-US" altLang="en-US" dirty="0"/>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5" name="Rectangle 3"/>
          <p:cNvSpPr>
            <a:spLocks noChangeArrowheads="1"/>
          </p:cNvSpPr>
          <p:nvPr/>
        </p:nvSpPr>
        <p:spPr bwMode="auto">
          <a:xfrm>
            <a:off x="609600" y="2057400"/>
            <a:ext cx="7620000" cy="86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25000"/>
              </a:spcBef>
            </a:pPr>
            <a:r>
              <a:rPr lang="en-US" altLang="en-US" sz="2200" b="0" dirty="0" smtClean="0">
                <a:solidFill>
                  <a:schemeClr val="tx1"/>
                </a:solidFill>
                <a:effectLst/>
                <a:latin typeface="Liberation Sans" panose="020B0604020202020204" pitchFamily="34" charset="0"/>
              </a:rPr>
              <a:t>A second ratio </a:t>
            </a:r>
            <a:r>
              <a:rPr lang="en-US" altLang="en-US" sz="2200" b="0" dirty="0">
                <a:solidFill>
                  <a:schemeClr val="tx1"/>
                </a:solidFill>
                <a:effectLst/>
                <a:latin typeface="Liberation Sans" panose="020B0604020202020204" pitchFamily="34" charset="0"/>
              </a:rPr>
              <a:t>that </a:t>
            </a:r>
            <a:r>
              <a:rPr lang="en-US" altLang="en-US" sz="2200" b="0" dirty="0" err="1" smtClean="0">
                <a:solidFill>
                  <a:schemeClr val="tx1"/>
                </a:solidFill>
                <a:effectLst/>
                <a:latin typeface="Liberation Sans" panose="020B0604020202020204" pitchFamily="34" charset="0"/>
              </a:rPr>
              <a:t>provids</a:t>
            </a:r>
            <a:r>
              <a:rPr lang="en-US" altLang="en-US" sz="2200" b="0" dirty="0" smtClean="0">
                <a:solidFill>
                  <a:schemeClr val="tx1"/>
                </a:solidFill>
                <a:effectLst/>
                <a:latin typeface="Liberation Sans" panose="020B0604020202020204" pitchFamily="34" charset="0"/>
              </a:rPr>
              <a:t> </a:t>
            </a:r>
            <a:r>
              <a:rPr lang="en-US" altLang="en-US" sz="2200" b="0" dirty="0">
                <a:solidFill>
                  <a:schemeClr val="tx1"/>
                </a:solidFill>
                <a:effectLst/>
                <a:latin typeface="Liberation Sans" panose="020B0604020202020204" pitchFamily="34" charset="0"/>
              </a:rPr>
              <a:t>information about debt-paying ability and long-run solvency </a:t>
            </a:r>
            <a:r>
              <a:rPr lang="en-US" altLang="en-US" sz="2200" b="0" dirty="0" smtClean="0">
                <a:solidFill>
                  <a:schemeClr val="tx1"/>
                </a:solidFill>
                <a:effectLst/>
                <a:latin typeface="Liberation Sans" panose="020B0604020202020204" pitchFamily="34" charset="0"/>
              </a:rPr>
              <a:t>is:</a:t>
            </a:r>
            <a:endParaRPr lang="en-US" altLang="en-US" sz="2200" b="0" dirty="0">
              <a:solidFill>
                <a:schemeClr val="tx1"/>
              </a:solidFill>
              <a:effectLst/>
              <a:latin typeface="Liberation Sans" panose="020B0604020202020204" pitchFamily="34" charset="0"/>
            </a:endParaRPr>
          </a:p>
        </p:txBody>
      </p:sp>
      <p:sp>
        <p:nvSpPr>
          <p:cNvPr id="1313801" name="Text Box 9"/>
          <p:cNvSpPr txBox="1">
            <a:spLocks noChangeArrowheads="1"/>
          </p:cNvSpPr>
          <p:nvPr/>
        </p:nvSpPr>
        <p:spPr bwMode="auto">
          <a:xfrm>
            <a:off x="3581400" y="3079750"/>
            <a:ext cx="47244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100" dirty="0">
                <a:solidFill>
                  <a:schemeClr val="tx1"/>
                </a:solidFill>
                <a:effectLst/>
                <a:latin typeface="Liberation Sans" panose="020B0604020202020204" pitchFamily="34" charset="0"/>
              </a:rPr>
              <a:t>Income before </a:t>
            </a:r>
            <a:r>
              <a:rPr lang="en-US" altLang="en-US" sz="2100" dirty="0" smtClean="0">
                <a:solidFill>
                  <a:schemeClr val="tx1"/>
                </a:solidFill>
                <a:effectLst/>
                <a:latin typeface="Liberation Sans" panose="020B0604020202020204" pitchFamily="34" charset="0"/>
              </a:rPr>
              <a:t>Income Taxes and Interest Expense</a:t>
            </a:r>
            <a:endParaRPr lang="en-US" altLang="en-US" sz="2100" dirty="0">
              <a:solidFill>
                <a:schemeClr val="tx1"/>
              </a:solidFill>
              <a:effectLst/>
              <a:latin typeface="Liberation Sans" panose="020B0604020202020204" pitchFamily="34" charset="0"/>
            </a:endParaRPr>
          </a:p>
        </p:txBody>
      </p:sp>
      <p:sp>
        <p:nvSpPr>
          <p:cNvPr id="1313802" name="Text Box 10"/>
          <p:cNvSpPr txBox="1">
            <a:spLocks noChangeArrowheads="1"/>
          </p:cNvSpPr>
          <p:nvPr/>
        </p:nvSpPr>
        <p:spPr bwMode="auto">
          <a:xfrm>
            <a:off x="3352800" y="3994150"/>
            <a:ext cx="5257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100" dirty="0">
                <a:solidFill>
                  <a:schemeClr val="tx1"/>
                </a:solidFill>
                <a:effectLst/>
                <a:latin typeface="Liberation Sans" panose="020B0604020202020204" pitchFamily="34" charset="0"/>
              </a:rPr>
              <a:t>Interest </a:t>
            </a:r>
            <a:r>
              <a:rPr lang="en-US" altLang="en-US" sz="2100" dirty="0" smtClean="0">
                <a:solidFill>
                  <a:schemeClr val="tx1"/>
                </a:solidFill>
                <a:effectLst/>
                <a:latin typeface="Liberation Sans" panose="020B0604020202020204" pitchFamily="34" charset="0"/>
              </a:rPr>
              <a:t>Expense  </a:t>
            </a:r>
            <a:endParaRPr lang="en-US" altLang="en-US" sz="2100" dirty="0">
              <a:solidFill>
                <a:schemeClr val="tx1"/>
              </a:solidFill>
              <a:effectLst/>
              <a:latin typeface="Liberation Sans" panose="020B0604020202020204" pitchFamily="34" charset="0"/>
            </a:endParaRPr>
          </a:p>
        </p:txBody>
      </p:sp>
      <p:sp>
        <p:nvSpPr>
          <p:cNvPr id="1313803" name="Freeform 11"/>
          <p:cNvSpPr>
            <a:spLocks/>
          </p:cNvSpPr>
          <p:nvPr/>
        </p:nvSpPr>
        <p:spPr bwMode="auto">
          <a:xfrm>
            <a:off x="3727450" y="3886200"/>
            <a:ext cx="4452938" cy="6350"/>
          </a:xfrm>
          <a:custGeom>
            <a:avLst/>
            <a:gdLst>
              <a:gd name="T0" fmla="*/ 0 w 2805"/>
              <a:gd name="T1" fmla="*/ 0 h 4"/>
              <a:gd name="T2" fmla="*/ 2805 w 2805"/>
              <a:gd name="T3" fmla="*/ 4 h 4"/>
            </a:gdLst>
            <a:ahLst/>
            <a:cxnLst>
              <a:cxn ang="0">
                <a:pos x="T0" y="T1"/>
              </a:cxn>
              <a:cxn ang="0">
                <a:pos x="T2" y="T3"/>
              </a:cxn>
            </a:cxnLst>
            <a:rect l="0" t="0" r="r" b="b"/>
            <a:pathLst>
              <a:path w="2805" h="4">
                <a:moveTo>
                  <a:pt x="0" y="0"/>
                </a:moveTo>
                <a:lnTo>
                  <a:pt x="2805" y="4"/>
                </a:lnTo>
              </a:path>
            </a:pathLst>
          </a:cu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313804" name="Text Box 12"/>
          <p:cNvSpPr txBox="1">
            <a:spLocks noChangeArrowheads="1"/>
          </p:cNvSpPr>
          <p:nvPr/>
        </p:nvSpPr>
        <p:spPr bwMode="auto">
          <a:xfrm>
            <a:off x="1066800" y="3308350"/>
            <a:ext cx="1828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100" dirty="0" smtClean="0">
                <a:solidFill>
                  <a:schemeClr val="tx1"/>
                </a:solidFill>
                <a:effectLst/>
                <a:latin typeface="Liberation Sans" panose="020B0604020202020204" pitchFamily="34" charset="0"/>
              </a:rPr>
              <a:t>Times Interest Earned</a:t>
            </a:r>
            <a:endParaRPr lang="en-US" altLang="en-US" sz="2100" dirty="0">
              <a:solidFill>
                <a:schemeClr val="tx1"/>
              </a:solidFill>
              <a:effectLst/>
              <a:latin typeface="Liberation Sans" panose="020B0604020202020204" pitchFamily="34" charset="0"/>
            </a:endParaRPr>
          </a:p>
        </p:txBody>
      </p:sp>
      <p:sp>
        <p:nvSpPr>
          <p:cNvPr id="1313805" name="Text Box 13"/>
          <p:cNvSpPr txBox="1">
            <a:spLocks noChangeArrowheads="1"/>
          </p:cNvSpPr>
          <p:nvPr/>
        </p:nvSpPr>
        <p:spPr bwMode="auto">
          <a:xfrm>
            <a:off x="2895600" y="3749675"/>
            <a:ext cx="457200" cy="32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pPr>
            <a:r>
              <a:rPr lang="en-US" altLang="en-US" sz="2000" dirty="0">
                <a:solidFill>
                  <a:schemeClr val="tx1"/>
                </a:solidFill>
                <a:effectLst/>
                <a:latin typeface="Liberation Sans" panose="020B0604020202020204" pitchFamily="34" charset="0"/>
              </a:rPr>
              <a:t> =</a:t>
            </a:r>
          </a:p>
        </p:txBody>
      </p:sp>
      <p:sp>
        <p:nvSpPr>
          <p:cNvPr id="1313808" name="Rectangle 16"/>
          <p:cNvSpPr>
            <a:spLocks noChangeArrowheads="1"/>
          </p:cNvSpPr>
          <p:nvPr/>
        </p:nvSpPr>
        <p:spPr bwMode="auto">
          <a:xfrm>
            <a:off x="609600" y="472440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25000"/>
              </a:spcBef>
            </a:pPr>
            <a:r>
              <a:rPr lang="en-US" altLang="en-US" sz="2200" b="0" dirty="0">
                <a:solidFill>
                  <a:schemeClr val="tx1"/>
                </a:solidFill>
                <a:effectLst/>
                <a:latin typeface="Liberation Sans" panose="020B0604020202020204" pitchFamily="34" charset="0"/>
              </a:rPr>
              <a:t>Indicates the company’s ability to meet interest payments as they come due.</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4" name="Text Box 3"/>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Analysis of Non-Current Liabilities</a:t>
            </a:r>
          </a:p>
        </p:txBody>
      </p:sp>
      <p:sp>
        <p:nvSpPr>
          <p:cNvPr id="15" name="Rectangle 22"/>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Presentation and Analysis</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9</a:t>
            </a:r>
            <a:endParaRPr lang="en-US" altLang="en-US" dirty="0"/>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0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3733800"/>
            <a:ext cx="8382000" cy="195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6333" name="Rectangle 13"/>
          <p:cNvSpPr>
            <a:spLocks noChangeArrowheads="1"/>
          </p:cNvSpPr>
          <p:nvPr/>
        </p:nvSpPr>
        <p:spPr bwMode="auto">
          <a:xfrm>
            <a:off x="609600" y="1371600"/>
            <a:ext cx="8001000" cy="2149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100" dirty="0">
                <a:solidFill>
                  <a:srgbClr val="800000"/>
                </a:solidFill>
                <a:effectLst/>
                <a:latin typeface="Liberation Sans" panose="020B0604020202020204" pitchFamily="34" charset="0"/>
              </a:rPr>
              <a:t>Illustration:</a:t>
            </a:r>
            <a:r>
              <a:rPr lang="en-US" altLang="en-US" sz="2100" b="0" dirty="0">
                <a:solidFill>
                  <a:schemeClr val="folHlink"/>
                </a:solidFill>
                <a:effectLst/>
                <a:latin typeface="Liberation Sans" panose="020B0604020202020204" pitchFamily="34" charset="0"/>
              </a:rPr>
              <a:t>  </a:t>
            </a:r>
            <a:r>
              <a:rPr lang="en-US" altLang="en-US" sz="2100" b="0" dirty="0" smtClean="0">
                <a:solidFill>
                  <a:schemeClr val="folHlink"/>
                </a:solidFill>
                <a:effectLst/>
                <a:latin typeface="Liberation Sans" panose="020B0604020202020204" pitchFamily="34" charset="0"/>
              </a:rPr>
              <a:t>Novartis </a:t>
            </a:r>
            <a:r>
              <a:rPr lang="en-US" sz="2100" b="0" dirty="0" smtClean="0">
                <a:solidFill>
                  <a:schemeClr val="folHlink"/>
                </a:solidFill>
                <a:effectLst/>
                <a:latin typeface="Liberation Sans" panose="020B0604020202020204" pitchFamily="34" charset="0"/>
              </a:rPr>
              <a:t>has total </a:t>
            </a:r>
            <a:r>
              <a:rPr lang="en-US" sz="2100" b="0" dirty="0">
                <a:solidFill>
                  <a:schemeClr val="folHlink"/>
                </a:solidFill>
                <a:effectLst/>
                <a:latin typeface="Liberation Sans" panose="020B0604020202020204" pitchFamily="34" charset="0"/>
              </a:rPr>
              <a:t>liabilities of $54,997 million, total assets of $124,216 million, interest expense </a:t>
            </a:r>
            <a:r>
              <a:rPr lang="en-US" sz="2100" b="0" dirty="0" smtClean="0">
                <a:solidFill>
                  <a:schemeClr val="folHlink"/>
                </a:solidFill>
                <a:effectLst/>
                <a:latin typeface="Liberation Sans" panose="020B0604020202020204" pitchFamily="34" charset="0"/>
              </a:rPr>
              <a:t>of $</a:t>
            </a:r>
            <a:r>
              <a:rPr lang="en-US" sz="2100" b="0" dirty="0">
                <a:solidFill>
                  <a:schemeClr val="folHlink"/>
                </a:solidFill>
                <a:effectLst/>
                <a:latin typeface="Liberation Sans" panose="020B0604020202020204" pitchFamily="34" charset="0"/>
              </a:rPr>
              <a:t>724 million, income taxes of $1,625 million, and net income of $9,618 million. We </a:t>
            </a:r>
            <a:r>
              <a:rPr lang="en-US" sz="2100" b="0" dirty="0" smtClean="0">
                <a:solidFill>
                  <a:schemeClr val="folHlink"/>
                </a:solidFill>
                <a:effectLst/>
                <a:latin typeface="Liberation Sans" panose="020B0604020202020204" pitchFamily="34" charset="0"/>
              </a:rPr>
              <a:t>compute Novartis’s </a:t>
            </a:r>
            <a:r>
              <a:rPr lang="en-US" sz="2100" b="0" dirty="0">
                <a:solidFill>
                  <a:schemeClr val="folHlink"/>
                </a:solidFill>
                <a:effectLst/>
                <a:latin typeface="Liberation Sans" panose="020B0604020202020204" pitchFamily="34" charset="0"/>
              </a:rPr>
              <a:t>debt to assets and times interest earned ratios as shown</a:t>
            </a:r>
            <a:endParaRPr lang="en-US" altLang="en-US" sz="2100" b="0" dirty="0">
              <a:solidFill>
                <a:schemeClr val="folHlink"/>
              </a:solidFill>
              <a:effectLst/>
              <a:latin typeface="Liberation Sans" panose="020B0604020202020204" pitchFamily="34" charset="0"/>
            </a:endParaRPr>
          </a:p>
        </p:txBody>
      </p:sp>
      <p:sp>
        <p:nvSpPr>
          <p:cNvPr id="1336336" name="Rectangle 16"/>
          <p:cNvSpPr>
            <a:spLocks noChangeArrowheads="1"/>
          </p:cNvSpPr>
          <p:nvPr/>
        </p:nvSpPr>
        <p:spPr bwMode="auto">
          <a:xfrm>
            <a:off x="3581400" y="3886200"/>
            <a:ext cx="1143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336337" name="Rectangle 17"/>
          <p:cNvSpPr>
            <a:spLocks noChangeArrowheads="1"/>
          </p:cNvSpPr>
          <p:nvPr/>
        </p:nvSpPr>
        <p:spPr bwMode="auto">
          <a:xfrm>
            <a:off x="3581400" y="4267200"/>
            <a:ext cx="1143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336338" name="Rectangle 18"/>
          <p:cNvSpPr>
            <a:spLocks noChangeArrowheads="1"/>
          </p:cNvSpPr>
          <p:nvPr/>
        </p:nvSpPr>
        <p:spPr bwMode="auto">
          <a:xfrm>
            <a:off x="5029200" y="4114800"/>
            <a:ext cx="9144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336339" name="Rectangle 19"/>
          <p:cNvSpPr>
            <a:spLocks noChangeArrowheads="1"/>
          </p:cNvSpPr>
          <p:nvPr/>
        </p:nvSpPr>
        <p:spPr bwMode="auto">
          <a:xfrm>
            <a:off x="3581400" y="4800600"/>
            <a:ext cx="9906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336340" name="Rectangle 20"/>
          <p:cNvSpPr>
            <a:spLocks noChangeArrowheads="1"/>
          </p:cNvSpPr>
          <p:nvPr/>
        </p:nvSpPr>
        <p:spPr bwMode="auto">
          <a:xfrm>
            <a:off x="4876800" y="4800600"/>
            <a:ext cx="8382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336341" name="Rectangle 21"/>
          <p:cNvSpPr>
            <a:spLocks noChangeArrowheads="1"/>
          </p:cNvSpPr>
          <p:nvPr/>
        </p:nvSpPr>
        <p:spPr bwMode="auto">
          <a:xfrm>
            <a:off x="6019800" y="4800600"/>
            <a:ext cx="762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336342" name="Rectangle 22"/>
          <p:cNvSpPr>
            <a:spLocks noChangeArrowheads="1"/>
          </p:cNvSpPr>
          <p:nvPr/>
        </p:nvSpPr>
        <p:spPr bwMode="auto">
          <a:xfrm>
            <a:off x="4876800" y="5181600"/>
            <a:ext cx="8382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336343" name="Rectangle 23"/>
          <p:cNvSpPr>
            <a:spLocks noChangeArrowheads="1"/>
          </p:cNvSpPr>
          <p:nvPr/>
        </p:nvSpPr>
        <p:spPr bwMode="auto">
          <a:xfrm>
            <a:off x="7086600" y="4983480"/>
            <a:ext cx="12954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336346" name="Rectangle 26"/>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Presentation and Analysis</a:t>
            </a: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304800" y="5715000"/>
            <a:ext cx="2062518"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14-28</a:t>
            </a:r>
          </a:p>
          <a:p>
            <a:pPr algn="l"/>
            <a:r>
              <a:rPr lang="en-US" sz="1200" b="0" dirty="0">
                <a:solidFill>
                  <a:schemeClr val="tx1"/>
                </a:solidFill>
                <a:effectLst/>
                <a:latin typeface="Liberation Sans" panose="020B0604020202020204" pitchFamily="34" charset="0"/>
              </a:rPr>
              <a:t>Computation of </a:t>
            </a:r>
            <a:r>
              <a:rPr lang="en-US" sz="1200" b="0" dirty="0" smtClean="0">
                <a:solidFill>
                  <a:schemeClr val="tx1"/>
                </a:solidFill>
                <a:effectLst/>
                <a:latin typeface="Liberation Sans" panose="020B0604020202020204" pitchFamily="34" charset="0"/>
              </a:rPr>
              <a:t>Long-Term </a:t>
            </a:r>
            <a:r>
              <a:rPr lang="en-US" sz="1200" b="0" dirty="0">
                <a:solidFill>
                  <a:schemeClr val="tx1"/>
                </a:solidFill>
                <a:effectLst/>
                <a:latin typeface="Liberation Sans" panose="020B0604020202020204" pitchFamily="34" charset="0"/>
              </a:rPr>
              <a:t>Debt </a:t>
            </a:r>
            <a:r>
              <a:rPr lang="en-US" sz="1200" b="0" dirty="0" smtClean="0">
                <a:solidFill>
                  <a:schemeClr val="tx1"/>
                </a:solidFill>
                <a:effectLst/>
                <a:latin typeface="Liberation Sans" panose="020B0604020202020204" pitchFamily="34" charset="0"/>
              </a:rPr>
              <a:t>Ratios for Novartis</a:t>
            </a:r>
            <a:endParaRPr lang="en-US" sz="1200" b="0" dirty="0">
              <a:solidFill>
                <a:schemeClr val="tx1"/>
              </a:solidFill>
              <a:effectLst/>
              <a:latin typeface="Liberation Sans" panose="020B0604020202020204" pitchFamily="34" charset="0"/>
            </a:endParaRPr>
          </a:p>
        </p:txBody>
      </p:sp>
      <p:sp>
        <p:nvSpPr>
          <p:cNvPr id="1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9</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336336"/>
                                        </p:tgtEl>
                                      </p:cBhvr>
                                    </p:animEffect>
                                    <p:set>
                                      <p:cBhvr>
                                        <p:cTn id="7" dur="1" fill="hold">
                                          <p:stCondLst>
                                            <p:cond delay="499"/>
                                          </p:stCondLst>
                                        </p:cTn>
                                        <p:tgtEl>
                                          <p:spTgt spid="133633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336337"/>
                                        </p:tgtEl>
                                      </p:cBhvr>
                                    </p:animEffect>
                                    <p:set>
                                      <p:cBhvr>
                                        <p:cTn id="12" dur="1" fill="hold">
                                          <p:stCondLst>
                                            <p:cond delay="499"/>
                                          </p:stCondLst>
                                        </p:cTn>
                                        <p:tgtEl>
                                          <p:spTgt spid="133633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336338"/>
                                        </p:tgtEl>
                                      </p:cBhvr>
                                    </p:animEffect>
                                    <p:set>
                                      <p:cBhvr>
                                        <p:cTn id="17" dur="1" fill="hold">
                                          <p:stCondLst>
                                            <p:cond delay="499"/>
                                          </p:stCondLst>
                                        </p:cTn>
                                        <p:tgtEl>
                                          <p:spTgt spid="133633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336339"/>
                                        </p:tgtEl>
                                      </p:cBhvr>
                                    </p:animEffect>
                                    <p:set>
                                      <p:cBhvr>
                                        <p:cTn id="22" dur="1" fill="hold">
                                          <p:stCondLst>
                                            <p:cond delay="499"/>
                                          </p:stCondLst>
                                        </p:cTn>
                                        <p:tgtEl>
                                          <p:spTgt spid="133633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336340"/>
                                        </p:tgtEl>
                                      </p:cBhvr>
                                    </p:animEffect>
                                    <p:set>
                                      <p:cBhvr>
                                        <p:cTn id="27" dur="1" fill="hold">
                                          <p:stCondLst>
                                            <p:cond delay="499"/>
                                          </p:stCondLst>
                                        </p:cTn>
                                        <p:tgtEl>
                                          <p:spTgt spid="133634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1336341"/>
                                        </p:tgtEl>
                                      </p:cBhvr>
                                    </p:animEffect>
                                    <p:set>
                                      <p:cBhvr>
                                        <p:cTn id="32" dur="1" fill="hold">
                                          <p:stCondLst>
                                            <p:cond delay="499"/>
                                          </p:stCondLst>
                                        </p:cTn>
                                        <p:tgtEl>
                                          <p:spTgt spid="133634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1336342"/>
                                        </p:tgtEl>
                                      </p:cBhvr>
                                    </p:animEffect>
                                    <p:set>
                                      <p:cBhvr>
                                        <p:cTn id="37" dur="1" fill="hold">
                                          <p:stCondLst>
                                            <p:cond delay="499"/>
                                          </p:stCondLst>
                                        </p:cTn>
                                        <p:tgtEl>
                                          <p:spTgt spid="133634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1336343"/>
                                        </p:tgtEl>
                                      </p:cBhvr>
                                    </p:animEffect>
                                    <p:set>
                                      <p:cBhvr>
                                        <p:cTn id="42" dur="1" fill="hold">
                                          <p:stCondLst>
                                            <p:cond delay="499"/>
                                          </p:stCondLst>
                                        </p:cTn>
                                        <p:tgtEl>
                                          <p:spTgt spid="13363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336" grpId="0" animBg="1"/>
      <p:bldP spid="1336337" grpId="0" animBg="1"/>
      <p:bldP spid="1336338" grpId="0" animBg="1"/>
      <p:bldP spid="1336339" grpId="0" animBg="1"/>
      <p:bldP spid="1336340" grpId="0" animBg="1"/>
      <p:bldP spid="1336341" grpId="0" animBg="1"/>
      <p:bldP spid="1336342" grpId="0" animBg="1"/>
      <p:bldP spid="133634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6858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200" dirty="0" smtClean="0">
                <a:solidFill>
                  <a:schemeClr val="tx2">
                    <a:lumMod val="50000"/>
                  </a:schemeClr>
                </a:solidFill>
                <a:effectLst/>
                <a:latin typeface="Liberation Sans" panose="020B0604020202020204" pitchFamily="34" charset="0"/>
              </a:rPr>
              <a:t>LIABILITIES</a:t>
            </a:r>
            <a:endParaRPr lang="en-US" altLang="en-US" sz="2200" dirty="0">
              <a:solidFill>
                <a:schemeClr val="tx2">
                  <a:lumMod val="50000"/>
                </a:schemeClr>
              </a:solidFill>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18312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b="0" dirty="0" smtClean="0">
                <a:effectLst/>
                <a:latin typeface="Liberation Sans" panose="020B0604020202020204" pitchFamily="34" charset="0"/>
              </a:rPr>
              <a:t>U.S</a:t>
            </a:r>
            <a:r>
              <a:rPr lang="en-US" b="0" dirty="0">
                <a:effectLst/>
                <a:latin typeface="Liberation Sans" panose="020B0604020202020204" pitchFamily="34" charset="0"/>
              </a:rPr>
              <a:t>. GAAP and IFRS have similar </a:t>
            </a:r>
            <a:r>
              <a:rPr lang="en-US" b="0" dirty="0" smtClean="0">
                <a:effectLst/>
                <a:latin typeface="Liberation Sans" panose="020B0604020202020204" pitchFamily="34" charset="0"/>
              </a:rPr>
              <a:t>definitions </a:t>
            </a:r>
            <a:r>
              <a:rPr lang="en-US" b="0" dirty="0">
                <a:effectLst/>
                <a:latin typeface="Liberation Sans" panose="020B0604020202020204" pitchFamily="34" charset="0"/>
              </a:rPr>
              <a:t>for liabilities</a:t>
            </a:r>
            <a:r>
              <a:rPr lang="en-US" b="0" dirty="0" smtClean="0">
                <a:effectLst/>
                <a:latin typeface="Liberation Sans" panose="020B0604020202020204" pitchFamily="34" charset="0"/>
              </a:rPr>
              <a:t>. In </a:t>
            </a:r>
            <a:r>
              <a:rPr lang="en-US" b="0" dirty="0">
                <a:effectLst/>
                <a:latin typeface="Liberation Sans" panose="020B0604020202020204" pitchFamily="34" charset="0"/>
              </a:rPr>
              <a:t>addition, the accounting for current liabilities is </a:t>
            </a:r>
            <a:r>
              <a:rPr lang="en-US" b="0" dirty="0" smtClean="0">
                <a:effectLst/>
                <a:latin typeface="Liberation Sans" panose="020B0604020202020204" pitchFamily="34" charset="0"/>
              </a:rPr>
              <a:t>essentially the </a:t>
            </a:r>
            <a:r>
              <a:rPr lang="en-US" b="0" dirty="0">
                <a:effectLst/>
                <a:latin typeface="Liberation Sans" panose="020B0604020202020204" pitchFamily="34" charset="0"/>
              </a:rPr>
              <a:t>same under both IFRS and U.S. GAAP. However, </a:t>
            </a:r>
            <a:r>
              <a:rPr lang="en-US" b="0" dirty="0" smtClean="0">
                <a:effectLst/>
                <a:latin typeface="Liberation Sans" panose="020B0604020202020204" pitchFamily="34" charset="0"/>
              </a:rPr>
              <a:t>there are </a:t>
            </a:r>
            <a:r>
              <a:rPr lang="en-US" b="0" dirty="0">
                <a:effectLst/>
                <a:latin typeface="Liberation Sans" panose="020B0604020202020204" pitchFamily="34" charset="0"/>
              </a:rPr>
              <a:t>substantial differences in terminology related to </a:t>
            </a:r>
            <a:r>
              <a:rPr lang="en-US" b="0" dirty="0" smtClean="0">
                <a:effectLst/>
                <a:latin typeface="Liberation Sans" panose="020B0604020202020204" pitchFamily="34" charset="0"/>
              </a:rPr>
              <a:t>noncurrent liabilities </a:t>
            </a:r>
            <a:r>
              <a:rPr lang="en-US" b="0" dirty="0">
                <a:effectLst/>
                <a:latin typeface="Liberation Sans" panose="020B0604020202020204" pitchFamily="34" charset="0"/>
              </a:rPr>
              <a:t>as well as some differences in the </a:t>
            </a:r>
            <a:r>
              <a:rPr lang="en-US" b="0" dirty="0" smtClean="0">
                <a:effectLst/>
                <a:latin typeface="Liberation Sans" panose="020B0604020202020204" pitchFamily="34" charset="0"/>
              </a:rPr>
              <a:t>accounting for </a:t>
            </a:r>
            <a:r>
              <a:rPr lang="en-US" b="0" dirty="0">
                <a:effectLst/>
                <a:latin typeface="Liberation Sans" panose="020B0604020202020204" pitchFamily="34" charset="0"/>
              </a:rPr>
              <a:t>various types of long-term debt transactions.</a:t>
            </a:r>
            <a:endParaRPr lang="en-US" altLang="en-US" b="0" dirty="0">
              <a:effectLst/>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effectLst/>
                <a:latin typeface="Liberation Sans" panose="020B0604020202020204" pitchFamily="34" charset="0"/>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71039733"/>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effectLst/>
                <a:latin typeface="Liberation Sans" panose="020B0604020202020204" pitchFamily="34" charset="0"/>
              </a:rPr>
              <a:t>Relevant Facts</a:t>
            </a:r>
            <a:endParaRPr lang="en-US" altLang="en-US" sz="2200" dirty="0">
              <a:solidFill>
                <a:srgbClr val="800000"/>
              </a:solidFill>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4562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dirty="0" smtClean="0">
                <a:effectLst/>
                <a:latin typeface="Liberation Sans" panose="020B0604020202020204" pitchFamily="34" charset="0"/>
              </a:rPr>
              <a:t>Similarities</a:t>
            </a:r>
            <a:endParaRPr lang="en-US" sz="1800" dirty="0">
              <a:effectLst/>
              <a:latin typeface="Liberation Sans" panose="020B0604020202020204" pitchFamily="34" charset="0"/>
            </a:endParaRP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U.S</a:t>
            </a:r>
            <a:r>
              <a:rPr lang="en-US" b="0" dirty="0">
                <a:effectLst/>
                <a:latin typeface="Liberation Sans" panose="020B0604020202020204" pitchFamily="34" charset="0"/>
              </a:rPr>
              <a:t>. GAAP and IFRS have </a:t>
            </a:r>
            <a:r>
              <a:rPr lang="en-US" b="0" dirty="0" smtClean="0">
                <a:effectLst/>
                <a:latin typeface="Liberation Sans" panose="020B0604020202020204" pitchFamily="34" charset="0"/>
              </a:rPr>
              <a:t>similar liability definitions</a:t>
            </a:r>
            <a:r>
              <a:rPr lang="en-US" b="0" dirty="0">
                <a:effectLst/>
                <a:latin typeface="Liberation Sans" panose="020B0604020202020204" pitchFamily="34" charset="0"/>
              </a:rPr>
              <a:t>. Both also classify liabilities as </a:t>
            </a:r>
            <a:r>
              <a:rPr lang="en-US" b="0" dirty="0" smtClean="0">
                <a:effectLst/>
                <a:latin typeface="Liberation Sans" panose="020B0604020202020204" pitchFamily="34" charset="0"/>
              </a:rPr>
              <a:t>current and </a:t>
            </a:r>
            <a:r>
              <a:rPr lang="en-US" b="0" dirty="0">
                <a:effectLst/>
                <a:latin typeface="Liberation Sans" panose="020B0604020202020204" pitchFamily="34" charset="0"/>
              </a:rPr>
              <a:t>non-current</a:t>
            </a:r>
            <a:r>
              <a:rPr lang="en-US" b="0" dirty="0" smtClean="0">
                <a:effectLst/>
                <a:latin typeface="Liberation Sans" panose="020B0604020202020204" pitchFamily="34" charset="0"/>
              </a:rPr>
              <a:t>.</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Much </a:t>
            </a:r>
            <a:r>
              <a:rPr lang="en-US" b="0" dirty="0">
                <a:effectLst/>
                <a:latin typeface="Liberation Sans" panose="020B0604020202020204" pitchFamily="34" charset="0"/>
              </a:rPr>
              <a:t>of the accounting for bonds and long-term notes </a:t>
            </a:r>
            <a:r>
              <a:rPr lang="en-US" b="0" dirty="0" smtClean="0">
                <a:effectLst/>
                <a:latin typeface="Liberation Sans" panose="020B0604020202020204" pitchFamily="34" charset="0"/>
              </a:rPr>
              <a:t>is the </a:t>
            </a:r>
            <a:r>
              <a:rPr lang="en-US" b="0" dirty="0">
                <a:effectLst/>
                <a:latin typeface="Liberation Sans" panose="020B0604020202020204" pitchFamily="34" charset="0"/>
              </a:rPr>
              <a:t>same under U.S. GAAP and IFRS</a:t>
            </a:r>
            <a:r>
              <a:rPr lang="en-US" b="0" dirty="0" smtClean="0">
                <a:effectLst/>
                <a:latin typeface="Liberation Sans" panose="020B0604020202020204" pitchFamily="34" charset="0"/>
              </a:rPr>
              <a:t>.</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Both </a:t>
            </a:r>
            <a:r>
              <a:rPr lang="en-US" b="0" dirty="0">
                <a:effectLst/>
                <a:latin typeface="Liberation Sans" panose="020B0604020202020204" pitchFamily="34" charset="0"/>
              </a:rPr>
              <a:t>U.S. GAAP and IFRS require the best estimate of </a:t>
            </a:r>
            <a:r>
              <a:rPr lang="en-US" b="0" dirty="0" smtClean="0">
                <a:effectLst/>
                <a:latin typeface="Liberation Sans" panose="020B0604020202020204" pitchFamily="34" charset="0"/>
              </a:rPr>
              <a:t>a probable </a:t>
            </a:r>
            <a:r>
              <a:rPr lang="en-US" b="0" dirty="0">
                <a:effectLst/>
                <a:latin typeface="Liberation Sans" panose="020B0604020202020204" pitchFamily="34" charset="0"/>
              </a:rPr>
              <a:t>loss. In U.S. GAAP, the minimum amount in </a:t>
            </a:r>
            <a:r>
              <a:rPr lang="en-US" b="0" dirty="0" smtClean="0">
                <a:effectLst/>
                <a:latin typeface="Liberation Sans" panose="020B0604020202020204" pitchFamily="34" charset="0"/>
              </a:rPr>
              <a:t>a range </a:t>
            </a:r>
            <a:r>
              <a:rPr lang="en-US" b="0" dirty="0">
                <a:effectLst/>
                <a:latin typeface="Liberation Sans" panose="020B0604020202020204" pitchFamily="34" charset="0"/>
              </a:rPr>
              <a:t>is used. Under IFRS, if a range of estimates is </a:t>
            </a:r>
            <a:r>
              <a:rPr lang="en-US" b="0" dirty="0" smtClean="0">
                <a:effectLst/>
                <a:latin typeface="Liberation Sans" panose="020B0604020202020204" pitchFamily="34" charset="0"/>
              </a:rPr>
              <a:t>predicted and </a:t>
            </a:r>
            <a:r>
              <a:rPr lang="en-US" b="0" dirty="0">
                <a:effectLst/>
                <a:latin typeface="Liberation Sans" panose="020B0604020202020204" pitchFamily="34" charset="0"/>
              </a:rPr>
              <a:t>no amount in the range is more likely than </a:t>
            </a:r>
            <a:r>
              <a:rPr lang="en-US" b="0" dirty="0" smtClean="0">
                <a:effectLst/>
                <a:latin typeface="Liberation Sans" panose="020B0604020202020204" pitchFamily="34" charset="0"/>
              </a:rPr>
              <a:t>any other </a:t>
            </a:r>
            <a:r>
              <a:rPr lang="en-US" b="0" dirty="0">
                <a:effectLst/>
                <a:latin typeface="Liberation Sans" panose="020B0604020202020204" pitchFamily="34" charset="0"/>
              </a:rPr>
              <a:t>amount in the range, the midpoint of the range </a:t>
            </a:r>
            <a:r>
              <a:rPr lang="en-US" b="0" dirty="0" smtClean="0">
                <a:effectLst/>
                <a:latin typeface="Liberation Sans" panose="020B0604020202020204" pitchFamily="34" charset="0"/>
              </a:rPr>
              <a:t>is used </a:t>
            </a:r>
            <a:r>
              <a:rPr lang="en-US" b="0" dirty="0">
                <a:effectLst/>
                <a:latin typeface="Liberation Sans" panose="020B0604020202020204" pitchFamily="34" charset="0"/>
              </a:rPr>
              <a:t>to measure the liability</a:t>
            </a:r>
            <a:r>
              <a:rPr lang="en-US" b="0" dirty="0" smtClean="0">
                <a:effectLst/>
                <a:latin typeface="Liberation Sans" panose="020B0604020202020204" pitchFamily="34" charset="0"/>
              </a:rPr>
              <a:t>. </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Both </a:t>
            </a:r>
            <a:r>
              <a:rPr lang="en-US" b="0" dirty="0">
                <a:effectLst/>
                <a:latin typeface="Liberation Sans" panose="020B0604020202020204" pitchFamily="34" charset="0"/>
              </a:rPr>
              <a:t>U.S. GAAP and IFRS prohibit the recognition </a:t>
            </a:r>
            <a:r>
              <a:rPr lang="en-US" b="0" dirty="0" smtClean="0">
                <a:effectLst/>
                <a:latin typeface="Liberation Sans" panose="020B0604020202020204" pitchFamily="34" charset="0"/>
              </a:rPr>
              <a:t>of liabilities </a:t>
            </a:r>
            <a:r>
              <a:rPr lang="en-US" b="0" dirty="0">
                <a:effectLst/>
                <a:latin typeface="Liberation Sans" panose="020B0604020202020204" pitchFamily="34" charset="0"/>
              </a:rPr>
              <a:t>for future losses.</a:t>
            </a:r>
            <a:endParaRPr lang="en-US" altLang="en-US" b="0" dirty="0">
              <a:effectLst/>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effectLst/>
                <a:latin typeface="Liberation Sans" panose="020B0604020202020204" pitchFamily="34" charset="0"/>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4763818"/>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effectLst/>
                <a:latin typeface="Liberation Sans" panose="020B0604020202020204" pitchFamily="34" charset="0"/>
              </a:rPr>
              <a:t>Relevant Facts</a:t>
            </a:r>
            <a:endParaRPr lang="en-US" altLang="en-US" sz="2200" dirty="0">
              <a:solidFill>
                <a:srgbClr val="800000"/>
              </a:solidFill>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44781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dirty="0" smtClean="0">
                <a:effectLst/>
                <a:latin typeface="Liberation Sans" panose="020B0604020202020204" pitchFamily="34" charset="0"/>
              </a:rPr>
              <a:t>Differences</a:t>
            </a:r>
            <a:endParaRPr lang="en-US" sz="1800" dirty="0">
              <a:effectLst/>
              <a:latin typeface="Liberation Sans" panose="020B0604020202020204" pitchFamily="34" charset="0"/>
            </a:endParaRP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Under </a:t>
            </a:r>
            <a:r>
              <a:rPr lang="en-US" b="0" dirty="0">
                <a:effectLst/>
                <a:latin typeface="Liberation Sans" panose="020B0604020202020204" pitchFamily="34" charset="0"/>
              </a:rPr>
              <a:t>U.S. GAAP, companies must classify a </a:t>
            </a:r>
            <a:r>
              <a:rPr lang="en-US" b="0" dirty="0" smtClean="0">
                <a:effectLst/>
                <a:latin typeface="Liberation Sans" panose="020B0604020202020204" pitchFamily="34" charset="0"/>
              </a:rPr>
              <a:t>refinancing as current </a:t>
            </a:r>
            <a:r>
              <a:rPr lang="en-US" b="0" dirty="0">
                <a:effectLst/>
                <a:latin typeface="Liberation Sans" panose="020B0604020202020204" pitchFamily="34" charset="0"/>
              </a:rPr>
              <a:t>only if it is completed before the </a:t>
            </a:r>
            <a:r>
              <a:rPr lang="en-US" b="0" dirty="0" smtClean="0">
                <a:effectLst/>
                <a:latin typeface="Liberation Sans" panose="020B0604020202020204" pitchFamily="34" charset="0"/>
              </a:rPr>
              <a:t>financial statements are </a:t>
            </a:r>
            <a:r>
              <a:rPr lang="en-US" b="0" dirty="0">
                <a:effectLst/>
                <a:latin typeface="Liberation Sans" panose="020B0604020202020204" pitchFamily="34" charset="0"/>
              </a:rPr>
              <a:t>issued. IFRS requires that the current portion of </a:t>
            </a:r>
            <a:r>
              <a:rPr lang="en-US" b="0" dirty="0" smtClean="0">
                <a:effectLst/>
                <a:latin typeface="Liberation Sans" panose="020B0604020202020204" pitchFamily="34" charset="0"/>
              </a:rPr>
              <a:t>long-term debt </a:t>
            </a:r>
            <a:r>
              <a:rPr lang="en-US" b="0" dirty="0">
                <a:effectLst/>
                <a:latin typeface="Liberation Sans" panose="020B0604020202020204" pitchFamily="34" charset="0"/>
              </a:rPr>
              <a:t>be </a:t>
            </a:r>
            <a:r>
              <a:rPr lang="en-US" b="0" dirty="0" smtClean="0">
                <a:effectLst/>
                <a:latin typeface="Liberation Sans" panose="020B0604020202020204" pitchFamily="34" charset="0"/>
              </a:rPr>
              <a:t>classified </a:t>
            </a:r>
            <a:r>
              <a:rPr lang="en-US" b="0" dirty="0">
                <a:effectLst/>
                <a:latin typeface="Liberation Sans" panose="020B0604020202020204" pitchFamily="34" charset="0"/>
              </a:rPr>
              <a:t>as current unless an agreement to </a:t>
            </a:r>
            <a:r>
              <a:rPr lang="en-US" b="0" dirty="0" smtClean="0">
                <a:effectLst/>
                <a:latin typeface="Liberation Sans" panose="020B0604020202020204" pitchFamily="34" charset="0"/>
              </a:rPr>
              <a:t>refinance on </a:t>
            </a:r>
            <a:r>
              <a:rPr lang="en-US" b="0" dirty="0">
                <a:effectLst/>
                <a:latin typeface="Liberation Sans" panose="020B0604020202020204" pitchFamily="34" charset="0"/>
              </a:rPr>
              <a:t>a long-term basis is completed before the reporting date</a:t>
            </a:r>
            <a:r>
              <a:rPr lang="en-US" b="0" dirty="0" smtClean="0">
                <a:effectLst/>
                <a:latin typeface="Liberation Sans" panose="020B0604020202020204" pitchFamily="34" charset="0"/>
              </a:rPr>
              <a:t>. </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U.S</a:t>
            </a:r>
            <a:r>
              <a:rPr lang="en-US" b="0" dirty="0">
                <a:effectLst/>
                <a:latin typeface="Liberation Sans" panose="020B0604020202020204" pitchFamily="34" charset="0"/>
              </a:rPr>
              <a:t>. GAAP uses the term contingency in a different </a:t>
            </a:r>
            <a:r>
              <a:rPr lang="en-US" b="0" dirty="0" smtClean="0">
                <a:effectLst/>
                <a:latin typeface="Liberation Sans" panose="020B0604020202020204" pitchFamily="34" charset="0"/>
              </a:rPr>
              <a:t>way than </a:t>
            </a:r>
            <a:r>
              <a:rPr lang="en-US" b="0" dirty="0">
                <a:effectLst/>
                <a:latin typeface="Liberation Sans" panose="020B0604020202020204" pitchFamily="34" charset="0"/>
              </a:rPr>
              <a:t>IFRS. A contingency under U.S. GAAP may be </a:t>
            </a:r>
            <a:r>
              <a:rPr lang="en-US" b="0" dirty="0" smtClean="0">
                <a:effectLst/>
                <a:latin typeface="Liberation Sans" panose="020B0604020202020204" pitchFamily="34" charset="0"/>
              </a:rPr>
              <a:t>reported as </a:t>
            </a:r>
            <a:r>
              <a:rPr lang="en-US" b="0" dirty="0">
                <a:effectLst/>
                <a:latin typeface="Liberation Sans" panose="020B0604020202020204" pitchFamily="34" charset="0"/>
              </a:rPr>
              <a:t>a liability under certain situations. IFRS does </a:t>
            </a:r>
            <a:r>
              <a:rPr lang="en-US" b="0" dirty="0" smtClean="0">
                <a:effectLst/>
                <a:latin typeface="Liberation Sans" panose="020B0604020202020204" pitchFamily="34" charset="0"/>
              </a:rPr>
              <a:t>not permit </a:t>
            </a:r>
            <a:r>
              <a:rPr lang="en-US" b="0" dirty="0">
                <a:effectLst/>
                <a:latin typeface="Liberation Sans" panose="020B0604020202020204" pitchFamily="34" charset="0"/>
              </a:rPr>
              <a:t>a contingency to be recorded as a liability</a:t>
            </a:r>
            <a:r>
              <a:rPr lang="en-US" b="0" dirty="0" smtClean="0">
                <a:effectLst/>
                <a:latin typeface="Liberation Sans" panose="020B0604020202020204" pitchFamily="34" charset="0"/>
              </a:rPr>
              <a:t>. </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U.S</a:t>
            </a:r>
            <a:r>
              <a:rPr lang="en-US" b="0" dirty="0">
                <a:effectLst/>
                <a:latin typeface="Liberation Sans" panose="020B0604020202020204" pitchFamily="34" charset="0"/>
              </a:rPr>
              <a:t>. GAAP uses the term estimated liabilities to </a:t>
            </a:r>
            <a:r>
              <a:rPr lang="en-US" b="0" dirty="0" smtClean="0">
                <a:effectLst/>
                <a:latin typeface="Liberation Sans" panose="020B0604020202020204" pitchFamily="34" charset="0"/>
              </a:rPr>
              <a:t>discuss various </a:t>
            </a:r>
            <a:r>
              <a:rPr lang="en-US" b="0" dirty="0">
                <a:effectLst/>
                <a:latin typeface="Liberation Sans" panose="020B0604020202020204" pitchFamily="34" charset="0"/>
              </a:rPr>
              <a:t>liability items that have some uncertainty related </a:t>
            </a:r>
            <a:r>
              <a:rPr lang="en-US" b="0" dirty="0" smtClean="0">
                <a:effectLst/>
                <a:latin typeface="Liberation Sans" panose="020B0604020202020204" pitchFamily="34" charset="0"/>
              </a:rPr>
              <a:t>to timing </a:t>
            </a:r>
            <a:r>
              <a:rPr lang="en-US" b="0" dirty="0">
                <a:effectLst/>
                <a:latin typeface="Liberation Sans" panose="020B0604020202020204" pitchFamily="34" charset="0"/>
              </a:rPr>
              <a:t>or amount. IFRS generally uses the term provisions.</a:t>
            </a:r>
            <a:endParaRPr lang="en-US" altLang="en-US" b="0" dirty="0">
              <a:effectLst/>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effectLst/>
                <a:latin typeface="Liberation Sans" panose="020B0604020202020204" pitchFamily="34" charset="0"/>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54263533"/>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effectLst/>
                <a:latin typeface="Liberation Sans" panose="020B0604020202020204" pitchFamily="34" charset="0"/>
              </a:rPr>
              <a:t>Relevant Facts</a:t>
            </a:r>
            <a:endParaRPr lang="en-US" altLang="en-US" sz="2200" dirty="0">
              <a:solidFill>
                <a:srgbClr val="800000"/>
              </a:solidFill>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33624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dirty="0" smtClean="0">
                <a:effectLst/>
                <a:latin typeface="Liberation Sans" panose="020B0604020202020204" pitchFamily="34" charset="0"/>
              </a:rPr>
              <a:t>Differences</a:t>
            </a:r>
            <a:endParaRPr lang="en-US" sz="1800" dirty="0">
              <a:effectLst/>
              <a:latin typeface="Liberation Sans" panose="020B0604020202020204" pitchFamily="34" charset="0"/>
            </a:endParaRP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U.S</a:t>
            </a:r>
            <a:r>
              <a:rPr lang="en-US" b="0" dirty="0">
                <a:effectLst/>
                <a:latin typeface="Liberation Sans" panose="020B0604020202020204" pitchFamily="34" charset="0"/>
              </a:rPr>
              <a:t>. GAAP and IFRS are similar in the treatment of </a:t>
            </a:r>
            <a:r>
              <a:rPr lang="en-US" b="0" dirty="0" smtClean="0">
                <a:effectLst/>
                <a:latin typeface="Liberation Sans" panose="020B0604020202020204" pitchFamily="34" charset="0"/>
              </a:rPr>
              <a:t>environmental liabilities</a:t>
            </a:r>
            <a:r>
              <a:rPr lang="en-US" b="0" dirty="0">
                <a:effectLst/>
                <a:latin typeface="Liberation Sans" panose="020B0604020202020204" pitchFamily="34" charset="0"/>
              </a:rPr>
              <a:t>. However, the recognition </a:t>
            </a:r>
            <a:r>
              <a:rPr lang="en-US" b="0" dirty="0" smtClean="0">
                <a:effectLst/>
                <a:latin typeface="Liberation Sans" panose="020B0604020202020204" pitchFamily="34" charset="0"/>
              </a:rPr>
              <a:t>criteria for </a:t>
            </a:r>
            <a:r>
              <a:rPr lang="en-US" b="0" dirty="0">
                <a:effectLst/>
                <a:latin typeface="Liberation Sans" panose="020B0604020202020204" pitchFamily="34" charset="0"/>
              </a:rPr>
              <a:t>environmental liabilities are more stringent under U.S</a:t>
            </a:r>
            <a:r>
              <a:rPr lang="en-US" b="0" dirty="0" smtClean="0">
                <a:effectLst/>
                <a:latin typeface="Liberation Sans" panose="020B0604020202020204" pitchFamily="34" charset="0"/>
              </a:rPr>
              <a:t>. GAAP</a:t>
            </a:r>
            <a:r>
              <a:rPr lang="en-US" b="0" dirty="0">
                <a:effectLst/>
                <a:latin typeface="Liberation Sans" panose="020B0604020202020204" pitchFamily="34" charset="0"/>
              </a:rPr>
              <a:t>: Environmental liabilities are not recognized </a:t>
            </a:r>
            <a:r>
              <a:rPr lang="en-US" b="0" dirty="0" smtClean="0">
                <a:effectLst/>
                <a:latin typeface="Liberation Sans" panose="020B0604020202020204" pitchFamily="34" charset="0"/>
              </a:rPr>
              <a:t>unless there </a:t>
            </a:r>
            <a:r>
              <a:rPr lang="en-US" b="0" dirty="0">
                <a:effectLst/>
                <a:latin typeface="Liberation Sans" panose="020B0604020202020204" pitchFamily="34" charset="0"/>
              </a:rPr>
              <a:t>is a present legal obligation and the fair value of </a:t>
            </a:r>
            <a:r>
              <a:rPr lang="en-US" b="0" dirty="0" smtClean="0">
                <a:effectLst/>
                <a:latin typeface="Liberation Sans" panose="020B0604020202020204" pitchFamily="34" charset="0"/>
              </a:rPr>
              <a:t>the obligation </a:t>
            </a:r>
            <a:r>
              <a:rPr lang="en-US" b="0" dirty="0">
                <a:effectLst/>
                <a:latin typeface="Liberation Sans" panose="020B0604020202020204" pitchFamily="34" charset="0"/>
              </a:rPr>
              <a:t>can be reasonably estimated</a:t>
            </a:r>
            <a:r>
              <a:rPr lang="en-US" b="0" dirty="0" smtClean="0">
                <a:effectLst/>
                <a:latin typeface="Liberation Sans" panose="020B0604020202020204" pitchFamily="34" charset="0"/>
              </a:rPr>
              <a:t>. </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U.S</a:t>
            </a:r>
            <a:r>
              <a:rPr lang="en-US" b="0" dirty="0">
                <a:effectLst/>
                <a:latin typeface="Liberation Sans" panose="020B0604020202020204" pitchFamily="34" charset="0"/>
              </a:rPr>
              <a:t>. GAAP uses the term troubled debt restructurings </a:t>
            </a:r>
            <a:r>
              <a:rPr lang="en-US" b="0" dirty="0" smtClean="0">
                <a:effectLst/>
                <a:latin typeface="Liberation Sans" panose="020B0604020202020204" pitchFamily="34" charset="0"/>
              </a:rPr>
              <a:t>and develops </a:t>
            </a:r>
            <a:r>
              <a:rPr lang="en-US" b="0" dirty="0">
                <a:effectLst/>
                <a:latin typeface="Liberation Sans" panose="020B0604020202020204" pitchFamily="34" charset="0"/>
              </a:rPr>
              <a:t>recognition rules related to this category. </a:t>
            </a:r>
            <a:r>
              <a:rPr lang="en-US" b="0" dirty="0" smtClean="0">
                <a:effectLst/>
                <a:latin typeface="Liberation Sans" panose="020B0604020202020204" pitchFamily="34" charset="0"/>
              </a:rPr>
              <a:t>IFRS generally </a:t>
            </a:r>
            <a:r>
              <a:rPr lang="en-US" b="0" dirty="0">
                <a:effectLst/>
                <a:latin typeface="Liberation Sans" panose="020B0604020202020204" pitchFamily="34" charset="0"/>
              </a:rPr>
              <a:t>assumes that all restructurings should be </a:t>
            </a:r>
            <a:r>
              <a:rPr lang="en-US" b="0" dirty="0" smtClean="0">
                <a:effectLst/>
                <a:latin typeface="Liberation Sans" panose="020B0604020202020204" pitchFamily="34" charset="0"/>
              </a:rPr>
              <a:t>considered extinguishments </a:t>
            </a:r>
            <a:r>
              <a:rPr lang="en-US" b="0" dirty="0">
                <a:effectLst/>
                <a:latin typeface="Liberation Sans" panose="020B0604020202020204" pitchFamily="34" charset="0"/>
              </a:rPr>
              <a:t>of debt</a:t>
            </a:r>
            <a:r>
              <a:rPr lang="en-US" b="0" dirty="0" smtClean="0">
                <a:effectLst/>
                <a:latin typeface="Liberation Sans" panose="020B0604020202020204" pitchFamily="34" charset="0"/>
              </a:rPr>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effectLst/>
                <a:latin typeface="Liberation Sans" panose="020B0604020202020204" pitchFamily="34" charset="0"/>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00892350"/>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800" kern="1200" dirty="0" smtClean="0">
                <a:effectLst/>
                <a:latin typeface="Liberation Sans" panose="020B0604020202020204" pitchFamily="34" charset="0"/>
              </a:rPr>
              <a:t>Describe </a:t>
            </a:r>
            <a:r>
              <a:rPr lang="en-US" sz="1800" kern="1200" dirty="0">
                <a:effectLst/>
                <a:latin typeface="Liberation Sans" panose="020B0604020202020204" pitchFamily="34" charset="0"/>
              </a:rPr>
              <a:t>the accounting valuation for bonds at </a:t>
            </a:r>
            <a:r>
              <a:rPr lang="en-US" sz="180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p:txBody>
      </p:sp>
      <p:sp>
        <p:nvSpPr>
          <p:cNvPr id="12"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5"/>
            </a:pPr>
            <a:r>
              <a:rPr lang="en-US" sz="1600" b="0" dirty="0">
                <a:effectLst/>
                <a:latin typeface="Liberation Sans" panose="020B0604020202020204" pitchFamily="34" charset="0"/>
              </a:rPr>
              <a:t>Explain the accounting for long-term notes payable.</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effectLst/>
                <a:latin typeface="Liberation Sans" panose="020B0604020202020204" pitchFamily="34" charset="0"/>
              </a:rPr>
              <a:t>Relevant Facts</a:t>
            </a:r>
            <a:endParaRPr lang="en-US" altLang="en-US" sz="2200" dirty="0">
              <a:solidFill>
                <a:srgbClr val="800000"/>
              </a:solidFill>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40626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dirty="0" smtClean="0">
                <a:effectLst/>
                <a:latin typeface="Liberation Sans" panose="020B0604020202020204" pitchFamily="34" charset="0"/>
              </a:rPr>
              <a:t>Differences</a:t>
            </a:r>
            <a:endParaRPr lang="en-US" sz="1800" dirty="0">
              <a:effectLst/>
              <a:latin typeface="Liberation Sans" panose="020B0604020202020204" pitchFamily="34" charset="0"/>
            </a:endParaRP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Under </a:t>
            </a:r>
            <a:r>
              <a:rPr lang="en-US" b="0" dirty="0">
                <a:effectLst/>
                <a:latin typeface="Liberation Sans" panose="020B0604020202020204" pitchFamily="34" charset="0"/>
              </a:rPr>
              <a:t>U.S. GAAP, companies are permitted to use </a:t>
            </a:r>
            <a:r>
              <a:rPr lang="en-US" b="0" dirty="0" smtClean="0">
                <a:effectLst/>
                <a:latin typeface="Liberation Sans" panose="020B0604020202020204" pitchFamily="34" charset="0"/>
              </a:rPr>
              <a:t>the straight-line </a:t>
            </a:r>
            <a:r>
              <a:rPr lang="en-US" b="0" dirty="0">
                <a:effectLst/>
                <a:latin typeface="Liberation Sans" panose="020B0604020202020204" pitchFamily="34" charset="0"/>
              </a:rPr>
              <a:t>method of amortization for bond discount </a:t>
            </a:r>
            <a:r>
              <a:rPr lang="en-US" b="0" dirty="0" smtClean="0">
                <a:effectLst/>
                <a:latin typeface="Liberation Sans" panose="020B0604020202020204" pitchFamily="34" charset="0"/>
              </a:rPr>
              <a:t>or premium</a:t>
            </a:r>
            <a:r>
              <a:rPr lang="en-US" b="0" dirty="0">
                <a:effectLst/>
                <a:latin typeface="Liberation Sans" panose="020B0604020202020204" pitchFamily="34" charset="0"/>
              </a:rPr>
              <a:t>, provided that the amount recorded is not </a:t>
            </a:r>
            <a:r>
              <a:rPr lang="en-US" b="0" dirty="0" smtClean="0">
                <a:effectLst/>
                <a:latin typeface="Liberation Sans" panose="020B0604020202020204" pitchFamily="34" charset="0"/>
              </a:rPr>
              <a:t>materially different </a:t>
            </a:r>
            <a:r>
              <a:rPr lang="en-US" b="0" dirty="0">
                <a:effectLst/>
                <a:latin typeface="Liberation Sans" panose="020B0604020202020204" pitchFamily="34" charset="0"/>
              </a:rPr>
              <a:t>than that resulting from </a:t>
            </a:r>
            <a:r>
              <a:rPr lang="en-US" b="0" dirty="0" smtClean="0">
                <a:effectLst/>
                <a:latin typeface="Liberation Sans" panose="020B0604020202020204" pitchFamily="34" charset="0"/>
              </a:rPr>
              <a:t>effective-interest amortization</a:t>
            </a:r>
            <a:r>
              <a:rPr lang="en-US" b="0" dirty="0">
                <a:effectLst/>
                <a:latin typeface="Liberation Sans" panose="020B0604020202020204" pitchFamily="34" charset="0"/>
              </a:rPr>
              <a:t>. However, the effective-interest method </a:t>
            </a:r>
            <a:r>
              <a:rPr lang="en-US" b="0" dirty="0" smtClean="0">
                <a:effectLst/>
                <a:latin typeface="Liberation Sans" panose="020B0604020202020204" pitchFamily="34" charset="0"/>
              </a:rPr>
              <a:t>is preferred </a:t>
            </a:r>
            <a:r>
              <a:rPr lang="en-US" b="0" dirty="0">
                <a:effectLst/>
                <a:latin typeface="Liberation Sans" panose="020B0604020202020204" pitchFamily="34" charset="0"/>
              </a:rPr>
              <a:t>and is generally used. Under IFRS, companies must use the effective-interest </a:t>
            </a:r>
            <a:r>
              <a:rPr lang="en-US" b="0" dirty="0" smtClean="0">
                <a:effectLst/>
                <a:latin typeface="Liberation Sans" panose="020B0604020202020204" pitchFamily="34" charset="0"/>
              </a:rPr>
              <a:t>method.</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Under </a:t>
            </a:r>
            <a:r>
              <a:rPr lang="en-US" b="0" dirty="0">
                <a:effectLst/>
                <a:latin typeface="Liberation Sans" panose="020B0604020202020204" pitchFamily="34" charset="0"/>
              </a:rPr>
              <a:t>U.S. GAAP, companies record discounts and </a:t>
            </a:r>
            <a:r>
              <a:rPr lang="en-US" b="0" dirty="0" smtClean="0">
                <a:effectLst/>
                <a:latin typeface="Liberation Sans" panose="020B0604020202020204" pitchFamily="34" charset="0"/>
              </a:rPr>
              <a:t>premiums in </a:t>
            </a:r>
            <a:r>
              <a:rPr lang="en-US" b="0" dirty="0">
                <a:effectLst/>
                <a:latin typeface="Liberation Sans" panose="020B0604020202020204" pitchFamily="34" charset="0"/>
              </a:rPr>
              <a:t>separate accounts (see the About the </a:t>
            </a:r>
            <a:r>
              <a:rPr lang="en-US" b="0" dirty="0" smtClean="0">
                <a:effectLst/>
                <a:latin typeface="Liberation Sans" panose="020B0604020202020204" pitchFamily="34" charset="0"/>
              </a:rPr>
              <a:t>Numbers section</a:t>
            </a:r>
            <a:r>
              <a:rPr lang="en-US" b="0" dirty="0">
                <a:effectLst/>
                <a:latin typeface="Liberation Sans" panose="020B0604020202020204" pitchFamily="34" charset="0"/>
              </a:rPr>
              <a:t>). Under IFRS, companies do not use premium or </a:t>
            </a:r>
            <a:r>
              <a:rPr lang="en-US" b="0" dirty="0" smtClean="0">
                <a:effectLst/>
                <a:latin typeface="Liberation Sans" panose="020B0604020202020204" pitchFamily="34" charset="0"/>
              </a:rPr>
              <a:t>discount accounts </a:t>
            </a:r>
            <a:r>
              <a:rPr lang="en-US" b="0" dirty="0">
                <a:effectLst/>
                <a:latin typeface="Liberation Sans" panose="020B0604020202020204" pitchFamily="34" charset="0"/>
              </a:rPr>
              <a:t>but instead show the bond at its net amount.</a:t>
            </a:r>
            <a:endParaRPr lang="en-US" altLang="en-US" b="0" dirty="0">
              <a:effectLst/>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effectLst/>
                <a:latin typeface="Liberation Sans" panose="020B0604020202020204" pitchFamily="34" charset="0"/>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07764242"/>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effectLst/>
                <a:latin typeface="Liberation Sans" panose="020B0604020202020204" pitchFamily="34" charset="0"/>
              </a:rPr>
              <a:t>Relevant Facts</a:t>
            </a:r>
            <a:endParaRPr lang="en-US" altLang="en-US" sz="2200" dirty="0">
              <a:solidFill>
                <a:srgbClr val="800000"/>
              </a:solidFill>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26776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dirty="0" smtClean="0">
                <a:effectLst/>
                <a:latin typeface="Liberation Sans" panose="020B0604020202020204" pitchFamily="34" charset="0"/>
              </a:rPr>
              <a:t>Differences</a:t>
            </a:r>
            <a:endParaRPr lang="en-US" sz="1800" dirty="0">
              <a:effectLst/>
              <a:latin typeface="Liberation Sans" panose="020B0604020202020204" pitchFamily="34" charset="0"/>
            </a:endParaRP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Under </a:t>
            </a:r>
            <a:r>
              <a:rPr lang="en-US" b="0" dirty="0">
                <a:effectLst/>
                <a:latin typeface="Liberation Sans" panose="020B0604020202020204" pitchFamily="34" charset="0"/>
              </a:rPr>
              <a:t>U.S. GAAP, bond issue costs are recorded as </a:t>
            </a:r>
            <a:r>
              <a:rPr lang="en-US" b="0" dirty="0" smtClean="0">
                <a:effectLst/>
                <a:latin typeface="Liberation Sans" panose="020B0604020202020204" pitchFamily="34" charset="0"/>
              </a:rPr>
              <a:t>an asset</a:t>
            </a:r>
            <a:r>
              <a:rPr lang="en-US" b="0" dirty="0">
                <a:effectLst/>
                <a:latin typeface="Liberation Sans" panose="020B0604020202020204" pitchFamily="34" charset="0"/>
              </a:rPr>
              <a:t>. Under IFRS, bond issue costs are netted against </a:t>
            </a:r>
            <a:r>
              <a:rPr lang="en-US" b="0" dirty="0" smtClean="0">
                <a:effectLst/>
                <a:latin typeface="Liberation Sans" panose="020B0604020202020204" pitchFamily="34" charset="0"/>
              </a:rPr>
              <a:t>the carrying </a:t>
            </a:r>
            <a:r>
              <a:rPr lang="en-US" b="0" dirty="0">
                <a:effectLst/>
                <a:latin typeface="Liberation Sans" panose="020B0604020202020204" pitchFamily="34" charset="0"/>
              </a:rPr>
              <a:t>amount of the bonds</a:t>
            </a:r>
            <a:r>
              <a:rPr lang="en-US" b="0" dirty="0" smtClean="0">
                <a:effectLst/>
                <a:latin typeface="Liberation Sans" panose="020B0604020202020204" pitchFamily="34" charset="0"/>
              </a:rPr>
              <a:t>. </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Under </a:t>
            </a:r>
            <a:r>
              <a:rPr lang="en-US" b="0" dirty="0">
                <a:effectLst/>
                <a:latin typeface="Liberation Sans" panose="020B0604020202020204" pitchFamily="34" charset="0"/>
              </a:rPr>
              <a:t>U.S. GAAP, losses on onerous contract are </a:t>
            </a:r>
            <a:r>
              <a:rPr lang="en-US" b="0" dirty="0" smtClean="0">
                <a:effectLst/>
                <a:latin typeface="Liberation Sans" panose="020B0604020202020204" pitchFamily="34" charset="0"/>
              </a:rPr>
              <a:t>generally not </a:t>
            </a:r>
            <a:r>
              <a:rPr lang="en-US" b="0" dirty="0">
                <a:effectLst/>
                <a:latin typeface="Liberation Sans" panose="020B0604020202020204" pitchFamily="34" charset="0"/>
              </a:rPr>
              <a:t>recognized unless addressed by industry- or </a:t>
            </a:r>
            <a:r>
              <a:rPr lang="en-US" b="0" dirty="0" smtClean="0">
                <a:effectLst/>
                <a:latin typeface="Liberation Sans" panose="020B0604020202020204" pitchFamily="34" charset="0"/>
              </a:rPr>
              <a:t>transaction-specific </a:t>
            </a:r>
            <a:r>
              <a:rPr lang="en-US" b="0" dirty="0">
                <a:effectLst/>
                <a:latin typeface="Liberation Sans" panose="020B0604020202020204" pitchFamily="34" charset="0"/>
              </a:rPr>
              <a:t>requirements. IFRS requires a liability and </a:t>
            </a:r>
            <a:r>
              <a:rPr lang="en-US" b="0" dirty="0" smtClean="0">
                <a:effectLst/>
                <a:latin typeface="Liberation Sans" panose="020B0604020202020204" pitchFamily="34" charset="0"/>
              </a:rPr>
              <a:t>related expense </a:t>
            </a:r>
            <a:r>
              <a:rPr lang="en-US" b="0" dirty="0">
                <a:effectLst/>
                <a:latin typeface="Liberation Sans" panose="020B0604020202020204" pitchFamily="34" charset="0"/>
              </a:rPr>
              <a:t>or cost be recognized when a contract is onerous.</a:t>
            </a:r>
            <a:endParaRPr lang="en-US" altLang="en-US" b="0" dirty="0">
              <a:effectLst/>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effectLst/>
                <a:latin typeface="Liberation Sans" panose="020B0604020202020204" pitchFamily="34" charset="0"/>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57816390"/>
      </p:ext>
    </p:extLst>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200" b="1">
                <a:solidFill>
                  <a:srgbClr val="800000"/>
                </a:solidFill>
                <a:latin typeface="Arial"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latin typeface="Liberation Sans" panose="020B0604020202020204" pitchFamily="34" charset="0"/>
              </a:rPr>
              <a:t>About The Numbers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p>
            <a:pPr algn="l"/>
            <a:r>
              <a:rPr lang="en-US" sz="3400" b="1" dirty="0" smtClean="0">
                <a:solidFill>
                  <a:schemeClr val="bg1"/>
                </a:solidFill>
                <a:effectLst/>
                <a:latin typeface="Liberation Sans" panose="020B0604020202020204" pitchFamily="34" charset="0"/>
              </a:rPr>
              <a:t>GLOBAL ACCOUNTING INSIGHTS</a:t>
            </a:r>
            <a:endParaRPr lang="en-US" sz="3400" b="1" dirty="0">
              <a:solidFill>
                <a:schemeClr val="bg1"/>
              </a:solidFill>
              <a:effectLst/>
              <a:latin typeface="Liberation Sans" panose="020B0604020202020204" pitchFamily="34" charset="0"/>
            </a:endParaRP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8" name="Straight Connector 7"/>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3"/>
          <p:cNvSpPr>
            <a:spLocks noChangeArrowheads="1"/>
          </p:cNvSpPr>
          <p:nvPr/>
        </p:nvSpPr>
        <p:spPr bwMode="auto">
          <a:xfrm>
            <a:off x="533400" y="1998663"/>
            <a:ext cx="8153400" cy="10970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b="0" dirty="0" smtClean="0">
                <a:effectLst/>
                <a:latin typeface="Liberation Sans" panose="020B0604020202020204" pitchFamily="34" charset="0"/>
              </a:rPr>
              <a:t>Under </a:t>
            </a:r>
            <a:r>
              <a:rPr lang="en-US" b="0" dirty="0">
                <a:effectLst/>
                <a:latin typeface="Liberation Sans" panose="020B0604020202020204" pitchFamily="34" charset="0"/>
              </a:rPr>
              <a:t>IFRS, premiums and discounts are netted against </a:t>
            </a:r>
            <a:r>
              <a:rPr lang="en-US" b="0" dirty="0" smtClean="0">
                <a:effectLst/>
                <a:latin typeface="Liberation Sans" panose="020B0604020202020204" pitchFamily="34" charset="0"/>
              </a:rPr>
              <a:t>the face </a:t>
            </a:r>
            <a:r>
              <a:rPr lang="en-US" b="0" dirty="0">
                <a:effectLst/>
                <a:latin typeface="Liberation Sans" panose="020B0604020202020204" pitchFamily="34" charset="0"/>
              </a:rPr>
              <a:t>value of the bonds for recording purposes. Under U.S</a:t>
            </a:r>
            <a:r>
              <a:rPr lang="en-US" b="0" dirty="0" smtClean="0">
                <a:effectLst/>
                <a:latin typeface="Liberation Sans" panose="020B0604020202020204" pitchFamily="34" charset="0"/>
              </a:rPr>
              <a:t>. GAAP</a:t>
            </a:r>
            <a:r>
              <a:rPr lang="en-US" b="0" dirty="0">
                <a:effectLst/>
                <a:latin typeface="Liberation Sans" panose="020B0604020202020204" pitchFamily="34" charset="0"/>
              </a:rPr>
              <a:t>, discounts and premiums are recorded in </a:t>
            </a:r>
            <a:r>
              <a:rPr lang="en-US" b="0" dirty="0" smtClean="0">
                <a:effectLst/>
                <a:latin typeface="Liberation Sans" panose="020B0604020202020204" pitchFamily="34" charset="0"/>
              </a:rPr>
              <a:t>separate accounts</a:t>
            </a:r>
            <a:r>
              <a:rPr lang="en-US" b="0" dirty="0">
                <a:effectLst/>
                <a:latin typeface="Liberation Sans" panose="020B0604020202020204" pitchFamily="34" charset="0"/>
              </a:rPr>
              <a:t>.</a:t>
            </a:r>
            <a:endParaRPr lang="en-US" altLang="en-US" b="0" dirty="0">
              <a:effectLst/>
              <a:latin typeface="Liberation Sans" panose="020B0604020202020204" pitchFamily="34" charset="0"/>
            </a:endParaRPr>
          </a:p>
        </p:txBody>
      </p:sp>
    </p:spTree>
    <p:extLst>
      <p:ext uri="{BB962C8B-B14F-4D97-AF65-F5344CB8AC3E}">
        <p14:creationId xmlns:p14="http://schemas.microsoft.com/office/powerpoint/2010/main" val="588671840"/>
      </p:ext>
    </p:extLst>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200" b="1">
                <a:solidFill>
                  <a:srgbClr val="800000"/>
                </a:solidFill>
                <a:latin typeface="Arial"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latin typeface="Liberation Sans" panose="020B0604020202020204" pitchFamily="34" charset="0"/>
              </a:rPr>
              <a:t>On the Horizon</a:t>
            </a:r>
          </a:p>
        </p:txBody>
      </p:sp>
      <p:sp>
        <p:nvSpPr>
          <p:cNvPr id="58371" name="Rectangle 3"/>
          <p:cNvSpPr>
            <a:spLocks noChangeArrowheads="1"/>
          </p:cNvSpPr>
          <p:nvPr/>
        </p:nvSpPr>
        <p:spPr bwMode="auto">
          <a:xfrm>
            <a:off x="533400" y="1998663"/>
            <a:ext cx="8153400" cy="1443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spcAft>
                <a:spcPts val="600"/>
              </a:spcAft>
            </a:pPr>
            <a:r>
              <a:rPr lang="en-US" b="0" dirty="0">
                <a:effectLst/>
                <a:latin typeface="Liberation Sans" panose="020B0604020202020204" pitchFamily="34" charset="0"/>
              </a:rPr>
              <a:t>As indicated in Chapter 2, the IASB and FASB are </a:t>
            </a:r>
            <a:r>
              <a:rPr lang="en-US" b="0" dirty="0" smtClean="0">
                <a:effectLst/>
                <a:latin typeface="Liberation Sans" panose="020B0604020202020204" pitchFamily="34" charset="0"/>
              </a:rPr>
              <a:t>working on </a:t>
            </a:r>
            <a:r>
              <a:rPr lang="en-US" b="0" dirty="0">
                <a:effectLst/>
                <a:latin typeface="Liberation Sans" panose="020B0604020202020204" pitchFamily="34" charset="0"/>
              </a:rPr>
              <a:t>a conceptual framework project, part of which will </a:t>
            </a:r>
            <a:r>
              <a:rPr lang="en-US" b="0" dirty="0" smtClean="0">
                <a:effectLst/>
                <a:latin typeface="Liberation Sans" panose="020B0604020202020204" pitchFamily="34" charset="0"/>
              </a:rPr>
              <a:t>examine the definition </a:t>
            </a:r>
            <a:r>
              <a:rPr lang="en-US" b="0" dirty="0">
                <a:effectLst/>
                <a:latin typeface="Liberation Sans" panose="020B0604020202020204" pitchFamily="34" charset="0"/>
              </a:rPr>
              <a:t>of a liability. In addition, the two </a:t>
            </a:r>
            <a:r>
              <a:rPr lang="en-US" b="0" dirty="0" smtClean="0">
                <a:effectLst/>
                <a:latin typeface="Liberation Sans" panose="020B0604020202020204" pitchFamily="34" charset="0"/>
              </a:rPr>
              <a:t>Boards are </a:t>
            </a:r>
            <a:r>
              <a:rPr lang="en-US" b="0" dirty="0">
                <a:effectLst/>
                <a:latin typeface="Liberation Sans" panose="020B0604020202020204" pitchFamily="34" charset="0"/>
              </a:rPr>
              <a:t>attempting to clarify the accounting related to </a:t>
            </a:r>
            <a:r>
              <a:rPr lang="en-US" b="0" dirty="0" smtClean="0">
                <a:effectLst/>
                <a:latin typeface="Liberation Sans" panose="020B0604020202020204" pitchFamily="34" charset="0"/>
              </a:rPr>
              <a:t>provisions and </a:t>
            </a:r>
            <a:r>
              <a:rPr lang="en-US" b="0" dirty="0">
                <a:effectLst/>
                <a:latin typeface="Liberation Sans" panose="020B0604020202020204" pitchFamily="34" charset="0"/>
              </a:rPr>
              <a:t>related contingencies.</a:t>
            </a:r>
            <a:endParaRPr lang="en-US" altLang="en-US" b="0" dirty="0">
              <a:effectLst/>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p>
            <a:pPr algn="l"/>
            <a:r>
              <a:rPr lang="en-US" sz="3400" b="1" dirty="0" smtClean="0">
                <a:solidFill>
                  <a:schemeClr val="bg1"/>
                </a:solidFill>
                <a:effectLst/>
                <a:latin typeface="Liberation Sans" panose="020B0604020202020204" pitchFamily="34" charset="0"/>
              </a:rPr>
              <a:t>GLOBAL ACCOUNTING INSIGHTS</a:t>
            </a:r>
            <a:endParaRPr lang="en-US" sz="3400" b="1" dirty="0">
              <a:solidFill>
                <a:schemeClr val="bg1"/>
              </a:solidFill>
              <a:effectLst/>
              <a:latin typeface="Liberation Sans" panose="020B0604020202020204" pitchFamily="34" charset="0"/>
            </a:endParaRP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8" name="Straight Connector 7"/>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64079561"/>
      </p:ext>
    </p:extLst>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7620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just">
              <a:lnSpc>
                <a:spcPct val="130000"/>
              </a:lnSpc>
            </a:pPr>
            <a:r>
              <a:rPr lang="en-US" altLang="en-US" sz="2000" b="0" dirty="0">
                <a:solidFill>
                  <a:schemeClr val="tx1"/>
                </a:solidFill>
                <a:effectLst/>
                <a:latin typeface="Liberation Sans" panose="020B0604020202020204" pitchFamily="34" charset="0"/>
              </a:rPr>
              <a:t>Copyright © </a:t>
            </a:r>
            <a:r>
              <a:rPr lang="en-US" altLang="en-US" sz="2000" b="0" dirty="0" smtClean="0">
                <a:solidFill>
                  <a:schemeClr val="tx1"/>
                </a:solidFill>
                <a:effectLst/>
                <a:latin typeface="Liberation Sans" panose="020B0604020202020204" pitchFamily="34" charset="0"/>
              </a:rPr>
              <a:t>2014 </a:t>
            </a:r>
            <a:r>
              <a:rPr lang="en-US" altLang="en-US" sz="2000" b="0" dirty="0">
                <a:solidFill>
                  <a:schemeClr val="tx1"/>
                </a:solidFill>
                <a:effectLst/>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2" name="Line 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5540" name="Rectangle 7"/>
          <p:cNvSpPr>
            <a:spLocks noChangeArrowheads="1"/>
          </p:cNvSpPr>
          <p:nvPr/>
        </p:nvSpPr>
        <p:spPr bwMode="auto">
          <a:xfrm>
            <a:off x="0" y="457200"/>
            <a:ext cx="9144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b="1" dirty="0">
                <a:solidFill>
                  <a:srgbClr val="0000E2"/>
                </a:solidFill>
                <a:effectLst/>
                <a:latin typeface="Liberation Sans" panose="020B0604020202020204" pitchFamily="34" charset="0"/>
              </a:rPr>
              <a:t>COPYRIGHT</a:t>
            </a:r>
          </a:p>
        </p:txBody>
      </p:sp>
    </p:spTree>
    <p:extLst>
      <p:ext uri="{BB962C8B-B14F-4D97-AF65-F5344CB8AC3E}">
        <p14:creationId xmlns:p14="http://schemas.microsoft.com/office/powerpoint/2010/main" val="10254136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18660</TotalTime>
  <Pages>43</Pages>
  <Words>5484</Words>
  <Application>Microsoft Office PowerPoint</Application>
  <PresentationFormat>On-screen Show (4:3)</PresentationFormat>
  <Paragraphs>684</Paragraphs>
  <Slides>94</Slides>
  <Notes>92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96" baseType="lpstr">
      <vt:lpstr>movnglnc</vt:lpstr>
      <vt:lpstr>Slide</vt:lpstr>
      <vt:lpstr>PowerPoint Presentation</vt:lpstr>
      <vt:lpstr>PowerPoint Presentation</vt:lpstr>
      <vt:lpstr>PowerPoint Presentation</vt:lpstr>
      <vt:lpstr>BONDS PAYABLE</vt:lpstr>
      <vt:lpstr>PowerPoint Presentation</vt:lpstr>
      <vt:lpstr>PowerPoint Presentation</vt:lpstr>
      <vt:lpstr>Types and Ratings of Bonds</vt:lpstr>
      <vt:lpstr>PowerPoint Presentation</vt:lpstr>
      <vt:lpstr>PowerPoint Presentation</vt:lpstr>
      <vt:lpstr>Valuation of Bonds Payable</vt:lpstr>
      <vt:lpstr>Valuation of Bonds Payable</vt:lpstr>
      <vt:lpstr>Valuation of Bonds Payable</vt:lpstr>
      <vt:lpstr>Valuation of Bonds Payable</vt:lpstr>
      <vt:lpstr>PowerPoint Presentation</vt:lpstr>
      <vt:lpstr>Bonds Issued at Par</vt:lpstr>
      <vt:lpstr>Bonds Issued at Par</vt:lpstr>
      <vt:lpstr>Bonds Issued at Par</vt:lpstr>
      <vt:lpstr>Bonds Issued at a Discount</vt:lpstr>
      <vt:lpstr>Bonds Issued at a Discount</vt:lpstr>
      <vt:lpstr>Bonds Issued at a Discount</vt:lpstr>
      <vt:lpstr>Bonds Issued at a Discount</vt:lpstr>
      <vt:lpstr>PowerPoint Presentation</vt:lpstr>
      <vt:lpstr>PowerPoint Presentation</vt:lpstr>
      <vt:lpstr>Effective-Interest Method</vt:lpstr>
      <vt:lpstr>Effective-Interest Method</vt:lpstr>
      <vt:lpstr>PowerPoint Presentation</vt:lpstr>
      <vt:lpstr>Effective-Interest Method</vt:lpstr>
      <vt:lpstr>PowerPoint Presentation</vt:lpstr>
      <vt:lpstr>PowerPoint Presentation</vt:lpstr>
      <vt:lpstr>PowerPoint Presentation</vt:lpstr>
      <vt:lpstr>PowerPoint Presentation</vt:lpstr>
      <vt:lpstr>Effective-Interest Method</vt:lpstr>
      <vt:lpstr>PowerPoint Presentation</vt:lpstr>
      <vt:lpstr>Effective-Interest Method</vt:lpstr>
      <vt:lpstr>PowerPoint Presentation</vt:lpstr>
      <vt:lpstr>Effective-Interest Method</vt:lpstr>
      <vt:lpstr>Effective-Interest Method</vt:lpstr>
      <vt:lpstr>Effective-Interest Method</vt:lpstr>
      <vt:lpstr>Effective-Interest Method</vt:lpstr>
      <vt:lpstr>PowerPoint Presentation</vt:lpstr>
      <vt:lpstr>PowerPoint Presentation</vt:lpstr>
      <vt:lpstr>PowerPoint Presentation</vt:lpstr>
      <vt:lpstr>PowerPoint Presentation</vt:lpstr>
      <vt:lpstr>PowerPoint Presentation</vt:lpstr>
      <vt:lpstr>Notes Issued at Face Value</vt:lpstr>
      <vt:lpstr>Notes Not Issued at Face Value</vt:lpstr>
      <vt:lpstr>Zero-Interest-Bearing Notes</vt:lpstr>
      <vt:lpstr>Zero-Interest-Bearing Notes</vt:lpstr>
      <vt:lpstr>Zero-Interest-Bearing Notes</vt:lpstr>
      <vt:lpstr>Zero-Interest-Bearing Notes</vt:lpstr>
      <vt:lpstr>Interest-Bearing Notes</vt:lpstr>
      <vt:lpstr>Interest-Bearing Notes</vt:lpstr>
      <vt:lpstr>Interest-Bearing Notes</vt:lpstr>
      <vt:lpstr>Interest-Bearing Notes</vt:lpstr>
      <vt:lpstr>Special Notes Payable Situations</vt:lpstr>
      <vt:lpstr>Special Notes Payable Situations</vt:lpstr>
      <vt:lpstr>Special Notes Payable Situations</vt:lpstr>
      <vt:lpstr>Special Notes Payable Situations</vt:lpstr>
      <vt:lpstr>Special Notes Payable Situations</vt:lpstr>
      <vt:lpstr>PowerPoint Presentation</vt:lpstr>
      <vt:lpstr>Special Notes Payable Situations</vt:lpstr>
      <vt:lpstr>Mortgage Notes Payable</vt:lpstr>
      <vt:lpstr>PowerPoint Presentation</vt:lpstr>
      <vt:lpstr>PowerPoint Presentation</vt:lpstr>
      <vt:lpstr>Extinguishment of Non-Current Liabilities</vt:lpstr>
      <vt:lpstr>Extinguishment with Cash before Maturity</vt:lpstr>
      <vt:lpstr>PowerPoint Presentation</vt:lpstr>
      <vt:lpstr>PowerPoint Presentation</vt:lpstr>
      <vt:lpstr>Exchanging Assets</vt:lpstr>
      <vt:lpstr>Exchanging Securities</vt:lpstr>
      <vt:lpstr>Extinguishment with Modification of Terms</vt:lpstr>
      <vt:lpstr>PowerPoint Presentation</vt:lpstr>
      <vt:lpstr>PowerPoint Presentation</vt:lpstr>
      <vt:lpstr>PowerPoint Presentation</vt:lpstr>
      <vt:lpstr>PowerPoint Presentation</vt:lpstr>
      <vt:lpstr>PowerPoint Presentation</vt:lpstr>
      <vt:lpstr>Fair Value Option</vt:lpstr>
      <vt:lpstr>PowerPoint Presentation</vt:lpstr>
      <vt:lpstr>PowerPoint Presentation</vt:lpstr>
      <vt:lpstr>Off-Balance-Sheet Financing</vt:lpstr>
      <vt:lpstr>PowerPoint Presentation</vt:lpstr>
      <vt:lpstr>Presentation and Analysis</vt:lpstr>
      <vt:lpstr>Presentation and Analysis</vt:lpstr>
      <vt:lpstr>PowerPoint Presentation</vt:lpstr>
      <vt:lpstr>Presentation and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harmon</cp:lastModifiedBy>
  <cp:revision>2898</cp:revision>
  <cp:lastPrinted>1999-09-16T17:08:20Z</cp:lastPrinted>
  <dcterms:created xsi:type="dcterms:W3CDTF">1997-03-28T18:03:02Z</dcterms:created>
  <dcterms:modified xsi:type="dcterms:W3CDTF">2014-09-19T23:25:00Z</dcterms:modified>
</cp:coreProperties>
</file>