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
  </p:notesMasterIdLst>
  <p:sldIdLst>
    <p:sldId id="355" r:id="rId3"/>
    <p:sldId id="292" r:id="rId4"/>
    <p:sldId id="293" r:id="rId6"/>
    <p:sldId id="294" r:id="rId7"/>
    <p:sldId id="295" r:id="rId8"/>
    <p:sldId id="296" r:id="rId9"/>
    <p:sldId id="364" r:id="rId10"/>
    <p:sldId id="392" r:id="rId11"/>
    <p:sldId id="395" r:id="rId12"/>
    <p:sldId id="396" r:id="rId13"/>
    <p:sldId id="393" r:id="rId14"/>
    <p:sldId id="391" r:id="rId15"/>
    <p:sldId id="365" r:id="rId16"/>
    <p:sldId id="366" r:id="rId17"/>
    <p:sldId id="367" r:id="rId18"/>
    <p:sldId id="368" r:id="rId19"/>
    <p:sldId id="369" r:id="rId20"/>
    <p:sldId id="370" r:id="rId21"/>
    <p:sldId id="371" r:id="rId22"/>
    <p:sldId id="372" r:id="rId23"/>
    <p:sldId id="373" r:id="rId24"/>
    <p:sldId id="374" r:id="rId25"/>
    <p:sldId id="375" r:id="rId26"/>
    <p:sldId id="376" r:id="rId27"/>
    <p:sldId id="377" r:id="rId28"/>
    <p:sldId id="378" r:id="rId29"/>
    <p:sldId id="394" r:id="rId30"/>
    <p:sldId id="379" r:id="rId31"/>
    <p:sldId id="380" r:id="rId32"/>
    <p:sldId id="381" r:id="rId33"/>
    <p:sldId id="382" r:id="rId34"/>
    <p:sldId id="383" r:id="rId35"/>
    <p:sldId id="384" r:id="rId36"/>
    <p:sldId id="385" r:id="rId37"/>
    <p:sldId id="386" r:id="rId38"/>
    <p:sldId id="387" r:id="rId39"/>
    <p:sldId id="388" r:id="rId40"/>
    <p:sldId id="389" r:id="rId41"/>
    <p:sldId id="390" r:id="rId42"/>
    <p:sldId id="297" r:id="rId43"/>
    <p:sldId id="300" r:id="rId44"/>
    <p:sldId id="299" r:id="rId45"/>
    <p:sldId id="301" r:id="rId46"/>
    <p:sldId id="397" r:id="rId47"/>
    <p:sldId id="398" r:id="rId48"/>
    <p:sldId id="309" r:id="rId49"/>
    <p:sldId id="310" r:id="rId50"/>
    <p:sldId id="311" r:id="rId51"/>
    <p:sldId id="312" r:id="rId52"/>
    <p:sldId id="313" r:id="rId53"/>
    <p:sldId id="314" r:id="rId54"/>
    <p:sldId id="315" r:id="rId55"/>
    <p:sldId id="333" r:id="rId56"/>
    <p:sldId id="334" r:id="rId57"/>
    <p:sldId id="335" r:id="rId58"/>
    <p:sldId id="336" r:id="rId59"/>
    <p:sldId id="337" r:id="rId60"/>
    <p:sldId id="338" r:id="rId61"/>
    <p:sldId id="342" r:id="rId62"/>
    <p:sldId id="343" r:id="rId63"/>
    <p:sldId id="344" r:id="rId64"/>
    <p:sldId id="345" r:id="rId65"/>
    <p:sldId id="348" r:id="rId66"/>
    <p:sldId id="349" r:id="rId67"/>
    <p:sldId id="350" r:id="rId68"/>
    <p:sldId id="351" r:id="rId69"/>
    <p:sldId id="352" r:id="rId70"/>
    <p:sldId id="353" r:id="rId71"/>
    <p:sldId id="354" r:id="rId72"/>
    <p:sldId id="359" r:id="rId73"/>
    <p:sldId id="360" r:id="rId74"/>
    <p:sldId id="361" r:id="rId75"/>
    <p:sldId id="358" r:id="rId76"/>
    <p:sldId id="356" r:id="rId77"/>
    <p:sldId id="357" r:id="rId78"/>
    <p:sldId id="363" r:id="rId79"/>
  </p:sldIdLst>
  <p:sldSz cx="12192000" cy="6858000"/>
  <p:notesSz cx="6858000" cy="9144000"/>
  <p:custDataLst>
    <p:tags r:id="rId8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870" autoAdjust="0"/>
    <p:restoredTop sz="94660"/>
  </p:normalViewPr>
  <p:slideViewPr>
    <p:cSldViewPr snapToGrid="0">
      <p:cViewPr varScale="1">
        <p:scale>
          <a:sx n="63" d="100"/>
          <a:sy n="63" d="100"/>
        </p:scale>
        <p:origin x="8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3" Type="http://schemas.openxmlformats.org/officeDocument/2006/relationships/tags" Target="tags/tag1.xml"/><Relationship Id="rId82" Type="http://schemas.openxmlformats.org/officeDocument/2006/relationships/tableStyles" Target="tableStyles.xml"/><Relationship Id="rId81" Type="http://schemas.openxmlformats.org/officeDocument/2006/relationships/viewProps" Target="viewProps.xml"/><Relationship Id="rId80" Type="http://schemas.openxmlformats.org/officeDocument/2006/relationships/presProps" Target="presProps.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3.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notesMaster" Target="notesMasters/notesMaster1.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F59C62-692D-4CF3-84C3-C08D2555C3BF}" type="datetimeFigureOut">
              <a:rPr lang="en-SG" smtClean="0"/>
            </a:fld>
            <a:endParaRPr lang="en-S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AAD10C-C2C4-4C08-BE0D-41AA3CA1F44A}" type="slidenum">
              <a:rPr lang="en-SG" smtClean="0"/>
            </a:fld>
            <a:endParaRPr lang="en-SG"/>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6.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2.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26.xml.rels><?xml version="1.0" encoding="UTF-8" standalone="yes"?>
<Relationships xmlns="http://schemas.openxmlformats.org/package/2006/relationships"><Relationship Id="rId9" Type="http://schemas.openxmlformats.org/officeDocument/2006/relationships/hyperlink" Target="https://dictionary.cambridge.org/dictionary/english/company" TargetMode="External"/><Relationship Id="rId8" Type="http://schemas.openxmlformats.org/officeDocument/2006/relationships/hyperlink" Target="https://dictionary.cambridge.org/dictionary/english/service" TargetMode="External"/><Relationship Id="rId7" Type="http://schemas.openxmlformats.org/officeDocument/2006/relationships/hyperlink" Target="https://dictionary.cambridge.org/dictionary/english/product" TargetMode="External"/><Relationship Id="rId6" Type="http://schemas.openxmlformats.org/officeDocument/2006/relationships/hyperlink" Target="https://dictionary.cambridge.org/dictionary/english/particular" TargetMode="External"/><Relationship Id="rId5" Type="http://schemas.openxmlformats.org/officeDocument/2006/relationships/hyperlink" Target="https://dictionary.cambridge.org/dictionary/english/customer" TargetMode="External"/><Relationship Id="rId4" Type="http://schemas.openxmlformats.org/officeDocument/2006/relationships/hyperlink" Target="https://dictionary.cambridge.org/dictionary/english/type" TargetMode="External"/><Relationship Id="rId3" Type="http://schemas.openxmlformats.org/officeDocument/2006/relationships/hyperlink" Target="https://dictionary.cambridge.org/dictionary/english/situation" TargetMode="External"/><Relationship Id="rId2" Type="http://schemas.openxmlformats.org/officeDocument/2006/relationships/notesMaster" Target="../notesMasters/notesMaster1.xml"/><Relationship Id="rId10" Type="http://schemas.openxmlformats.org/officeDocument/2006/relationships/hyperlink" Target="https://dictionary.cambridge.org/dictionary/english/provide" TargetMode="External"/><Relationship Id="rId1" Type="http://schemas.openxmlformats.org/officeDocument/2006/relationships/slide" Target="../slides/slide55.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1.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3.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6.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7.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9.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19"/>
        <p:cNvGrpSpPr/>
        <p:nvPr/>
      </p:nvGrpSpPr>
      <p:grpSpPr>
        <a:xfrm>
          <a:off x="0" y="0"/>
          <a:ext cx="0" cy="0"/>
          <a:chOff x="0" y="0"/>
          <a:chExt cx="0" cy="0"/>
        </a:xfrm>
      </p:grpSpPr>
      <p:sp>
        <p:nvSpPr>
          <p:cNvPr id="320" name="Google Shape;320;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21" name="Google Shape;32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12"/>
        <p:cNvGrpSpPr/>
        <p:nvPr/>
      </p:nvGrpSpPr>
      <p:grpSpPr>
        <a:xfrm>
          <a:off x="0" y="0"/>
          <a:ext cx="0" cy="0"/>
          <a:chOff x="0" y="0"/>
          <a:chExt cx="0" cy="0"/>
        </a:xfrm>
      </p:grpSpPr>
      <p:sp>
        <p:nvSpPr>
          <p:cNvPr id="413" name="Google Shape;413;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p>
        </p:txBody>
      </p:sp>
      <p:sp>
        <p:nvSpPr>
          <p:cNvPr id="414" name="Google Shape;41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68"/>
        <p:cNvGrpSpPr/>
        <p:nvPr/>
      </p:nvGrpSpPr>
      <p:grpSpPr>
        <a:xfrm>
          <a:off x="0" y="0"/>
          <a:ext cx="0" cy="0"/>
          <a:chOff x="0" y="0"/>
          <a:chExt cx="0" cy="0"/>
        </a:xfrm>
      </p:grpSpPr>
      <p:sp>
        <p:nvSpPr>
          <p:cNvPr id="369" name="Google Shape;369;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Ever wondered why we don’t target everyone with our marketing activities or how market segments are identified? Think about education: how they do segment?</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(early childhood, primary school, secondary school, tertiary school, workshop, lifelong learning, skills based learning)</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universities: how do you think they identify with which students to communicate about degree programmes? (What criteria do they use? What about</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international and domestic student groups: is this difference important for the marketing of higher education services to prospective students?</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370" name="Google Shape;37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86"/>
        <p:cNvGrpSpPr/>
        <p:nvPr/>
      </p:nvGrpSpPr>
      <p:grpSpPr>
        <a:xfrm>
          <a:off x="0" y="0"/>
          <a:ext cx="0" cy="0"/>
          <a:chOff x="0" y="0"/>
          <a:chExt cx="0" cy="0"/>
        </a:xfrm>
      </p:grpSpPr>
      <p:sp>
        <p:nvSpPr>
          <p:cNvPr id="387" name="Google Shape;387;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In general, whom to focus and why</a:t>
            </a:r>
            <a:endParaRPr lang="en-GB"/>
          </a:p>
          <a:p>
            <a:pPr marL="0" lvl="0" indent="0" algn="l" rtl="0">
              <a:lnSpc>
                <a:spcPct val="100000"/>
              </a:lnSpc>
              <a:spcBef>
                <a:spcPts val="0"/>
              </a:spcBef>
              <a:spcAft>
                <a:spcPts val="0"/>
              </a:spcAft>
              <a:buSzPts val="1400"/>
              <a:buNone/>
            </a:pPr>
          </a:p>
          <a:p>
            <a:pPr marL="0" lvl="0" indent="0" algn="l" rtl="0">
              <a:lnSpc>
                <a:spcPct val="100000"/>
              </a:lnSpc>
              <a:spcBef>
                <a:spcPts val="0"/>
              </a:spcBef>
              <a:spcAft>
                <a:spcPts val="0"/>
              </a:spcAft>
              <a:buSzPts val="1400"/>
              <a:buNone/>
            </a:pPr>
          </a:p>
        </p:txBody>
      </p:sp>
      <p:sp>
        <p:nvSpPr>
          <p:cNvPr id="388" name="Google Shape;38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80"/>
        <p:cNvGrpSpPr/>
        <p:nvPr/>
      </p:nvGrpSpPr>
      <p:grpSpPr>
        <a:xfrm>
          <a:off x="0" y="0"/>
          <a:ext cx="0" cy="0"/>
          <a:chOff x="0" y="0"/>
          <a:chExt cx="0" cy="0"/>
        </a:xfrm>
      </p:grpSpPr>
      <p:sp>
        <p:nvSpPr>
          <p:cNvPr id="381" name="Google Shape;381;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Pioneer generation- born on or before 31 Dec 1949</a:t>
            </a:r>
            <a:endParaRPr lang="en-GB"/>
          </a:p>
          <a:p>
            <a:pPr marL="0" lvl="0" indent="0" algn="l" rtl="0">
              <a:lnSpc>
                <a:spcPct val="100000"/>
              </a:lnSpc>
              <a:spcBef>
                <a:spcPts val="0"/>
              </a:spcBef>
              <a:spcAft>
                <a:spcPts val="0"/>
              </a:spcAft>
              <a:buSzPts val="1400"/>
              <a:buNone/>
            </a:pPr>
            <a:r>
              <a:rPr lang="en-GB"/>
              <a:t>Merdeka generation- 1 Jan 1950- 31 Dec 1959</a:t>
            </a:r>
            <a:endParaRPr lang="en-GB"/>
          </a:p>
          <a:p>
            <a:pPr marL="0" lvl="0" indent="0" algn="l" rtl="0">
              <a:lnSpc>
                <a:spcPct val="100000"/>
              </a:lnSpc>
              <a:spcBef>
                <a:spcPts val="0"/>
              </a:spcBef>
              <a:spcAft>
                <a:spcPts val="0"/>
              </a:spcAft>
              <a:buSzPts val="1400"/>
              <a:buNone/>
            </a:pPr>
          </a:p>
          <a:p>
            <a:pPr marL="0" lvl="0" indent="0" algn="l" rtl="0">
              <a:lnSpc>
                <a:spcPct val="100000"/>
              </a:lnSpc>
              <a:spcBef>
                <a:spcPts val="0"/>
              </a:spcBef>
              <a:spcAft>
                <a:spcPts val="0"/>
              </a:spcAft>
              <a:buSzPts val="1400"/>
              <a:buNone/>
            </a:pPr>
            <a:r>
              <a:rPr lang="en-GB"/>
              <a:t>When government want to deliver the message to them, in the past only four languages- Malay, Chinese, English, Tamil. </a:t>
            </a:r>
            <a:endParaRPr lang="en-GB"/>
          </a:p>
          <a:p>
            <a:pPr marL="0" lvl="0" indent="0" algn="l" rtl="0">
              <a:lnSpc>
                <a:spcPct val="100000"/>
              </a:lnSpc>
              <a:spcBef>
                <a:spcPts val="0"/>
              </a:spcBef>
              <a:spcAft>
                <a:spcPts val="0"/>
              </a:spcAft>
              <a:buSzPts val="1400"/>
              <a:buNone/>
            </a:pPr>
          </a:p>
          <a:p>
            <a:pPr marL="0" lvl="0" indent="0" algn="l" rtl="0">
              <a:lnSpc>
                <a:spcPct val="100000"/>
              </a:lnSpc>
              <a:spcBef>
                <a:spcPts val="0"/>
              </a:spcBef>
              <a:spcAft>
                <a:spcPts val="0"/>
              </a:spcAft>
              <a:buSzPts val="1400"/>
              <a:buNone/>
            </a:pPr>
            <a:r>
              <a:rPr lang="en-GB"/>
              <a:t>Today, ministries used TV and promote using dialects: Cantonese, Hakka, Hokkien</a:t>
            </a:r>
            <a:endParaRPr lang="en-GB"/>
          </a:p>
        </p:txBody>
      </p:sp>
      <p:sp>
        <p:nvSpPr>
          <p:cNvPr id="382" name="Google Shape;38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92"/>
        <p:cNvGrpSpPr/>
        <p:nvPr/>
      </p:nvGrpSpPr>
      <p:grpSpPr>
        <a:xfrm>
          <a:off x="0" y="0"/>
          <a:ext cx="0" cy="0"/>
          <a:chOff x="0" y="0"/>
          <a:chExt cx="0" cy="0"/>
        </a:xfrm>
      </p:grpSpPr>
      <p:sp>
        <p:nvSpPr>
          <p:cNvPr id="393" name="Google Shape;393;p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 name="Google Shape;394;p9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He said he and some older Cabinet ministers will be vaccinated early as a demonstration that the vaccines are safe.</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pregnant women, immuno-compromised persons and those under the age of 16 until more data are available.</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395" name="Google Shape;395;p9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fld>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36"/>
        <p:cNvGrpSpPr/>
        <p:nvPr/>
      </p:nvGrpSpPr>
      <p:grpSpPr>
        <a:xfrm>
          <a:off x="0" y="0"/>
          <a:ext cx="0" cy="0"/>
          <a:chOff x="0" y="0"/>
          <a:chExt cx="0" cy="0"/>
        </a:xfrm>
      </p:grpSpPr>
      <p:sp>
        <p:nvSpPr>
          <p:cNvPr id="437" name="Google Shape;43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ROMI- return on marketing investment </a:t>
            </a:r>
            <a:endParaRPr lang="en-GB"/>
          </a:p>
          <a:p>
            <a:pPr marL="0" lvl="0" indent="0" algn="l" rtl="0">
              <a:lnSpc>
                <a:spcPct val="100000"/>
              </a:lnSpc>
              <a:spcBef>
                <a:spcPts val="0"/>
              </a:spcBef>
              <a:spcAft>
                <a:spcPts val="0"/>
              </a:spcAft>
              <a:buSzPts val="1400"/>
              <a:buNone/>
            </a:pPr>
          </a:p>
          <a:p>
            <a:pPr marL="0" lvl="0" indent="0" algn="l" rtl="0">
              <a:lnSpc>
                <a:spcPct val="100000"/>
              </a:lnSpc>
              <a:spcBef>
                <a:spcPts val="0"/>
              </a:spcBef>
              <a:spcAft>
                <a:spcPts val="0"/>
              </a:spcAft>
              <a:buSzPts val="1400"/>
              <a:buNone/>
            </a:pPr>
            <a:r>
              <a:rPr lang="en-GB"/>
              <a:t>“Pe’rei-tow”</a:t>
            </a:r>
            <a:endParaRPr lang="en-GB"/>
          </a:p>
        </p:txBody>
      </p:sp>
      <p:sp>
        <p:nvSpPr>
          <p:cNvPr id="439" name="Google Shape;439;p1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43"/>
        <p:cNvGrpSpPr/>
        <p:nvPr/>
      </p:nvGrpSpPr>
      <p:grpSpPr>
        <a:xfrm>
          <a:off x="0" y="0"/>
          <a:ext cx="0" cy="0"/>
          <a:chOff x="0" y="0"/>
          <a:chExt cx="0" cy="0"/>
        </a:xfrm>
      </p:grpSpPr>
      <p:sp>
        <p:nvSpPr>
          <p:cNvPr id="444" name="Google Shape;44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5" name="Google Shape;445;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Market segmentation is related to product differentiation.</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0" lvl="0" indent="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If you aim at different market segments,</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you might adapt different variations of your offering to satisfy those segments.</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Market segmentation focuses on market segments</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Product differentiation focuses on product offering. </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With increasing proliferation of tastes in modern society, many consumers have an increased disposable income. As a result, marketers often seek to design product offerings around consumer demand (market segments) rather than around their own production needs (product differentiation).</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46" name="Google Shape;446;p1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51"/>
        <p:cNvGrpSpPr/>
        <p:nvPr/>
      </p:nvGrpSpPr>
      <p:grpSpPr>
        <a:xfrm>
          <a:off x="0" y="0"/>
          <a:ext cx="0" cy="0"/>
          <a:chOff x="0" y="0"/>
          <a:chExt cx="0" cy="0"/>
        </a:xfrm>
      </p:grpSpPr>
      <p:sp>
        <p:nvSpPr>
          <p:cNvPr id="452" name="Google Shape;452;p9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p>
        </p:txBody>
      </p:sp>
      <p:sp>
        <p:nvSpPr>
          <p:cNvPr id="453" name="Google Shape;453;p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59"/>
        <p:cNvGrpSpPr/>
        <p:nvPr/>
      </p:nvGrpSpPr>
      <p:grpSpPr>
        <a:xfrm>
          <a:off x="0" y="0"/>
          <a:ext cx="0" cy="0"/>
          <a:chOff x="0" y="0"/>
          <a:chExt cx="0" cy="0"/>
        </a:xfrm>
      </p:grpSpPr>
      <p:sp>
        <p:nvSpPr>
          <p:cNvPr id="460" name="Google Shape;460;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1" name="Google Shape;461;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0" i="0" u="none" strike="noStrike">
                <a:solidFill>
                  <a:schemeClr val="dk1"/>
                </a:solidFill>
                <a:latin typeface="Calibri" panose="020F0502020204030204"/>
                <a:ea typeface="Calibri" panose="020F0502020204030204"/>
                <a:cs typeface="Calibri" panose="020F0502020204030204"/>
                <a:sym typeface="Calibri" panose="020F0502020204030204"/>
              </a:rPr>
              <a:t>The first adopts the view that the market consists of customers that are essentially the same, so the task is to identify groups that share particular differences. This is the </a:t>
            </a:r>
            <a:r>
              <a:rPr lang="en-GB" sz="1200" b="1" i="0" u="none" strike="noStrike">
                <a:solidFill>
                  <a:schemeClr val="dk1"/>
                </a:solidFill>
                <a:latin typeface="Calibri" panose="020F0502020204030204"/>
                <a:ea typeface="Calibri" panose="020F0502020204030204"/>
                <a:cs typeface="Calibri" panose="020F0502020204030204"/>
                <a:sym typeface="Calibri" panose="020F0502020204030204"/>
              </a:rPr>
              <a:t>breakdown method. </a:t>
            </a:r>
            <a:endParaRPr lang="en-GB" sz="1200" b="1" i="0" u="none" strike="noStrike">
              <a:solidFill>
                <a:schemeClr val="dk1"/>
              </a:solidFill>
              <a:latin typeface="Calibri" panose="020F0502020204030204"/>
              <a:ea typeface="Calibri" panose="020F0502020204030204"/>
              <a:cs typeface="Calibri" panose="020F0502020204030204"/>
              <a:sym typeface="Calibri" panose="020F0502020204030204"/>
            </a:endParaRPr>
          </a:p>
          <a:p>
            <a:pPr marL="0" lvl="0" indent="0" algn="l" rtl="0">
              <a:lnSpc>
                <a:spcPct val="100000"/>
              </a:lnSpc>
              <a:spcBef>
                <a:spcPts val="0"/>
              </a:spcBef>
              <a:spcAft>
                <a:spcPts val="0"/>
              </a:spcAft>
              <a:buSzPts val="1400"/>
              <a:buNone/>
            </a:pPr>
            <a:endParaRPr sz="1200" b="1" i="0" u="none" strike="noStrike">
              <a:solidFill>
                <a:schemeClr val="dk1"/>
              </a:solidFill>
              <a:latin typeface="Calibri" panose="020F0502020204030204"/>
              <a:ea typeface="Calibri" panose="020F0502020204030204"/>
              <a:cs typeface="Calibri" panose="020F0502020204030204"/>
              <a:sym typeface="Calibri" panose="020F0502020204030204"/>
            </a:endParaRPr>
          </a:p>
          <a:p>
            <a:pPr marL="0" lvl="0" indent="0" algn="l" rtl="0">
              <a:lnSpc>
                <a:spcPct val="100000"/>
              </a:lnSpc>
              <a:spcBef>
                <a:spcPts val="0"/>
              </a:spcBef>
              <a:spcAft>
                <a:spcPts val="0"/>
              </a:spcAft>
              <a:buSzPts val="1400"/>
              <a:buNone/>
            </a:pPr>
            <a:r>
              <a:rPr lang="en-GB" sz="1200" b="0" i="0" u="none" strike="noStrike">
                <a:solidFill>
                  <a:schemeClr val="dk1"/>
                </a:solidFill>
                <a:latin typeface="Calibri" panose="020F0502020204030204"/>
                <a:ea typeface="Calibri" panose="020F0502020204030204"/>
                <a:cs typeface="Calibri" panose="020F0502020204030204"/>
                <a:sym typeface="Calibri" panose="020F0502020204030204"/>
              </a:rPr>
              <a:t>The breakdown approach is the </a:t>
            </a:r>
            <a:r>
              <a:rPr lang="en-GB" sz="1200" b="1" i="0" u="none" strike="noStrike">
                <a:solidFill>
                  <a:schemeClr val="dk1"/>
                </a:solidFill>
                <a:latin typeface="Calibri" panose="020F0502020204030204"/>
                <a:ea typeface="Calibri" panose="020F0502020204030204"/>
                <a:cs typeface="Calibri" panose="020F0502020204030204"/>
                <a:sym typeface="Calibri" panose="020F0502020204030204"/>
              </a:rPr>
              <a:t>most established </a:t>
            </a:r>
            <a:r>
              <a:rPr lang="en-GB" sz="1200" b="0" i="0" u="none" strike="noStrike">
                <a:solidFill>
                  <a:schemeClr val="dk1"/>
                </a:solidFill>
                <a:latin typeface="Calibri" panose="020F0502020204030204"/>
                <a:ea typeface="Calibri" panose="020F0502020204030204"/>
                <a:cs typeface="Calibri" panose="020F0502020204030204"/>
                <a:sym typeface="Calibri" panose="020F0502020204030204"/>
              </a:rPr>
              <a:t>and is the main method used for segmenting consumer markets. The build-up approach seeks to move from the individual level at which all customers are different to a more general level of analysis based on the identification of similarities (Freytag and Clarke, 2001). The build-up method is customer-oriented, seeking to determine common customer needs. The aim of both methods is to identify market segments in which identifiable differences exist between segments (segment heterogeneity) and similarities exist between members within each segment (member homogeneity).</a:t>
            </a:r>
            <a:endParaRPr lang="en-GB" sz="1200" b="0" i="0" u="none" strike="noStrik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462" name="Google Shape;462;p1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66"/>
        <p:cNvGrpSpPr/>
        <p:nvPr/>
      </p:nvGrpSpPr>
      <p:grpSpPr>
        <a:xfrm>
          <a:off x="0" y="0"/>
          <a:ext cx="0" cy="0"/>
          <a:chOff x="0" y="0"/>
          <a:chExt cx="0" cy="0"/>
        </a:xfrm>
      </p:grpSpPr>
      <p:sp>
        <p:nvSpPr>
          <p:cNvPr id="467" name="Google Shape;467;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68" name="Google Shape;46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25"/>
        <p:cNvGrpSpPr/>
        <p:nvPr/>
      </p:nvGrpSpPr>
      <p:grpSpPr>
        <a:xfrm>
          <a:off x="0" y="0"/>
          <a:ext cx="0" cy="0"/>
          <a:chOff x="0" y="0"/>
          <a:chExt cx="0" cy="0"/>
        </a:xfrm>
      </p:grpSpPr>
      <p:sp>
        <p:nvSpPr>
          <p:cNvPr id="326" name="Google Shape;326;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27" name="Google Shape;32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73"/>
        <p:cNvGrpSpPr/>
        <p:nvPr/>
      </p:nvGrpSpPr>
      <p:grpSpPr>
        <a:xfrm>
          <a:off x="0" y="0"/>
          <a:ext cx="0" cy="0"/>
          <a:chOff x="0" y="0"/>
          <a:chExt cx="0" cy="0"/>
        </a:xfrm>
      </p:grpSpPr>
      <p:sp>
        <p:nvSpPr>
          <p:cNvPr id="474" name="Google Shape;474;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75" name="Google Shape;47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79"/>
        <p:cNvGrpSpPr/>
        <p:nvPr/>
      </p:nvGrpSpPr>
      <p:grpSpPr>
        <a:xfrm>
          <a:off x="0" y="0"/>
          <a:ext cx="0" cy="0"/>
          <a:chOff x="0" y="0"/>
          <a:chExt cx="0" cy="0"/>
        </a:xfrm>
      </p:grpSpPr>
      <p:sp>
        <p:nvSpPr>
          <p:cNvPr id="480" name="Google Shape;480;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a:p>
            <a:pPr marL="0" lvl="0" indent="0" algn="l" rtl="0">
              <a:lnSpc>
                <a:spcPct val="100000"/>
              </a:lnSpc>
              <a:spcBef>
                <a:spcPts val="0"/>
              </a:spcBef>
              <a:spcAft>
                <a:spcPts val="0"/>
              </a:spcAft>
              <a:buSzPts val="1400"/>
              <a:buNone/>
            </a:pPr>
          </a:p>
        </p:txBody>
      </p:sp>
      <p:sp>
        <p:nvSpPr>
          <p:cNvPr id="481" name="Google Shape;48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85"/>
        <p:cNvGrpSpPr/>
        <p:nvPr/>
      </p:nvGrpSpPr>
      <p:grpSpPr>
        <a:xfrm>
          <a:off x="0" y="0"/>
          <a:ext cx="0" cy="0"/>
          <a:chOff x="0" y="0"/>
          <a:chExt cx="0" cy="0"/>
        </a:xfrm>
      </p:grpSpPr>
      <p:sp>
        <p:nvSpPr>
          <p:cNvPr id="486" name="Google Shape;486;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Pg 172</a:t>
            </a:r>
            <a:endParaRPr lang="en-GB"/>
          </a:p>
          <a:p>
            <a:pPr marL="0" lvl="0" indent="0" algn="l" rtl="0">
              <a:lnSpc>
                <a:spcPct val="100000"/>
              </a:lnSpc>
              <a:spcBef>
                <a:spcPts val="0"/>
              </a:spcBef>
              <a:spcAft>
                <a:spcPts val="0"/>
              </a:spcAft>
              <a:buSzPts val="1400"/>
              <a:buNone/>
            </a:p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Profile- To do this, we use demographic methods (age, gender, race), socio-economics (determined by social class or income levels), and geographic location (by postal code systems). Example: Insurance and financial investment fund: risk profile. age, employment, income, and asset net worth to identify attractive market segments for a new investment portfolio.</a:t>
            </a: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p>
        </p:txBody>
      </p:sp>
      <p:sp>
        <p:nvSpPr>
          <p:cNvPr id="488" name="Google Shape;488;p2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92"/>
        <p:cNvGrpSpPr/>
        <p:nvPr/>
      </p:nvGrpSpPr>
      <p:grpSpPr>
        <a:xfrm>
          <a:off x="0" y="0"/>
          <a:ext cx="0" cy="0"/>
          <a:chOff x="0" y="0"/>
          <a:chExt cx="0" cy="0"/>
        </a:xfrm>
      </p:grpSpPr>
      <p:sp>
        <p:nvSpPr>
          <p:cNvPr id="493" name="Google Shape;493;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Demographic is always the easy and low cost to kickstart. </a:t>
            </a:r>
            <a:endParaRPr lang="en-GB"/>
          </a:p>
          <a:p>
            <a:pPr marL="0" lvl="0" indent="0" algn="l" rtl="0">
              <a:lnSpc>
                <a:spcPct val="100000"/>
              </a:lnSpc>
              <a:spcBef>
                <a:spcPts val="0"/>
              </a:spcBef>
              <a:spcAft>
                <a:spcPts val="0"/>
              </a:spcAft>
              <a:buSzPts val="1400"/>
              <a:buNone/>
            </a:pPr>
          </a:p>
          <a:p>
            <a:pPr marL="0" lvl="0" indent="0" algn="l" rtl="0">
              <a:lnSpc>
                <a:spcPct val="100000"/>
              </a:lnSpc>
              <a:spcBef>
                <a:spcPts val="0"/>
              </a:spcBef>
              <a:spcAft>
                <a:spcPts val="0"/>
              </a:spcAft>
              <a:buSzPts val="1400"/>
              <a:buNone/>
            </a:pPr>
            <a:r>
              <a:rPr lang="en-GB"/>
              <a:t>Demographic- age, gender, family size, life cycle, generation, income, occupation, education, ethnicity. </a:t>
            </a:r>
            <a:endParaRPr lang="en-GB"/>
          </a:p>
        </p:txBody>
      </p:sp>
      <p:sp>
        <p:nvSpPr>
          <p:cNvPr id="494" name="Google Shape;49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26"/>
        <p:cNvGrpSpPr/>
        <p:nvPr/>
      </p:nvGrpSpPr>
      <p:grpSpPr>
        <a:xfrm>
          <a:off x="0" y="0"/>
          <a:ext cx="0" cy="0"/>
          <a:chOff x="0" y="0"/>
          <a:chExt cx="0" cy="0"/>
        </a:xfrm>
      </p:grpSpPr>
      <p:sp>
        <p:nvSpPr>
          <p:cNvPr id="627" name="Google Shape;627;p3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628" name="Google Shape;628;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32"/>
        <p:cNvGrpSpPr/>
        <p:nvPr/>
      </p:nvGrpSpPr>
      <p:grpSpPr>
        <a:xfrm>
          <a:off x="0" y="0"/>
          <a:ext cx="0" cy="0"/>
          <a:chOff x="0" y="0"/>
          <a:chExt cx="0" cy="0"/>
        </a:xfrm>
      </p:grpSpPr>
      <p:sp>
        <p:nvSpPr>
          <p:cNvPr id="633" name="Google Shape;633;p3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634" name="Google Shape;634;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39"/>
        <p:cNvGrpSpPr/>
        <p:nvPr/>
      </p:nvGrpSpPr>
      <p:grpSpPr>
        <a:xfrm>
          <a:off x="0" y="0"/>
          <a:ext cx="0" cy="0"/>
          <a:chOff x="0" y="0"/>
          <a:chExt cx="0" cy="0"/>
        </a:xfrm>
      </p:grpSpPr>
      <p:sp>
        <p:nvSpPr>
          <p:cNvPr id="640" name="Google Shape;640;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1" name="Google Shape;641;p3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sz="1200" b="1" i="0">
                <a:solidFill>
                  <a:schemeClr val="dk1"/>
                </a:solidFill>
                <a:latin typeface="Calibri" panose="020F0502020204030204"/>
                <a:ea typeface="Calibri" panose="020F0502020204030204"/>
                <a:cs typeface="Calibri" panose="020F0502020204030204"/>
                <a:sym typeface="Calibri" panose="020F0502020204030204"/>
              </a:rPr>
              <a:t>Market fragmentation- a </a:t>
            </a:r>
            <a:r>
              <a:rPr lang="en-GB" sz="1200" b="1" i="0" u="sng" strike="noStrike">
                <a:solidFill>
                  <a:schemeClr val="dk1"/>
                </a:solidFill>
                <a:latin typeface="Calibri" panose="020F0502020204030204"/>
                <a:ea typeface="Calibri" panose="020F0502020204030204"/>
                <a:cs typeface="Calibri" panose="020F0502020204030204"/>
                <a:sym typeface="Calibri" panose="020F0502020204030204"/>
                <a:hlinkClick r:id="rId3"/>
              </a:rPr>
              <a:t>situation</a:t>
            </a:r>
            <a:r>
              <a:rPr lang="en-GB" sz="1200" b="1" i="0">
                <a:solidFill>
                  <a:schemeClr val="dk1"/>
                </a:solidFill>
                <a:latin typeface="Calibri" panose="020F0502020204030204"/>
                <a:ea typeface="Calibri" panose="020F0502020204030204"/>
                <a:cs typeface="Calibri" panose="020F0502020204030204"/>
                <a:sym typeface="Calibri" panose="020F0502020204030204"/>
              </a:rPr>
              <a:t> in which there are many different </a:t>
            </a:r>
            <a:r>
              <a:rPr lang="en-GB" sz="1200" b="1" i="0" u="sng" strike="noStrike">
                <a:solidFill>
                  <a:schemeClr val="dk1"/>
                </a:solidFill>
                <a:latin typeface="Calibri" panose="020F0502020204030204"/>
                <a:ea typeface="Calibri" panose="020F0502020204030204"/>
                <a:cs typeface="Calibri" panose="020F0502020204030204"/>
                <a:sym typeface="Calibri" panose="020F0502020204030204"/>
                <a:hlinkClick r:id="rId4"/>
              </a:rPr>
              <a:t>types</a:t>
            </a:r>
            <a:r>
              <a:rPr lang="en-GB" sz="1200" b="1" i="0">
                <a:solidFill>
                  <a:schemeClr val="dk1"/>
                </a:solidFill>
                <a:latin typeface="Calibri" panose="020F0502020204030204"/>
                <a:ea typeface="Calibri" panose="020F0502020204030204"/>
                <a:cs typeface="Calibri" panose="020F0502020204030204"/>
                <a:sym typeface="Calibri" panose="020F0502020204030204"/>
              </a:rPr>
              <a:t> of </a:t>
            </a:r>
            <a:r>
              <a:rPr lang="en-GB" sz="1200" b="1" i="0" u="sng" strike="noStrike">
                <a:solidFill>
                  <a:schemeClr val="dk1"/>
                </a:solidFill>
                <a:latin typeface="Calibri" panose="020F0502020204030204"/>
                <a:ea typeface="Calibri" panose="020F0502020204030204"/>
                <a:cs typeface="Calibri" panose="020F0502020204030204"/>
                <a:sym typeface="Calibri" panose="020F0502020204030204"/>
                <a:hlinkClick r:id="rId5"/>
              </a:rPr>
              <a:t>customer</a:t>
            </a:r>
            <a:r>
              <a:rPr lang="en-GB" sz="1200" b="1" i="0">
                <a:solidFill>
                  <a:schemeClr val="dk1"/>
                </a:solidFill>
                <a:latin typeface="Calibri" panose="020F0502020204030204"/>
                <a:ea typeface="Calibri" panose="020F0502020204030204"/>
                <a:cs typeface="Calibri" panose="020F0502020204030204"/>
                <a:sym typeface="Calibri" panose="020F0502020204030204"/>
              </a:rPr>
              <a:t> for a </a:t>
            </a:r>
            <a:r>
              <a:rPr lang="en-GB" sz="1200" b="1" i="0" u="sng" strike="noStrike">
                <a:solidFill>
                  <a:schemeClr val="dk1"/>
                </a:solidFill>
                <a:latin typeface="Calibri" panose="020F0502020204030204"/>
                <a:ea typeface="Calibri" panose="020F0502020204030204"/>
                <a:cs typeface="Calibri" panose="020F0502020204030204"/>
                <a:sym typeface="Calibri" panose="020F0502020204030204"/>
                <a:hlinkClick r:id="rId6"/>
              </a:rPr>
              <a:t>particular</a:t>
            </a:r>
            <a:r>
              <a:rPr lang="en-GB" sz="1200" b="1" i="0">
                <a:solidFill>
                  <a:schemeClr val="dk1"/>
                </a:solidFill>
                <a:latin typeface="Calibri" panose="020F0502020204030204"/>
                <a:ea typeface="Calibri" panose="020F0502020204030204"/>
                <a:cs typeface="Calibri" panose="020F0502020204030204"/>
                <a:sym typeface="Calibri" panose="020F0502020204030204"/>
              </a:rPr>
              <a:t> </a:t>
            </a:r>
            <a:r>
              <a:rPr lang="en-GB" sz="1200" b="1" i="0" u="sng" strike="noStrike">
                <a:solidFill>
                  <a:schemeClr val="dk1"/>
                </a:solidFill>
                <a:latin typeface="Calibri" panose="020F0502020204030204"/>
                <a:ea typeface="Calibri" panose="020F0502020204030204"/>
                <a:cs typeface="Calibri" panose="020F0502020204030204"/>
                <a:sym typeface="Calibri" panose="020F0502020204030204"/>
                <a:hlinkClick r:id="rId7"/>
              </a:rPr>
              <a:t>product</a:t>
            </a:r>
            <a:r>
              <a:rPr lang="en-GB" sz="1200" b="1" i="0">
                <a:solidFill>
                  <a:schemeClr val="dk1"/>
                </a:solidFill>
                <a:latin typeface="Calibri" panose="020F0502020204030204"/>
                <a:ea typeface="Calibri" panose="020F0502020204030204"/>
                <a:cs typeface="Calibri" panose="020F0502020204030204"/>
                <a:sym typeface="Calibri" panose="020F0502020204030204"/>
              </a:rPr>
              <a:t> or </a:t>
            </a:r>
            <a:r>
              <a:rPr lang="en-GB" sz="1200" b="1" i="0" u="sng" strike="noStrike">
                <a:solidFill>
                  <a:schemeClr val="dk1"/>
                </a:solidFill>
                <a:latin typeface="Calibri" panose="020F0502020204030204"/>
                <a:ea typeface="Calibri" panose="020F0502020204030204"/>
                <a:cs typeface="Calibri" panose="020F0502020204030204"/>
                <a:sym typeface="Calibri" panose="020F0502020204030204"/>
                <a:hlinkClick r:id="rId8"/>
              </a:rPr>
              <a:t>service</a:t>
            </a:r>
            <a:r>
              <a:rPr lang="en-GB" sz="1200" b="1" i="0">
                <a:solidFill>
                  <a:schemeClr val="dk1"/>
                </a:solidFill>
                <a:latin typeface="Calibri" panose="020F0502020204030204"/>
                <a:ea typeface="Calibri" panose="020F0502020204030204"/>
                <a:cs typeface="Calibri" panose="020F0502020204030204"/>
                <a:sym typeface="Calibri" panose="020F0502020204030204"/>
              </a:rPr>
              <a:t> or many different </a:t>
            </a:r>
            <a:r>
              <a:rPr lang="en-GB" sz="1200" b="1" i="0" u="sng" strike="noStrike">
                <a:solidFill>
                  <a:schemeClr val="dk1"/>
                </a:solidFill>
                <a:latin typeface="Calibri" panose="020F0502020204030204"/>
                <a:ea typeface="Calibri" panose="020F0502020204030204"/>
                <a:cs typeface="Calibri" panose="020F0502020204030204"/>
                <a:sym typeface="Calibri" panose="020F0502020204030204"/>
                <a:hlinkClick r:id="rId9"/>
              </a:rPr>
              <a:t>companies</a:t>
            </a:r>
            <a:r>
              <a:rPr lang="en-GB" sz="1200" b="1" i="0">
                <a:solidFill>
                  <a:schemeClr val="dk1"/>
                </a:solidFill>
                <a:latin typeface="Calibri" panose="020F0502020204030204"/>
                <a:ea typeface="Calibri" panose="020F0502020204030204"/>
                <a:cs typeface="Calibri" panose="020F0502020204030204"/>
                <a:sym typeface="Calibri" panose="020F0502020204030204"/>
              </a:rPr>
              <a:t> </a:t>
            </a:r>
            <a:r>
              <a:rPr lang="en-GB" sz="1200" b="1" i="0" u="sng" strike="noStrike">
                <a:solidFill>
                  <a:schemeClr val="dk1"/>
                </a:solidFill>
                <a:latin typeface="Calibri" panose="020F0502020204030204"/>
                <a:ea typeface="Calibri" panose="020F0502020204030204"/>
                <a:cs typeface="Calibri" panose="020F0502020204030204"/>
                <a:sym typeface="Calibri" panose="020F0502020204030204"/>
                <a:hlinkClick r:id="rId10"/>
              </a:rPr>
              <a:t>providing</a:t>
            </a:r>
            <a:r>
              <a:rPr lang="en-GB" sz="1200" b="1" i="0">
                <a:solidFill>
                  <a:schemeClr val="dk1"/>
                </a:solidFill>
                <a:latin typeface="Calibri" panose="020F0502020204030204"/>
                <a:ea typeface="Calibri" panose="020F0502020204030204"/>
                <a:cs typeface="Calibri" panose="020F0502020204030204"/>
                <a:sym typeface="Calibri" panose="020F0502020204030204"/>
              </a:rPr>
              <a:t> a </a:t>
            </a:r>
            <a:r>
              <a:rPr lang="en-GB" sz="1200" b="1" i="0" u="sng" strike="noStrike">
                <a:solidFill>
                  <a:schemeClr val="dk1"/>
                </a:solidFill>
                <a:latin typeface="Calibri" panose="020F0502020204030204"/>
                <a:ea typeface="Calibri" panose="020F0502020204030204"/>
                <a:cs typeface="Calibri" panose="020F0502020204030204"/>
                <a:sym typeface="Calibri" panose="020F0502020204030204"/>
                <a:hlinkClick r:id="rId6"/>
              </a:rPr>
              <a:t>particular</a:t>
            </a:r>
            <a:r>
              <a:rPr lang="en-GB" sz="1200" b="1" i="0">
                <a:solidFill>
                  <a:schemeClr val="dk1"/>
                </a:solidFill>
                <a:latin typeface="Calibri" panose="020F0502020204030204"/>
                <a:ea typeface="Calibri" panose="020F0502020204030204"/>
                <a:cs typeface="Calibri" panose="020F0502020204030204"/>
                <a:sym typeface="Calibri" panose="020F0502020204030204"/>
              </a:rPr>
              <a:t> </a:t>
            </a:r>
            <a:r>
              <a:rPr lang="en-GB" sz="1200" b="1" i="0" u="sng" strike="noStrike">
                <a:solidFill>
                  <a:schemeClr val="dk1"/>
                </a:solidFill>
                <a:latin typeface="Calibri" panose="020F0502020204030204"/>
                <a:ea typeface="Calibri" panose="020F0502020204030204"/>
                <a:cs typeface="Calibri" panose="020F0502020204030204"/>
                <a:sym typeface="Calibri" panose="020F0502020204030204"/>
                <a:hlinkClick r:id="rId7"/>
              </a:rPr>
              <a:t>product</a:t>
            </a:r>
            <a:r>
              <a:rPr lang="en-GB" sz="1200" b="1" i="0">
                <a:solidFill>
                  <a:schemeClr val="dk1"/>
                </a:solidFill>
                <a:latin typeface="Calibri" panose="020F0502020204030204"/>
                <a:ea typeface="Calibri" panose="020F0502020204030204"/>
                <a:cs typeface="Calibri" panose="020F0502020204030204"/>
                <a:sym typeface="Calibri" panose="020F0502020204030204"/>
              </a:rPr>
              <a:t> or </a:t>
            </a:r>
            <a:r>
              <a:rPr lang="en-GB" sz="1200" b="1" i="0" u="sng" strike="noStrike">
                <a:solidFill>
                  <a:schemeClr val="dk1"/>
                </a:solidFill>
                <a:latin typeface="Calibri" panose="020F0502020204030204"/>
                <a:ea typeface="Calibri" panose="020F0502020204030204"/>
                <a:cs typeface="Calibri" panose="020F0502020204030204"/>
                <a:sym typeface="Calibri" panose="020F0502020204030204"/>
                <a:hlinkClick r:id="rId8"/>
              </a:rPr>
              <a:t>service</a:t>
            </a:r>
            <a:r>
              <a:rPr lang="en-GB" sz="1200" b="1" i="0">
                <a:solidFill>
                  <a:schemeClr val="dk1"/>
                </a:solidFill>
                <a:latin typeface="Calibri" panose="020F0502020204030204"/>
                <a:ea typeface="Calibri" panose="020F0502020204030204"/>
                <a:cs typeface="Calibri" panose="020F0502020204030204"/>
                <a:sym typeface="Calibri" panose="020F0502020204030204"/>
              </a:rPr>
              <a:t>:</a:t>
            </a:r>
            <a:endParaRPr lang="en-GB" sz="1200" b="1" i="0">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42" name="Google Shape;642;p3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fld>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45"/>
        <p:cNvGrpSpPr/>
        <p:nvPr/>
      </p:nvGrpSpPr>
      <p:grpSpPr>
        <a:xfrm>
          <a:off x="0" y="0"/>
          <a:ext cx="0" cy="0"/>
          <a:chOff x="0" y="0"/>
          <a:chExt cx="0" cy="0"/>
        </a:xfrm>
      </p:grpSpPr>
      <p:sp>
        <p:nvSpPr>
          <p:cNvPr id="646" name="Google Shape;646;p3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647" name="Google Shape;647;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52"/>
        <p:cNvGrpSpPr/>
        <p:nvPr/>
      </p:nvGrpSpPr>
      <p:grpSpPr>
        <a:xfrm>
          <a:off x="0" y="0"/>
          <a:ext cx="0" cy="0"/>
          <a:chOff x="0" y="0"/>
          <a:chExt cx="0" cy="0"/>
        </a:xfrm>
      </p:grpSpPr>
      <p:sp>
        <p:nvSpPr>
          <p:cNvPr id="653" name="Google Shape;653;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4" name="Google Shape;654;p3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Pg 187</a:t>
            </a:r>
            <a:endParaRPr lang="en-GB"/>
          </a:p>
          <a:p>
            <a:pPr marL="0" lvl="0" indent="0" algn="l" rtl="0">
              <a:lnSpc>
                <a:spcPct val="100000"/>
              </a:lnSpc>
              <a:spcBef>
                <a:spcPts val="0"/>
              </a:spcBef>
              <a:spcAft>
                <a:spcPts val="0"/>
              </a:spcAft>
              <a:buSzPts val="1400"/>
              <a:buNone/>
            </a:p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The second important part of the STP process is to determine which, if any, of the segments</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uncovered should be targeted and made the focus of a comprehensive marketing programme.</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Kotler (1984) suggested that, for market segmentation to be</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effective, all segments must be: (DAMP)</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55" name="Google Shape;655;p3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fld>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59"/>
        <p:cNvGrpSpPr/>
        <p:nvPr/>
      </p:nvGrpSpPr>
      <p:grpSpPr>
        <a:xfrm>
          <a:off x="0" y="0"/>
          <a:ext cx="0" cy="0"/>
          <a:chOff x="0" y="0"/>
          <a:chExt cx="0" cy="0"/>
        </a:xfrm>
      </p:grpSpPr>
      <p:sp>
        <p:nvSpPr>
          <p:cNvPr id="660" name="Google Shape;660;p3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sz="1200" b="0" i="1" u="none" strike="noStrike" cap="none">
                <a:solidFill>
                  <a:schemeClr val="dk1"/>
                </a:solidFill>
                <a:latin typeface="Calibri" panose="020F0502020204030204"/>
                <a:ea typeface="Calibri" panose="020F0502020204030204"/>
                <a:cs typeface="Calibri" panose="020F0502020204030204"/>
                <a:sym typeface="Calibri" panose="020F0502020204030204"/>
              </a:rPr>
              <a:t>The </a:t>
            </a:r>
            <a:r>
              <a:rPr lang="en-GB" sz="1200" b="1" i="0" u="none" strike="noStrike" cap="none">
                <a:solidFill>
                  <a:schemeClr val="dk1"/>
                </a:solidFill>
                <a:latin typeface="Calibri" panose="020F0502020204030204"/>
                <a:ea typeface="Calibri" panose="020F0502020204030204"/>
                <a:cs typeface="Calibri" panose="020F0502020204030204"/>
                <a:sym typeface="Calibri" panose="020F0502020204030204"/>
              </a:rPr>
              <a:t>undifferentiated approach</a:t>
            </a: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—There is no delineation between market segments and instead the market is viewed as one mass market with one marketing strategy for the entire market. Although very expensive, this approach is selected in markets in which there is limited segment differentiation. The 2012 Olympics, for example, marketed at a world market or certain government services.</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1" u="none" strike="noStrike" cap="none">
                <a:solidFill>
                  <a:schemeClr val="dk1"/>
                </a:solidFill>
                <a:latin typeface="Calibri" panose="020F0502020204030204"/>
                <a:ea typeface="Calibri" panose="020F0502020204030204"/>
                <a:cs typeface="Calibri" panose="020F0502020204030204"/>
                <a:sym typeface="Calibri" panose="020F0502020204030204"/>
              </a:rPr>
              <a:t>The </a:t>
            </a:r>
            <a:r>
              <a:rPr lang="en-GB" sz="1200" b="1" i="0" u="none" strike="noStrike" cap="none">
                <a:solidFill>
                  <a:schemeClr val="dk1"/>
                </a:solidFill>
                <a:latin typeface="Calibri" panose="020F0502020204030204"/>
                <a:ea typeface="Calibri" panose="020F0502020204030204"/>
                <a:cs typeface="Calibri" panose="020F0502020204030204"/>
                <a:sym typeface="Calibri" panose="020F0502020204030204"/>
              </a:rPr>
              <a:t>differentiated targeting strategy</a:t>
            </a: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—There are several market segments to target, each being attractive to the marketing organization. To exploit market segments, a marketing strategy is developed for each segment. For example, Hewlett Packard has developed its product range and marketing strategy to target the following user segments of computing equipment: home office users; small and medium-sized businesses; large businesses; and health, education, and government departments. A disadvantage of this approach is the loss of economies of scale resulting from the resources required to meet the needs of many market segments. For example: Netflix- international users and domestic users. </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1" u="none" strike="noStrike" cap="none">
                <a:solidFill>
                  <a:schemeClr val="dk1"/>
                </a:solidFill>
                <a:latin typeface="Calibri" panose="020F0502020204030204"/>
                <a:ea typeface="Calibri" panose="020F0502020204030204"/>
                <a:cs typeface="Calibri" panose="020F0502020204030204"/>
                <a:sym typeface="Calibri" panose="020F0502020204030204"/>
              </a:rPr>
              <a:t>A </a:t>
            </a:r>
            <a:r>
              <a:rPr lang="en-GB" sz="1200" b="1" i="0" u="none" strike="noStrike" cap="none">
                <a:solidFill>
                  <a:schemeClr val="dk1"/>
                </a:solidFill>
                <a:latin typeface="Calibri" panose="020F0502020204030204"/>
                <a:ea typeface="Calibri" panose="020F0502020204030204"/>
                <a:cs typeface="Calibri" panose="020F0502020204030204"/>
                <a:sym typeface="Calibri" panose="020F0502020204030204"/>
              </a:rPr>
              <a:t>concentrated marketing strategy</a:t>
            </a: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—Where there are only a few market segments, this approach (also known as a </a:t>
            </a:r>
            <a:r>
              <a:rPr lang="en-GB" sz="1200" b="1" i="0" u="none" strike="noStrike" cap="none">
                <a:solidFill>
                  <a:schemeClr val="dk1"/>
                </a:solidFill>
                <a:latin typeface="Calibri" panose="020F0502020204030204"/>
                <a:ea typeface="Calibri" panose="020F0502020204030204"/>
                <a:cs typeface="Calibri" panose="020F0502020204030204"/>
                <a:sym typeface="Calibri" panose="020F0502020204030204"/>
              </a:rPr>
              <a:t>niche marketing strategy</a:t>
            </a: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 is often adopted by firms that either have limited resources to fund their marketing strategy or wish to adopt a very exclusive strategy in the market. Next slide: Aston martin</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Aston Martin, the iconic British manufacturer of sports cars, uses this approach to target high net worth individuals interested in stylish, expensive, high performance cars. This approach is also used by SMEs and micro-sized organizations, mainly as a result of their limited resources. For example, a local plumber may focus on the local residential market. </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661" name="Google Shape;661;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34"/>
        <p:cNvGrpSpPr/>
        <p:nvPr/>
      </p:nvGrpSpPr>
      <p:grpSpPr>
        <a:xfrm>
          <a:off x="0" y="0"/>
          <a:ext cx="0" cy="0"/>
          <a:chOff x="0" y="0"/>
          <a:chExt cx="0" cy="0"/>
        </a:xfrm>
      </p:grpSpPr>
      <p:sp>
        <p:nvSpPr>
          <p:cNvPr id="335" name="Google Shape;335;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36" name="Google Shape;33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84"/>
        <p:cNvGrpSpPr/>
        <p:nvPr/>
      </p:nvGrpSpPr>
      <p:grpSpPr>
        <a:xfrm>
          <a:off x="0" y="0"/>
          <a:ext cx="0" cy="0"/>
          <a:chOff x="0" y="0"/>
          <a:chExt cx="0" cy="0"/>
        </a:xfrm>
      </p:grpSpPr>
      <p:sp>
        <p:nvSpPr>
          <p:cNvPr id="685" name="Google Shape;685;p4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686" name="Google Shape;686;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89"/>
        <p:cNvGrpSpPr/>
        <p:nvPr/>
      </p:nvGrpSpPr>
      <p:grpSpPr>
        <a:xfrm>
          <a:off x="0" y="0"/>
          <a:ext cx="0" cy="0"/>
          <a:chOff x="0" y="0"/>
          <a:chExt cx="0" cy="0"/>
        </a:xfrm>
      </p:grpSpPr>
      <p:sp>
        <p:nvSpPr>
          <p:cNvPr id="690" name="Google Shape;690;p4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691" name="Google Shape;691;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694"/>
        <p:cNvGrpSpPr/>
        <p:nvPr/>
      </p:nvGrpSpPr>
      <p:grpSpPr>
        <a:xfrm>
          <a:off x="0" y="0"/>
          <a:ext cx="0" cy="0"/>
          <a:chOff x="0" y="0"/>
          <a:chExt cx="0" cy="0"/>
        </a:xfrm>
      </p:grpSpPr>
      <p:sp>
        <p:nvSpPr>
          <p:cNvPr id="695" name="Google Shape;695;p4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696" name="Google Shape;696;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00"/>
        <p:cNvGrpSpPr/>
        <p:nvPr/>
      </p:nvGrpSpPr>
      <p:grpSpPr>
        <a:xfrm>
          <a:off x="0" y="0"/>
          <a:ext cx="0" cy="0"/>
          <a:chOff x="0" y="0"/>
          <a:chExt cx="0" cy="0"/>
        </a:xfrm>
      </p:grpSpPr>
      <p:sp>
        <p:nvSpPr>
          <p:cNvPr id="701" name="Google Shape;701;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02" name="Google Shape;702;p4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latin typeface="Arial" panose="020B0604020202020204"/>
                <a:ea typeface="Arial" panose="020B0604020202020204"/>
                <a:cs typeface="Arial" panose="020B0604020202020204"/>
                <a:sym typeface="Arial" panose="020B0604020202020204"/>
              </a:rPr>
              <a:t>e.g. Undifferentiated – same message to all; Differentiated: different messages to different people; focused: focusing on one group only; customised – highly differentiated</a:t>
            </a:r>
            <a:endParaRPr lang="en-GB">
              <a:latin typeface="Arial" panose="020B0604020202020204"/>
              <a:ea typeface="Arial" panose="020B0604020202020204"/>
              <a:cs typeface="Arial" panose="020B0604020202020204"/>
              <a:sym typeface="Arial" panose="020B0604020202020204"/>
            </a:endParaRPr>
          </a:p>
        </p:txBody>
      </p:sp>
      <p:sp>
        <p:nvSpPr>
          <p:cNvPr id="703" name="Google Shape;703;p4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panose="020B0604020202020204"/>
                <a:ea typeface="Arial" panose="020B0604020202020204"/>
                <a:cs typeface="Arial" panose="020B0604020202020204"/>
                <a:sym typeface="Arial" panose="020B0604020202020204"/>
              </a:rPr>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28"/>
        <p:cNvGrpSpPr/>
        <p:nvPr/>
      </p:nvGrpSpPr>
      <p:grpSpPr>
        <a:xfrm>
          <a:off x="0" y="0"/>
          <a:ext cx="0" cy="0"/>
          <a:chOff x="0" y="0"/>
          <a:chExt cx="0" cy="0"/>
        </a:xfrm>
      </p:grpSpPr>
      <p:sp>
        <p:nvSpPr>
          <p:cNvPr id="729" name="Google Shape;729;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0" name="Google Shape;730;p4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731" name="Google Shape;731;p4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fld>
            <a:endParaRPr lang="en-GB"/>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71"/>
        <p:cNvGrpSpPr/>
        <p:nvPr/>
      </p:nvGrpSpPr>
      <p:grpSpPr>
        <a:xfrm>
          <a:off x="0" y="0"/>
          <a:ext cx="0" cy="0"/>
          <a:chOff x="0" y="0"/>
          <a:chExt cx="0" cy="0"/>
        </a:xfrm>
      </p:grpSpPr>
      <p:sp>
        <p:nvSpPr>
          <p:cNvPr id="772" name="Google Shape;772;p4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Positioning is the means by which goods and services can</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be differentiated from one another and so give consumers a reason to buy</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773" name="Google Shape;773;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77"/>
        <p:cNvGrpSpPr/>
        <p:nvPr/>
      </p:nvGrpSpPr>
      <p:grpSpPr>
        <a:xfrm>
          <a:off x="0" y="0"/>
          <a:ext cx="0" cy="0"/>
          <a:chOff x="0" y="0"/>
          <a:chExt cx="0" cy="0"/>
        </a:xfrm>
      </p:grpSpPr>
      <p:sp>
        <p:nvSpPr>
          <p:cNvPr id="778" name="Google Shape;778;p4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the closer products/brands are clustered together on a perceptual</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map, the greater the competition. For example, Samsung &amp; Apple &amp; Huawei. </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The further apart the positions, the greater the opportunity for new brands to enter the market, simply because the competition is less intense.</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For example, in the UK new car market, there are numerous brands in the marketplace all competing with each other across differing core attributes, such as whether or not the car is needed for business purposes, is needed for carrying more than three people, is needed for carrying large items on a roof rack, or needs a large boot and so on. To show how the differing brands are positioned relative to each other using scores on the above attributes for each car brand, we can measure and map the brand positioning.</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Figure 6.8 shows the positioning of each of the main car brands in relation to the main product attributes, but also indicates four clusters of car buyers in the UK new car buyers market.</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Conservatives buy based on perceptions of vehicle customization, interior comfort, and experience.</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 Investors buy based on the value and appearance of the car.</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 Perfectionists buy on the basis of perceptions of vehicle performance, reliability, and the company’s advertising.</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 Freshers buy based on their perceptions of vehicle driving comfort and safety, and purchase convenience.</a:t>
            </a: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p>
        </p:txBody>
      </p:sp>
      <p:sp>
        <p:nvSpPr>
          <p:cNvPr id="779" name="Google Shape;779;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83"/>
        <p:cNvGrpSpPr/>
        <p:nvPr/>
      </p:nvGrpSpPr>
      <p:grpSpPr>
        <a:xfrm>
          <a:off x="0" y="0"/>
          <a:ext cx="0" cy="0"/>
          <a:chOff x="0" y="0"/>
          <a:chExt cx="0" cy="0"/>
        </a:xfrm>
      </p:grpSpPr>
      <p:sp>
        <p:nvSpPr>
          <p:cNvPr id="784" name="Google Shape;784;p4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785" name="Google Shape;785;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91"/>
        <p:cNvGrpSpPr/>
        <p:nvPr/>
      </p:nvGrpSpPr>
      <p:grpSpPr>
        <a:xfrm>
          <a:off x="0" y="0"/>
          <a:ext cx="0" cy="0"/>
          <a:chOff x="0" y="0"/>
          <a:chExt cx="0" cy="0"/>
        </a:xfrm>
      </p:grpSpPr>
      <p:sp>
        <p:nvSpPr>
          <p:cNvPr id="792" name="Google Shape;792;p5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a:t>(1) </a:t>
            </a: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Regent Inns repositioned in 2007, ahead of the UK public smoking restrictions,</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by moving the focus of bar and restaurant brands such as Walkabout, Jongleurs, and Old Orleans to food rather than drinks, and changing lighting and seating to alter the atmosphere and ambience. The brands’ logos were also refreshed (Godsell, 2007).</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(2) Vodafone have changed its global positioning in an attempt to throw off its ‘stuffy’ image. This has involved changing its strap line from ‘Power to you’ to ‘Instant connections’, communicating more relational values.</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(3) On some occasions, repositioning can be achieved through marketing communications alone, but targeted at a new market. For example, Lucozade was repositioned from a drink for sickly children, a niche market with limited volume sales growth, to an energy drink for busy, active, and sports-oriented people, achieved through heavyweight advertising campaigns</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(4) For example, the Indian company</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Dabur needed to develop, but had to reposition itself as an FMCG company, rather than retain its earlier position as an Ayurvedic medicine manufacturer. To do this, it had to develop new product offerings and new packaging; it dropped the umbrella branding strategy and adopted an individual branding approach. This was then communicated, using leading Bollywood actors and sports stars, to reach various new markets.</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
        <p:nvSpPr>
          <p:cNvPr id="793" name="Google Shape;793;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797"/>
        <p:cNvGrpSpPr/>
        <p:nvPr/>
      </p:nvGrpSpPr>
      <p:grpSpPr>
        <a:xfrm>
          <a:off x="0" y="0"/>
          <a:ext cx="0" cy="0"/>
          <a:chOff x="0" y="0"/>
          <a:chExt cx="0" cy="0"/>
        </a:xfrm>
      </p:grpSpPr>
      <p:sp>
        <p:nvSpPr>
          <p:cNvPr id="798" name="Google Shape;798;p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9" name="Google Shape;799;p10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Affordable Luxury' is the brand position of Coach before 2014, this is a cost-effective strategy. Very vulnerable to the marketing environment. </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Competition: Michael Kors expanded its product line from ready-to-wear to accessories andrapidly opened the shop worldwide which significantly increased sale. Kate Spade's target customeris young girls and it is more popular than Coach among millennial people because it uses love bright colors,delicate heart-shaped, dot pattern, pink puff sleeve and lace in its products design </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Brand image: is Coach had always discount image among their customer. Launched discount store. Affordable Luxury'is not equal toalways discount. In consequence，American customers lost interest in their C logo products</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Affordable luxury🡪 modern luxury (brand is inclusive, more approachable and is not just based on exterior symbols of status )</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The majority of Coach's target customer is millennials, as well as those people, love to use social media to catch upwith the trend and to flow the celebrities who they love. Selena Gomez as the US pop singer was chosen to represent the brand from 2016. </a:t>
            </a:r>
            <a:endPar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r>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t>After four years of effort, Coach finally re-establish itself as a high end-brand in 2017. </a:t>
            </a:r>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a:p>
            <a:pPr marL="457200" marR="0" lvl="0" indent="-228600" algn="l" rtl="0">
              <a:lnSpc>
                <a:spcPct val="100000"/>
              </a:lnSpc>
              <a:spcBef>
                <a:spcPts val="0"/>
              </a:spcBef>
              <a:spcAft>
                <a:spcPts val="0"/>
              </a:spcAft>
              <a:buSzPts val="1400"/>
              <a:buNone/>
            </a:pPr>
          </a:p>
        </p:txBody>
      </p:sp>
      <p:sp>
        <p:nvSpPr>
          <p:cNvPr id="800" name="Google Shape;800;p10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Calibri" panose="020F0502020204030204"/>
                <a:ea typeface="Calibri" panose="020F0502020204030204"/>
                <a:cs typeface="Calibri" panose="020F0502020204030204"/>
                <a:sym typeface="Calibri" panose="020F0502020204030204"/>
              </a:rPr>
            </a:fld>
            <a:endParaRPr sz="1200" b="0" i="0" u="none" strike="noStrike" cap="none">
              <a:solidFill>
                <a:schemeClr val="dk1"/>
              </a:solidFill>
              <a:latin typeface="Calibri" panose="020F0502020204030204"/>
              <a:ea typeface="Calibri" panose="020F0502020204030204"/>
              <a:cs typeface="Calibri" panose="020F0502020204030204"/>
              <a:sym typeface="Calibri" panose="020F0502020204030204"/>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42"/>
        <p:cNvGrpSpPr/>
        <p:nvPr/>
      </p:nvGrpSpPr>
      <p:grpSpPr>
        <a:xfrm>
          <a:off x="0" y="0"/>
          <a:ext cx="0" cy="0"/>
          <a:chOff x="0" y="0"/>
          <a:chExt cx="0" cy="0"/>
        </a:xfrm>
      </p:grpSpPr>
      <p:sp>
        <p:nvSpPr>
          <p:cNvPr id="343" name="Google Shape;343;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panose="020B0604020202020204"/>
                <a:ea typeface="Arial" panose="020B0604020202020204"/>
                <a:cs typeface="Arial" panose="020B0604020202020204"/>
                <a:sym typeface="Arial" panose="020B0604020202020204"/>
              </a:rPr>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344" name="Google Shape;34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45" name="Google Shape;345;p5: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805"/>
        <p:cNvGrpSpPr/>
        <p:nvPr/>
      </p:nvGrpSpPr>
      <p:grpSpPr>
        <a:xfrm>
          <a:off x="0" y="0"/>
          <a:ext cx="0" cy="0"/>
          <a:chOff x="0" y="0"/>
          <a:chExt cx="0" cy="0"/>
        </a:xfrm>
      </p:grpSpPr>
      <p:sp>
        <p:nvSpPr>
          <p:cNvPr id="806" name="Google Shape;806;p5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a:solidFill>
                  <a:schemeClr val="dk1"/>
                </a:solidFill>
                <a:latin typeface="Arial" panose="020B0604020202020204"/>
                <a:ea typeface="Arial" panose="020B0604020202020204"/>
                <a:cs typeface="Arial" panose="020B0604020202020204"/>
                <a:sym typeface="Arial" panose="020B0604020202020204"/>
              </a:rPr>
            </a:fld>
            <a:endParaRPr sz="1200">
              <a:solidFill>
                <a:schemeClr val="dk1"/>
              </a:solidFill>
              <a:latin typeface="Arial" panose="020B0604020202020204"/>
              <a:ea typeface="Arial" panose="020B0604020202020204"/>
              <a:cs typeface="Arial" panose="020B0604020202020204"/>
              <a:sym typeface="Arial" panose="020B0604020202020204"/>
            </a:endParaRPr>
          </a:p>
        </p:txBody>
      </p:sp>
      <p:sp>
        <p:nvSpPr>
          <p:cNvPr id="807" name="Google Shape;807;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08" name="Google Shape;808;p51: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361"/>
        <p:cNvGrpSpPr/>
        <p:nvPr/>
      </p:nvGrpSpPr>
      <p:grpSpPr>
        <a:xfrm>
          <a:off x="0" y="0"/>
          <a:ext cx="0" cy="0"/>
          <a:chOff x="0" y="0"/>
          <a:chExt cx="0" cy="0"/>
        </a:xfrm>
      </p:grpSpPr>
      <p:sp>
        <p:nvSpPr>
          <p:cNvPr id="362" name="Google Shape;362;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363" name="Google Shape;36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18"/>
        <p:cNvGrpSpPr/>
        <p:nvPr/>
      </p:nvGrpSpPr>
      <p:grpSpPr>
        <a:xfrm>
          <a:off x="0" y="0"/>
          <a:ext cx="0" cy="0"/>
          <a:chOff x="0" y="0"/>
          <a:chExt cx="0" cy="0"/>
        </a:xfrm>
      </p:grpSpPr>
      <p:sp>
        <p:nvSpPr>
          <p:cNvPr id="419" name="Google Shape;419;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GB" sz="1200" b="0" i="0" u="none" strike="noStrike" cap="none">
                <a:solidFill>
                  <a:schemeClr val="dk1"/>
                </a:solidFill>
                <a:latin typeface="Arial" panose="020B0604020202020204"/>
                <a:ea typeface="Arial" panose="020B0604020202020204"/>
                <a:cs typeface="Arial" panose="020B0604020202020204"/>
                <a:sym typeface="Arial" panose="020B0604020202020204"/>
              </a:rPr>
            </a:fld>
            <a:endParaRPr sz="1200" b="0" i="0" u="none" strike="noStrike" cap="none">
              <a:solidFill>
                <a:schemeClr val="dk1"/>
              </a:solidFill>
              <a:latin typeface="Arial" panose="020B0604020202020204"/>
              <a:ea typeface="Arial" panose="020B0604020202020204"/>
              <a:cs typeface="Arial" panose="020B0604020202020204"/>
              <a:sym typeface="Arial" panose="020B0604020202020204"/>
            </a:endParaRPr>
          </a:p>
        </p:txBody>
      </p:sp>
      <p:sp>
        <p:nvSpPr>
          <p:cNvPr id="420" name="Google Shape;42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1" name="Google Shape;421;p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latin typeface="Arial" panose="020B0604020202020204"/>
              <a:ea typeface="Arial" panose="020B0604020202020204"/>
              <a:cs typeface="Arial" panose="020B0604020202020204"/>
              <a:sym typeface="Arial" panose="020B0604020202020204"/>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29"/>
        <p:cNvGrpSpPr/>
        <p:nvPr/>
      </p:nvGrpSpPr>
      <p:grpSpPr>
        <a:xfrm>
          <a:off x="0" y="0"/>
          <a:ext cx="0" cy="0"/>
          <a:chOff x="0" y="0"/>
          <a:chExt cx="0" cy="0"/>
        </a:xfrm>
      </p:grpSpPr>
      <p:sp>
        <p:nvSpPr>
          <p:cNvPr id="430" name="Google Shape;430;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31" name="Google Shape;43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00"/>
        <p:cNvGrpSpPr/>
        <p:nvPr/>
      </p:nvGrpSpPr>
      <p:grpSpPr>
        <a:xfrm>
          <a:off x="0" y="0"/>
          <a:ext cx="0" cy="0"/>
          <a:chOff x="0" y="0"/>
          <a:chExt cx="0" cy="0"/>
        </a:xfrm>
      </p:grpSpPr>
      <p:sp>
        <p:nvSpPr>
          <p:cNvPr id="401" name="Google Shape;401;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02" name="Google Shape;40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406"/>
        <p:cNvGrpSpPr/>
        <p:nvPr/>
      </p:nvGrpSpPr>
      <p:grpSpPr>
        <a:xfrm>
          <a:off x="0" y="0"/>
          <a:ext cx="0" cy="0"/>
          <a:chOff x="0" y="0"/>
          <a:chExt cx="0" cy="0"/>
        </a:xfrm>
      </p:grpSpPr>
      <p:sp>
        <p:nvSpPr>
          <p:cNvPr id="407" name="Google Shape;407;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p>
        </p:txBody>
      </p:sp>
      <p:sp>
        <p:nvSpPr>
          <p:cNvPr id="408" name="Google Shape;40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SG"/>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SG"/>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SG"/>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2287AAAD-F8A9-4EAE-99CB-0374A2A88771}" type="datetimeFigureOut">
              <a:rPr lang="en-SG" smtClean="0"/>
            </a:fld>
            <a:endParaRPr lang="en-SG"/>
          </a:p>
        </p:txBody>
      </p:sp>
      <p:sp>
        <p:nvSpPr>
          <p:cNvPr id="5" name="Footer Placeholder 4"/>
          <p:cNvSpPr>
            <a:spLocks noGrp="1"/>
          </p:cNvSpPr>
          <p:nvPr>
            <p:ph type="ftr" sz="quarter" idx="11"/>
          </p:nvPr>
        </p:nvSpPr>
        <p:spPr/>
        <p:txBody>
          <a:bodyPr/>
          <a:lstStyle/>
          <a:p>
            <a:endParaRPr lang="en-SG"/>
          </a:p>
        </p:txBody>
      </p:sp>
      <p:sp>
        <p:nvSpPr>
          <p:cNvPr id="6" name="Slide Number Placeholder 5"/>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5" name="Date Placeholder 4"/>
          <p:cNvSpPr>
            <a:spLocks noGrp="1"/>
          </p:cNvSpPr>
          <p:nvPr>
            <p:ph type="dt" sz="half" idx="10"/>
          </p:nvPr>
        </p:nvSpPr>
        <p:spPr/>
        <p:txBody>
          <a:bodyPr/>
          <a:lstStyle/>
          <a:p>
            <a:fld id="{2287AAAD-F8A9-4EAE-99CB-0374A2A88771}" type="datetimeFigureOut">
              <a:rPr lang="en-SG" smtClean="0"/>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SG"/>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7" name="Date Placeholder 6"/>
          <p:cNvSpPr>
            <a:spLocks noGrp="1"/>
          </p:cNvSpPr>
          <p:nvPr>
            <p:ph type="dt" sz="half" idx="10"/>
          </p:nvPr>
        </p:nvSpPr>
        <p:spPr/>
        <p:txBody>
          <a:bodyPr/>
          <a:lstStyle/>
          <a:p>
            <a:fld id="{2287AAAD-F8A9-4EAE-99CB-0374A2A88771}" type="datetimeFigureOut">
              <a:rPr lang="en-SG" smtClean="0"/>
            </a:fld>
            <a:endParaRPr lang="en-SG"/>
          </a:p>
        </p:txBody>
      </p:sp>
      <p:sp>
        <p:nvSpPr>
          <p:cNvPr id="8" name="Footer Placeholder 7"/>
          <p:cNvSpPr>
            <a:spLocks noGrp="1"/>
          </p:cNvSpPr>
          <p:nvPr>
            <p:ph type="ftr" sz="quarter" idx="11"/>
          </p:nvPr>
        </p:nvSpPr>
        <p:spPr/>
        <p:txBody>
          <a:bodyPr/>
          <a:lstStyle/>
          <a:p>
            <a:endParaRPr lang="en-SG"/>
          </a:p>
        </p:txBody>
      </p:sp>
      <p:sp>
        <p:nvSpPr>
          <p:cNvPr id="9" name="Slide Number Placeholder 8"/>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SG"/>
          </a:p>
        </p:txBody>
      </p:sp>
      <p:sp>
        <p:nvSpPr>
          <p:cNvPr id="3" name="Date Placeholder 2"/>
          <p:cNvSpPr>
            <a:spLocks noGrp="1"/>
          </p:cNvSpPr>
          <p:nvPr>
            <p:ph type="dt" sz="half" idx="10"/>
          </p:nvPr>
        </p:nvSpPr>
        <p:spPr/>
        <p:txBody>
          <a:bodyPr/>
          <a:lstStyle/>
          <a:p>
            <a:fld id="{2287AAAD-F8A9-4EAE-99CB-0374A2A88771}" type="datetimeFigureOut">
              <a:rPr lang="en-SG" smtClean="0"/>
            </a:fld>
            <a:endParaRPr lang="en-SG"/>
          </a:p>
        </p:txBody>
      </p:sp>
      <p:sp>
        <p:nvSpPr>
          <p:cNvPr id="4" name="Footer Placeholder 3"/>
          <p:cNvSpPr>
            <a:spLocks noGrp="1"/>
          </p:cNvSpPr>
          <p:nvPr>
            <p:ph type="ftr" sz="quarter" idx="11"/>
          </p:nvPr>
        </p:nvSpPr>
        <p:spPr/>
        <p:txBody>
          <a:bodyPr/>
          <a:lstStyle/>
          <a:p>
            <a:endParaRPr lang="en-SG"/>
          </a:p>
        </p:txBody>
      </p:sp>
      <p:sp>
        <p:nvSpPr>
          <p:cNvPr id="5" name="Slide Number Placeholder 4"/>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87AAAD-F8A9-4EAE-99CB-0374A2A88771}" type="datetimeFigureOut">
              <a:rPr lang="en-SG" smtClean="0"/>
            </a:fld>
            <a:endParaRPr lang="en-SG"/>
          </a:p>
        </p:txBody>
      </p:sp>
      <p:sp>
        <p:nvSpPr>
          <p:cNvPr id="3" name="Footer Placeholder 2"/>
          <p:cNvSpPr>
            <a:spLocks noGrp="1"/>
          </p:cNvSpPr>
          <p:nvPr>
            <p:ph type="ftr" sz="quarter" idx="11"/>
          </p:nvPr>
        </p:nvSpPr>
        <p:spPr/>
        <p:txBody>
          <a:bodyPr/>
          <a:lstStyle/>
          <a:p>
            <a:endParaRPr lang="en-SG"/>
          </a:p>
        </p:txBody>
      </p:sp>
      <p:sp>
        <p:nvSpPr>
          <p:cNvPr id="4" name="Slide Number Placeholder 3"/>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287AAAD-F8A9-4EAE-99CB-0374A2A88771}" type="datetimeFigureOut">
              <a:rPr lang="en-SG" smtClean="0"/>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SG"/>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SG"/>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287AAAD-F8A9-4EAE-99CB-0374A2A88771}" type="datetimeFigureOut">
              <a:rPr lang="en-SG" smtClean="0"/>
            </a:fld>
            <a:endParaRPr lang="en-SG"/>
          </a:p>
        </p:txBody>
      </p:sp>
      <p:sp>
        <p:nvSpPr>
          <p:cNvPr id="6" name="Footer Placeholder 5"/>
          <p:cNvSpPr>
            <a:spLocks noGrp="1"/>
          </p:cNvSpPr>
          <p:nvPr>
            <p:ph type="ftr" sz="quarter" idx="11"/>
          </p:nvPr>
        </p:nvSpPr>
        <p:spPr/>
        <p:txBody>
          <a:bodyPr/>
          <a:lstStyle/>
          <a:p>
            <a:endParaRPr lang="en-SG"/>
          </a:p>
        </p:txBody>
      </p:sp>
      <p:sp>
        <p:nvSpPr>
          <p:cNvPr id="7" name="Slide Number Placeholder 6"/>
          <p:cNvSpPr>
            <a:spLocks noGrp="1"/>
          </p:cNvSpPr>
          <p:nvPr>
            <p:ph type="sldNum" sz="quarter" idx="12"/>
          </p:nvPr>
        </p:nvSpPr>
        <p:spPr/>
        <p:txBody>
          <a:bodyPr/>
          <a:lstStyle/>
          <a:p>
            <a:fld id="{08BE2219-BB7D-4FEB-9047-06D2DEFF9B93}" type="slidenum">
              <a:rPr lang="en-SG" smtClean="0"/>
            </a:fld>
            <a:endParaRPr lang="en-SG"/>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SG"/>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SG"/>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87AAAD-F8A9-4EAE-99CB-0374A2A88771}" type="datetimeFigureOut">
              <a:rPr lang="en-SG" smtClean="0"/>
            </a:fld>
            <a:endParaRPr lang="en-SG"/>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SG"/>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BE2219-BB7D-4FEB-9047-06D2DEFF9B93}" type="slidenum">
              <a:rPr lang="en-SG" smtClean="0"/>
            </a:fld>
            <a:endParaRPr lang="en-SG"/>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jpeg"/><Relationship Id="rId1"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www.google.com/" TargetMode="Externa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1.png"/></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5.jpe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7.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19.jpe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image" Target="../media/image20.jpe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image" Target="../media/image22.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image" Target="../media/image23.jpe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image" Target="../media/image25.jpeg"/></Relationships>
</file>

<file path=ppt/slides/_rels/slide54.xml.rels><?xml version="1.0" encoding="UTF-8" standalone="yes"?>
<Relationships xmlns="http://schemas.openxmlformats.org/package/2006/relationships"><Relationship Id="rId4" Type="http://schemas.openxmlformats.org/officeDocument/2006/relationships/notesSlide" Target="../notesSlides/notesSlide25.xml"/><Relationship Id="rId3" Type="http://schemas.openxmlformats.org/officeDocument/2006/relationships/slideLayout" Target="../slideLayouts/slideLayout2.xml"/><Relationship Id="rId2" Type="http://schemas.openxmlformats.org/officeDocument/2006/relationships/image" Target="../media/image27.png"/><Relationship Id="rId1" Type="http://schemas.openxmlformats.org/officeDocument/2006/relationships/image" Target="../media/image26.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image" Target="../media/image28.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image" Target="../media/image29.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image" Target="../media/image30.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image" Target="../media/image31.jpe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image" Target="../media/image32.jpeg"/></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image" Target="../media/image33.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xml"/><Relationship Id="rId1" Type="http://schemas.openxmlformats.org/officeDocument/2006/relationships/image" Target="../media/image34.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5.png"/></Relationships>
</file>

<file path=ppt/slides/_rels/slide7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6.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37.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l"/>
            <a:r>
              <a:rPr lang="en-US" sz="4400" b="1" dirty="0" smtClean="0">
                <a:solidFill>
                  <a:srgbClr val="0C0C0C"/>
                </a:solidFill>
                <a:latin typeface="Arial" panose="020B0604020202020204"/>
                <a:ea typeface="Arial" panose="020B0604020202020204"/>
                <a:cs typeface="Arial" panose="020B0604020202020204"/>
                <a:sym typeface="Arial" panose="020B0604020202020204"/>
              </a:rPr>
              <a:t>MN7032SA</a:t>
            </a:r>
            <a:br>
              <a:rPr lang="en-US" sz="4400" dirty="0">
                <a:solidFill>
                  <a:srgbClr val="000000"/>
                </a:solidFill>
                <a:latin typeface="Arial" panose="020B0604020202020204"/>
                <a:ea typeface="Arial" panose="020B0604020202020204"/>
                <a:cs typeface="Arial" panose="020B0604020202020204"/>
                <a:sym typeface="Arial" panose="020B0604020202020204"/>
              </a:rPr>
            </a:br>
            <a:r>
              <a:rPr lang="en-US" sz="4400" b="1" dirty="0">
                <a:solidFill>
                  <a:srgbClr val="0C0C0C"/>
                </a:solidFill>
                <a:latin typeface="Arial" panose="020B0604020202020204"/>
                <a:ea typeface="Arial" panose="020B0604020202020204"/>
                <a:cs typeface="Arial" panose="020B0604020202020204"/>
                <a:sym typeface="Arial" panose="020B0604020202020204"/>
              </a:rPr>
              <a:t>Marketing, Marketing Communications and Operations</a:t>
            </a:r>
            <a:br>
              <a:rPr lang="en-US" sz="3200" dirty="0">
                <a:solidFill>
                  <a:srgbClr val="000000"/>
                </a:solidFill>
                <a:latin typeface="Arial" panose="020B0604020202020204"/>
                <a:ea typeface="Arial" panose="020B0604020202020204"/>
                <a:cs typeface="Arial" panose="020B0604020202020204"/>
                <a:sym typeface="Arial" panose="020B0604020202020204"/>
              </a:rPr>
            </a:br>
            <a:endParaRPr lang="en-GB" dirty="0"/>
          </a:p>
        </p:txBody>
      </p:sp>
      <p:sp>
        <p:nvSpPr>
          <p:cNvPr id="3" name="Subtitle 2"/>
          <p:cNvSpPr>
            <a:spLocks noGrp="1"/>
          </p:cNvSpPr>
          <p:nvPr>
            <p:ph type="subTitle" idx="1"/>
          </p:nvPr>
        </p:nvSpPr>
        <p:spPr/>
        <p:txBody>
          <a:bodyPr/>
          <a:lstStyle/>
          <a:p>
            <a:r>
              <a:rPr lang="en-US" sz="2800" b="1" dirty="0">
                <a:solidFill>
                  <a:srgbClr val="31859B"/>
                </a:solidFill>
                <a:latin typeface="Arial" panose="020B0604020202020204"/>
                <a:ea typeface="Arial" panose="020B0604020202020204"/>
                <a:cs typeface="Arial" panose="020B0604020202020204"/>
                <a:sym typeface="Arial" panose="020B0604020202020204"/>
              </a:rPr>
              <a:t>Lesson </a:t>
            </a:r>
            <a:r>
              <a:rPr lang="en-US" sz="2800" b="1" dirty="0" smtClean="0">
                <a:solidFill>
                  <a:srgbClr val="31859B"/>
                </a:solidFill>
                <a:latin typeface="Arial" panose="020B0604020202020204"/>
                <a:ea typeface="Arial" panose="020B0604020202020204"/>
                <a:cs typeface="Arial" panose="020B0604020202020204"/>
                <a:sym typeface="Arial" panose="020B0604020202020204"/>
              </a:rPr>
              <a:t>3: </a:t>
            </a:r>
            <a:r>
              <a:rPr lang="en-US" sz="2800" b="1" dirty="0">
                <a:solidFill>
                  <a:srgbClr val="31859B"/>
                </a:solidFill>
                <a:latin typeface="Arial" panose="020B0604020202020204"/>
                <a:ea typeface="Arial" panose="020B0604020202020204"/>
                <a:cs typeface="Arial" panose="020B0604020202020204"/>
                <a:sym typeface="Arial" panose="020B0604020202020204"/>
              </a:rPr>
              <a:t>Segmentation, Targeting and Positioning</a:t>
            </a:r>
            <a:endParaRPr lang="en-US" sz="2800" b="1" dirty="0">
              <a:solidFill>
                <a:srgbClr val="31859B"/>
              </a:solidFill>
              <a:latin typeface="Arial" panose="020B0604020202020204"/>
              <a:ea typeface="Arial" panose="020B0604020202020204"/>
              <a:cs typeface="Arial" panose="020B0604020202020204"/>
              <a:sym typeface="Arial" panose="020B0604020202020204"/>
            </a:endParaRPr>
          </a:p>
          <a:p>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14"/>
          <p:cNvSpPr/>
          <p:nvPr/>
        </p:nvSpPr>
        <p:spPr>
          <a:xfrm>
            <a:off x="1684255" y="260350"/>
            <a:ext cx="9144000" cy="1179513"/>
          </a:xfrm>
          <a:prstGeom prst="rect">
            <a:avLst/>
          </a:prstGeom>
          <a:gradFill>
            <a:gsLst>
              <a:gs pos="0">
                <a:srgbClr val="038EA5"/>
              </a:gs>
              <a:gs pos="50000">
                <a:schemeClr val="dk2"/>
              </a:gs>
              <a:gs pos="100000">
                <a:srgbClr val="038EA5"/>
              </a:gs>
            </a:gsLst>
            <a:lin ang="5400000" scaled="0"/>
          </a:gradFill>
          <a:ln>
            <a:noFill/>
          </a:ln>
        </p:spPr>
        <p:txBody>
          <a:bodyPr spcFirstLastPara="1" wrap="square" lIns="91425" tIns="45700" rIns="91425" bIns="45700" anchor="ctr" anchorCtr="0">
            <a:noAutofit/>
          </a:bodyPr>
          <a:lstStyle/>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34" name="Google Shape;434;p14"/>
          <p:cNvSpPr txBox="1">
            <a:spLocks noGrp="1"/>
          </p:cNvSpPr>
          <p:nvPr>
            <p:ph type="title"/>
          </p:nvPr>
        </p:nvSpPr>
        <p:spPr>
          <a:xfrm>
            <a:off x="2181225" y="233363"/>
            <a:ext cx="77724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lt1"/>
              </a:buClr>
              <a:buSzPts val="4000"/>
            </a:pPr>
            <a:r>
              <a:rPr lang="en-GB" b="1" dirty="0">
                <a:solidFill>
                  <a:schemeClr val="lt1"/>
                </a:solidFill>
              </a:rPr>
              <a:t>STP Process</a:t>
            </a:r>
            <a:endParaRPr b="1" dirty="0">
              <a:solidFill>
                <a:schemeClr val="lt1"/>
              </a:solidFill>
            </a:endParaRPr>
          </a:p>
        </p:txBody>
      </p:sp>
      <p:pic>
        <p:nvPicPr>
          <p:cNvPr id="435" name="Google Shape;435;p14"/>
          <p:cNvPicPr preferRelativeResize="0"/>
          <p:nvPr/>
        </p:nvPicPr>
        <p:blipFill rotWithShape="1">
          <a:blip r:embed="rId1"/>
          <a:srcRect/>
          <a:stretch>
            <a:fillRect/>
          </a:stretch>
        </p:blipFill>
        <p:spPr>
          <a:xfrm>
            <a:off x="2495550" y="1808164"/>
            <a:ext cx="6834188" cy="377348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10"/>
          <p:cNvSpPr txBox="1">
            <a:spLocks noGrp="1"/>
          </p:cNvSpPr>
          <p:nvPr>
            <p:ph type="title"/>
          </p:nvPr>
        </p:nvSpPr>
        <p:spPr>
          <a:xfrm>
            <a:off x="1781175" y="378728"/>
            <a:ext cx="9144000" cy="1052736"/>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3600"/>
            </a:pPr>
            <a:r>
              <a:rPr lang="en-GB" sz="3600" b="1" dirty="0"/>
              <a:t>Market Segmentation </a:t>
            </a:r>
            <a:endParaRPr b="1" dirty="0"/>
          </a:p>
        </p:txBody>
      </p:sp>
      <p:sp>
        <p:nvSpPr>
          <p:cNvPr id="405" name="Google Shape;405;p10"/>
          <p:cNvSpPr txBox="1">
            <a:spLocks noGrp="1"/>
          </p:cNvSpPr>
          <p:nvPr>
            <p:ph type="body" idx="1"/>
          </p:nvPr>
        </p:nvSpPr>
        <p:spPr>
          <a:xfrm>
            <a:off x="1858651" y="2392053"/>
            <a:ext cx="8229600" cy="2934092"/>
          </a:xfrm>
          <a:prstGeom prst="rect">
            <a:avLst/>
          </a:prstGeom>
          <a:noFill/>
          <a:ln>
            <a:noFill/>
          </a:ln>
        </p:spPr>
        <p:txBody>
          <a:bodyPr spcFirstLastPara="1" vert="horz" wrap="square" lIns="91425" tIns="45700" rIns="91425" bIns="45700" rtlCol="0" anchor="t" anchorCtr="0">
            <a:normAutofit/>
          </a:bodyPr>
          <a:lstStyle/>
          <a:p>
            <a:pPr marL="342900" indent="-342900">
              <a:lnSpc>
                <a:spcPct val="100000"/>
              </a:lnSpc>
              <a:spcBef>
                <a:spcPts val="0"/>
              </a:spcBef>
              <a:buClr>
                <a:schemeClr val="dk1"/>
              </a:buClr>
              <a:buSzPts val="3200"/>
            </a:pPr>
            <a:r>
              <a:rPr lang="en-GB" dirty="0"/>
              <a:t>Identifying the most productive bases for dividing a market, identifying the customers in different segments and developing a segment description (adapted from Hooley, Saunders and Piercy, 1998)</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p11"/>
          <p:cNvSpPr txBox="1">
            <a:spLocks noGrp="1"/>
          </p:cNvSpPr>
          <p:nvPr>
            <p:ph type="body" idx="1"/>
          </p:nvPr>
        </p:nvSpPr>
        <p:spPr>
          <a:xfrm>
            <a:off x="1981200" y="1600201"/>
            <a:ext cx="8229600" cy="4525963"/>
          </a:xfrm>
          <a:prstGeom prst="rect">
            <a:avLst/>
          </a:prstGeom>
          <a:noFill/>
          <a:ln>
            <a:noFill/>
          </a:ln>
        </p:spPr>
        <p:txBody>
          <a:bodyPr spcFirstLastPara="1" vert="horz" wrap="square" lIns="91425" tIns="45700" rIns="91425" bIns="45700" rtlCol="0" anchor="t" anchorCtr="0">
            <a:normAutofit/>
          </a:bodyPr>
          <a:lstStyle/>
          <a:p>
            <a:pPr marL="342900" indent="-342900">
              <a:lnSpc>
                <a:spcPct val="100000"/>
              </a:lnSpc>
              <a:spcBef>
                <a:spcPts val="0"/>
              </a:spcBef>
              <a:buClr>
                <a:schemeClr val="dk1"/>
              </a:buClr>
              <a:buSzPts val="3200"/>
            </a:pPr>
            <a:r>
              <a:rPr lang="en-GB"/>
              <a:t>Method by which whole markets are subdivided into different segments </a:t>
            </a:r>
            <a:endParaRPr lang="en-GB"/>
          </a:p>
          <a:p>
            <a:pPr marL="342900" indent="-342900">
              <a:lnSpc>
                <a:spcPct val="100000"/>
              </a:lnSpc>
              <a:spcBef>
                <a:spcPts val="640"/>
              </a:spcBef>
              <a:buClr>
                <a:schemeClr val="dk1"/>
              </a:buClr>
              <a:buSzPts val="3200"/>
            </a:pPr>
            <a:r>
              <a:rPr lang="en-GB"/>
              <a:t>Three activities that should be undertaken, usually sequentially, if segmentation is to be successful: </a:t>
            </a:r>
            <a:endParaRPr lang="en-GB"/>
          </a:p>
          <a:p>
            <a:pPr marL="742950" lvl="1" indent="-285750">
              <a:lnSpc>
                <a:spcPct val="100000"/>
              </a:lnSpc>
              <a:spcBef>
                <a:spcPts val="560"/>
              </a:spcBef>
              <a:buClr>
                <a:schemeClr val="dk1"/>
              </a:buClr>
              <a:buSzPts val="2800"/>
              <a:buChar char="–"/>
            </a:pPr>
            <a:r>
              <a:rPr lang="en-GB" b="1"/>
              <a:t>S</a:t>
            </a:r>
            <a:r>
              <a:rPr lang="en-GB"/>
              <a:t>egmentation</a:t>
            </a:r>
            <a:endParaRPr lang="en-GB"/>
          </a:p>
          <a:p>
            <a:pPr marL="742950" lvl="1" indent="-285750">
              <a:lnSpc>
                <a:spcPct val="100000"/>
              </a:lnSpc>
              <a:spcBef>
                <a:spcPts val="560"/>
              </a:spcBef>
              <a:buClr>
                <a:schemeClr val="dk1"/>
              </a:buClr>
              <a:buSzPts val="2800"/>
              <a:buChar char="–"/>
            </a:pPr>
            <a:r>
              <a:rPr lang="en-GB" b="1"/>
              <a:t>T</a:t>
            </a:r>
            <a:r>
              <a:rPr lang="en-GB"/>
              <a:t>argeting </a:t>
            </a:r>
            <a:endParaRPr lang="en-GB"/>
          </a:p>
          <a:p>
            <a:pPr marL="742950" lvl="1" indent="-285750">
              <a:lnSpc>
                <a:spcPct val="100000"/>
              </a:lnSpc>
              <a:spcBef>
                <a:spcPts val="560"/>
              </a:spcBef>
              <a:buClr>
                <a:schemeClr val="dk1"/>
              </a:buClr>
              <a:buSzPts val="2800"/>
              <a:buChar char="–"/>
            </a:pPr>
            <a:r>
              <a:rPr lang="en-GB" b="1"/>
              <a:t>P</a:t>
            </a:r>
            <a:r>
              <a:rPr lang="en-GB"/>
              <a:t>ositioning</a:t>
            </a:r>
            <a:endParaRPr lang="en-GB"/>
          </a:p>
        </p:txBody>
      </p:sp>
      <p:sp>
        <p:nvSpPr>
          <p:cNvPr id="411" name="Google Shape;411;p11"/>
          <p:cNvSpPr txBox="1">
            <a:spLocks noGrp="1"/>
          </p:cNvSpPr>
          <p:nvPr>
            <p:ph type="title"/>
          </p:nvPr>
        </p:nvSpPr>
        <p:spPr>
          <a:xfrm>
            <a:off x="2057400" y="404813"/>
            <a:ext cx="7772400" cy="1035397"/>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GB" b="1" dirty="0"/>
              <a:t>Segmentation – STP Process</a:t>
            </a:r>
            <a:endParaRPr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146675" y="331419"/>
            <a:ext cx="5214620" cy="635000"/>
          </a:xfrm>
          <a:prstGeom prst="rect">
            <a:avLst/>
          </a:prstGeom>
        </p:spPr>
        <p:txBody>
          <a:bodyPr vert="horz" wrap="square" lIns="0" tIns="12065" rIns="0" bIns="0" rtlCol="0" anchor="ctr">
            <a:spAutoFit/>
          </a:bodyPr>
          <a:lstStyle/>
          <a:p>
            <a:pPr marL="12700">
              <a:lnSpc>
                <a:spcPct val="100000"/>
              </a:lnSpc>
              <a:spcBef>
                <a:spcPts val="95"/>
              </a:spcBef>
            </a:pPr>
            <a:r>
              <a:rPr lang="en-GB" sz="4000" b="1" spc="-5" dirty="0" smtClean="0"/>
              <a:t>STEP</a:t>
            </a:r>
            <a:r>
              <a:rPr lang="en-GB" sz="4000" b="1" spc="-30" dirty="0" smtClean="0"/>
              <a:t> </a:t>
            </a:r>
            <a:r>
              <a:rPr lang="en-GB" sz="4000" b="1" spc="-5" dirty="0" smtClean="0"/>
              <a:t>1:</a:t>
            </a:r>
            <a:r>
              <a:rPr lang="en-GB" sz="4000" b="1" spc="-30" dirty="0" smtClean="0"/>
              <a:t> </a:t>
            </a:r>
            <a:r>
              <a:rPr lang="en-GB" sz="4000" b="1" spc="-5" dirty="0" smtClean="0"/>
              <a:t>SEGMENTATION</a:t>
            </a:r>
            <a:endParaRPr lang="en-GB" sz="4000" b="1" dirty="0"/>
          </a:p>
        </p:txBody>
      </p:sp>
      <p:sp>
        <p:nvSpPr>
          <p:cNvPr id="3" name="object 3"/>
          <p:cNvSpPr txBox="1"/>
          <p:nvPr/>
        </p:nvSpPr>
        <p:spPr>
          <a:xfrm>
            <a:off x="2059940" y="1771268"/>
            <a:ext cx="6973570" cy="4018408"/>
          </a:xfrm>
          <a:prstGeom prst="rect">
            <a:avLst/>
          </a:prstGeom>
        </p:spPr>
        <p:txBody>
          <a:bodyPr vert="horz" wrap="square" lIns="0" tIns="12065" rIns="0" bIns="0" rtlCol="0">
            <a:spAutoFit/>
          </a:bodyPr>
          <a:lstStyle/>
          <a:p>
            <a:pPr marL="241300" marR="5080" indent="-228600">
              <a:spcBef>
                <a:spcPts val="95"/>
              </a:spcBef>
              <a:buFont typeface="Arial MT"/>
              <a:buChar char="•"/>
              <a:tabLst>
                <a:tab pos="241300" algn="l"/>
              </a:tabLst>
            </a:pPr>
            <a:r>
              <a:rPr sz="2800" b="1" i="1" spc="-5" dirty="0">
                <a:solidFill>
                  <a:srgbClr val="221F1F"/>
                </a:solidFill>
                <a:latin typeface="Arial" panose="020B0604020202020204"/>
                <a:cs typeface="Arial" panose="020B0604020202020204"/>
              </a:rPr>
              <a:t>Segmentation</a:t>
            </a:r>
            <a:r>
              <a:rPr sz="2800" b="1" i="1" spc="25" dirty="0">
                <a:solidFill>
                  <a:srgbClr val="221F1F"/>
                </a:solidFill>
                <a:latin typeface="Arial" panose="020B0604020202020204"/>
                <a:cs typeface="Arial" panose="020B0604020202020204"/>
              </a:rPr>
              <a:t> </a:t>
            </a:r>
            <a:r>
              <a:rPr sz="2800" spc="-5" dirty="0">
                <a:solidFill>
                  <a:srgbClr val="221F1F"/>
                </a:solidFill>
                <a:latin typeface="Arial MT"/>
                <a:cs typeface="Arial MT"/>
              </a:rPr>
              <a:t>is</a:t>
            </a:r>
            <a:r>
              <a:rPr sz="2800" spc="15" dirty="0">
                <a:solidFill>
                  <a:srgbClr val="221F1F"/>
                </a:solidFill>
                <a:latin typeface="Arial MT"/>
                <a:cs typeface="Arial MT"/>
              </a:rPr>
              <a:t> </a:t>
            </a:r>
            <a:r>
              <a:rPr sz="2800" spc="-5" dirty="0">
                <a:solidFill>
                  <a:srgbClr val="221F1F"/>
                </a:solidFill>
                <a:latin typeface="Arial MT"/>
                <a:cs typeface="Arial MT"/>
              </a:rPr>
              <a:t>the</a:t>
            </a:r>
            <a:r>
              <a:rPr sz="2800" dirty="0">
                <a:solidFill>
                  <a:srgbClr val="221F1F"/>
                </a:solidFill>
                <a:latin typeface="Arial MT"/>
                <a:cs typeface="Arial MT"/>
              </a:rPr>
              <a:t> </a:t>
            </a:r>
            <a:r>
              <a:rPr sz="2800" spc="-5" dirty="0">
                <a:solidFill>
                  <a:srgbClr val="221F1F"/>
                </a:solidFill>
                <a:latin typeface="Arial MT"/>
                <a:cs typeface="Arial MT"/>
              </a:rPr>
              <a:t>process</a:t>
            </a:r>
            <a:r>
              <a:rPr sz="2800" spc="15" dirty="0">
                <a:solidFill>
                  <a:srgbClr val="221F1F"/>
                </a:solidFill>
                <a:latin typeface="Arial MT"/>
                <a:cs typeface="Arial MT"/>
              </a:rPr>
              <a:t> </a:t>
            </a:r>
            <a:r>
              <a:rPr sz="2800" spc="-5" dirty="0">
                <a:solidFill>
                  <a:srgbClr val="221F1F"/>
                </a:solidFill>
                <a:latin typeface="Arial MT"/>
                <a:cs typeface="Arial MT"/>
              </a:rPr>
              <a:t>of</a:t>
            </a:r>
            <a:r>
              <a:rPr sz="2800" dirty="0">
                <a:solidFill>
                  <a:srgbClr val="221F1F"/>
                </a:solidFill>
                <a:latin typeface="Arial MT"/>
                <a:cs typeface="Arial MT"/>
              </a:rPr>
              <a:t> </a:t>
            </a:r>
            <a:r>
              <a:rPr sz="2800" spc="-5" dirty="0">
                <a:solidFill>
                  <a:srgbClr val="221F1F"/>
                </a:solidFill>
                <a:latin typeface="Arial MT"/>
                <a:cs typeface="Arial MT"/>
              </a:rPr>
              <a:t>dividing</a:t>
            </a:r>
            <a:r>
              <a:rPr sz="2800" spc="15" dirty="0">
                <a:solidFill>
                  <a:srgbClr val="221F1F"/>
                </a:solidFill>
                <a:latin typeface="Arial MT"/>
                <a:cs typeface="Arial MT"/>
              </a:rPr>
              <a:t> </a:t>
            </a:r>
            <a:r>
              <a:rPr sz="2800" spc="-5" dirty="0">
                <a:solidFill>
                  <a:srgbClr val="221F1F"/>
                </a:solidFill>
                <a:latin typeface="Arial MT"/>
                <a:cs typeface="Arial MT"/>
              </a:rPr>
              <a:t>a </a:t>
            </a:r>
            <a:r>
              <a:rPr sz="2800" spc="-765" dirty="0">
                <a:solidFill>
                  <a:srgbClr val="221F1F"/>
                </a:solidFill>
                <a:latin typeface="Arial MT"/>
                <a:cs typeface="Arial MT"/>
              </a:rPr>
              <a:t> </a:t>
            </a:r>
            <a:r>
              <a:rPr sz="2800" dirty="0">
                <a:solidFill>
                  <a:srgbClr val="221F1F"/>
                </a:solidFill>
                <a:latin typeface="Arial MT"/>
                <a:cs typeface="Arial MT"/>
              </a:rPr>
              <a:t>larger</a:t>
            </a:r>
            <a:r>
              <a:rPr sz="2800" spc="5" dirty="0">
                <a:solidFill>
                  <a:srgbClr val="221F1F"/>
                </a:solidFill>
                <a:latin typeface="Arial MT"/>
                <a:cs typeface="Arial MT"/>
              </a:rPr>
              <a:t> </a:t>
            </a:r>
            <a:r>
              <a:rPr sz="2800" dirty="0">
                <a:solidFill>
                  <a:srgbClr val="221F1F"/>
                </a:solidFill>
                <a:latin typeface="Arial MT"/>
                <a:cs typeface="Arial MT"/>
              </a:rPr>
              <a:t>market into</a:t>
            </a:r>
            <a:r>
              <a:rPr sz="2800" spc="-15" dirty="0">
                <a:solidFill>
                  <a:srgbClr val="221F1F"/>
                </a:solidFill>
                <a:latin typeface="Arial MT"/>
                <a:cs typeface="Arial MT"/>
              </a:rPr>
              <a:t> </a:t>
            </a:r>
            <a:r>
              <a:rPr sz="2800" dirty="0">
                <a:solidFill>
                  <a:srgbClr val="221F1F"/>
                </a:solidFill>
                <a:latin typeface="Arial MT"/>
                <a:cs typeface="Arial MT"/>
              </a:rPr>
              <a:t>smaller</a:t>
            </a:r>
            <a:r>
              <a:rPr sz="2800" spc="10" dirty="0">
                <a:solidFill>
                  <a:srgbClr val="221F1F"/>
                </a:solidFill>
                <a:latin typeface="Arial MT"/>
                <a:cs typeface="Arial MT"/>
              </a:rPr>
              <a:t> </a:t>
            </a:r>
            <a:r>
              <a:rPr sz="2800" dirty="0">
                <a:solidFill>
                  <a:srgbClr val="221F1F"/>
                </a:solidFill>
                <a:latin typeface="Arial MT"/>
                <a:cs typeface="Arial MT"/>
              </a:rPr>
              <a:t>pieces based on </a:t>
            </a:r>
            <a:r>
              <a:rPr sz="2800" spc="-765" dirty="0">
                <a:solidFill>
                  <a:srgbClr val="221F1F"/>
                </a:solidFill>
                <a:latin typeface="Arial MT"/>
                <a:cs typeface="Arial MT"/>
              </a:rPr>
              <a:t> </a:t>
            </a:r>
            <a:r>
              <a:rPr sz="2800" dirty="0">
                <a:solidFill>
                  <a:srgbClr val="221F1F"/>
                </a:solidFill>
                <a:latin typeface="Arial MT"/>
                <a:cs typeface="Arial MT"/>
              </a:rPr>
              <a:t>meaningful,</a:t>
            </a:r>
            <a:r>
              <a:rPr sz="2800" spc="10" dirty="0">
                <a:solidFill>
                  <a:srgbClr val="221F1F"/>
                </a:solidFill>
                <a:latin typeface="Arial MT"/>
                <a:cs typeface="Arial MT"/>
              </a:rPr>
              <a:t> </a:t>
            </a:r>
            <a:r>
              <a:rPr sz="2800" dirty="0">
                <a:solidFill>
                  <a:srgbClr val="221F1F"/>
                </a:solidFill>
                <a:latin typeface="Arial MT"/>
                <a:cs typeface="Arial MT"/>
              </a:rPr>
              <a:t>shared</a:t>
            </a:r>
            <a:r>
              <a:rPr sz="2800" spc="5" dirty="0">
                <a:solidFill>
                  <a:srgbClr val="221F1F"/>
                </a:solidFill>
                <a:latin typeface="Arial MT"/>
                <a:cs typeface="Arial MT"/>
              </a:rPr>
              <a:t> </a:t>
            </a:r>
            <a:r>
              <a:rPr sz="2800" dirty="0">
                <a:solidFill>
                  <a:srgbClr val="221F1F"/>
                </a:solidFill>
                <a:latin typeface="Arial MT"/>
                <a:cs typeface="Arial MT"/>
              </a:rPr>
              <a:t>(homogeneous) </a:t>
            </a:r>
            <a:r>
              <a:rPr sz="2800" spc="5" dirty="0">
                <a:solidFill>
                  <a:srgbClr val="221F1F"/>
                </a:solidFill>
                <a:latin typeface="Arial MT"/>
                <a:cs typeface="Arial MT"/>
              </a:rPr>
              <a:t> </a:t>
            </a:r>
            <a:r>
              <a:rPr sz="2800" dirty="0">
                <a:solidFill>
                  <a:srgbClr val="221F1F"/>
                </a:solidFill>
                <a:latin typeface="Arial MT"/>
                <a:cs typeface="Arial MT"/>
              </a:rPr>
              <a:t>characteristics</a:t>
            </a:r>
            <a:endParaRPr sz="2800">
              <a:latin typeface="Arial MT"/>
              <a:cs typeface="Arial MT"/>
            </a:endParaRPr>
          </a:p>
          <a:p>
            <a:pPr>
              <a:spcBef>
                <a:spcPts val="50"/>
              </a:spcBef>
              <a:buClr>
                <a:srgbClr val="221F1F"/>
              </a:buClr>
              <a:buFont typeface="Arial MT"/>
              <a:buChar char="•"/>
            </a:pPr>
            <a:endParaRPr sz="4200">
              <a:latin typeface="Arial MT"/>
              <a:cs typeface="Arial MT"/>
            </a:endParaRPr>
          </a:p>
          <a:p>
            <a:pPr marL="720090" lvl="1" indent="-343535">
              <a:buChar char="•"/>
              <a:tabLst>
                <a:tab pos="719455" algn="l"/>
                <a:tab pos="720725" algn="l"/>
              </a:tabLst>
            </a:pPr>
            <a:r>
              <a:rPr sz="2400" spc="-5" dirty="0">
                <a:solidFill>
                  <a:srgbClr val="221F1F"/>
                </a:solidFill>
                <a:latin typeface="Arial MT"/>
                <a:cs typeface="Arial MT"/>
              </a:rPr>
              <a:t>Useful</a:t>
            </a:r>
            <a:r>
              <a:rPr sz="2400" spc="5" dirty="0">
                <a:solidFill>
                  <a:srgbClr val="221F1F"/>
                </a:solidFill>
                <a:latin typeface="Arial MT"/>
                <a:cs typeface="Arial MT"/>
              </a:rPr>
              <a:t> </a:t>
            </a:r>
            <a:r>
              <a:rPr sz="2400" dirty="0">
                <a:solidFill>
                  <a:srgbClr val="221F1F"/>
                </a:solidFill>
                <a:latin typeface="Arial MT"/>
                <a:cs typeface="Arial MT"/>
              </a:rPr>
              <a:t>in</a:t>
            </a:r>
            <a:r>
              <a:rPr sz="2400" spc="-10" dirty="0">
                <a:solidFill>
                  <a:srgbClr val="221F1F"/>
                </a:solidFill>
                <a:latin typeface="Arial MT"/>
                <a:cs typeface="Arial MT"/>
              </a:rPr>
              <a:t> </a:t>
            </a:r>
            <a:r>
              <a:rPr sz="2400" dirty="0">
                <a:solidFill>
                  <a:srgbClr val="221F1F"/>
                </a:solidFill>
                <a:latin typeface="Arial MT"/>
                <a:cs typeface="Arial MT"/>
              </a:rPr>
              <a:t>both </a:t>
            </a:r>
            <a:r>
              <a:rPr sz="2400" spc="-5" dirty="0">
                <a:solidFill>
                  <a:srgbClr val="221F1F"/>
                </a:solidFill>
                <a:latin typeface="Arial MT"/>
                <a:cs typeface="Arial MT"/>
              </a:rPr>
              <a:t>consumer</a:t>
            </a:r>
            <a:r>
              <a:rPr sz="2400" spc="10" dirty="0">
                <a:solidFill>
                  <a:srgbClr val="221F1F"/>
                </a:solidFill>
                <a:latin typeface="Arial MT"/>
                <a:cs typeface="Arial MT"/>
              </a:rPr>
              <a:t> </a:t>
            </a:r>
            <a:r>
              <a:rPr sz="2400" spc="-5" dirty="0">
                <a:solidFill>
                  <a:srgbClr val="221F1F"/>
                </a:solidFill>
                <a:latin typeface="Arial MT"/>
                <a:cs typeface="Arial MT"/>
              </a:rPr>
              <a:t>and</a:t>
            </a:r>
            <a:r>
              <a:rPr sz="2400" dirty="0">
                <a:solidFill>
                  <a:srgbClr val="221F1F"/>
                </a:solidFill>
                <a:latin typeface="Arial MT"/>
                <a:cs typeface="Arial MT"/>
              </a:rPr>
              <a:t> </a:t>
            </a:r>
            <a:r>
              <a:rPr sz="2400" spc="-5" dirty="0">
                <a:solidFill>
                  <a:srgbClr val="221F1F"/>
                </a:solidFill>
                <a:latin typeface="Arial MT"/>
                <a:cs typeface="Arial MT"/>
              </a:rPr>
              <a:t>B2B</a:t>
            </a:r>
            <a:r>
              <a:rPr sz="2400" dirty="0">
                <a:solidFill>
                  <a:srgbClr val="221F1F"/>
                </a:solidFill>
                <a:latin typeface="Arial MT"/>
                <a:cs typeface="Arial MT"/>
              </a:rPr>
              <a:t> </a:t>
            </a:r>
            <a:r>
              <a:rPr sz="2400" spc="-5" dirty="0">
                <a:solidFill>
                  <a:srgbClr val="221F1F"/>
                </a:solidFill>
                <a:latin typeface="Arial MT"/>
                <a:cs typeface="Arial MT"/>
              </a:rPr>
              <a:t>contexts</a:t>
            </a:r>
            <a:endParaRPr sz="2400">
              <a:latin typeface="Arial MT"/>
              <a:cs typeface="Arial MT"/>
            </a:endParaRPr>
          </a:p>
          <a:p>
            <a:pPr lvl="1">
              <a:spcBef>
                <a:spcPts val="25"/>
              </a:spcBef>
              <a:buClr>
                <a:srgbClr val="221F1F"/>
              </a:buClr>
              <a:buFont typeface="Arial MT"/>
              <a:buChar char="•"/>
            </a:pPr>
            <a:endParaRPr sz="3350">
              <a:latin typeface="Arial MT"/>
              <a:cs typeface="Arial MT"/>
            </a:endParaRPr>
          </a:p>
          <a:p>
            <a:pPr marL="720090" marR="183515" lvl="1" indent="-342900">
              <a:buChar char="•"/>
              <a:tabLst>
                <a:tab pos="719455" algn="l"/>
                <a:tab pos="720725" algn="l"/>
              </a:tabLst>
            </a:pPr>
            <a:r>
              <a:rPr sz="2400" spc="-5" dirty="0">
                <a:solidFill>
                  <a:srgbClr val="221F1F"/>
                </a:solidFill>
                <a:latin typeface="Arial MT"/>
                <a:cs typeface="Arial MT"/>
              </a:rPr>
              <a:t>Many</a:t>
            </a:r>
            <a:r>
              <a:rPr sz="2400" spc="10" dirty="0">
                <a:solidFill>
                  <a:srgbClr val="221F1F"/>
                </a:solidFill>
                <a:latin typeface="Arial MT"/>
                <a:cs typeface="Arial MT"/>
              </a:rPr>
              <a:t> </a:t>
            </a:r>
            <a:r>
              <a:rPr sz="2400" spc="-10" dirty="0">
                <a:solidFill>
                  <a:srgbClr val="221F1F"/>
                </a:solidFill>
                <a:latin typeface="Arial MT"/>
                <a:cs typeface="Arial MT"/>
              </a:rPr>
              <a:t>different</a:t>
            </a:r>
            <a:r>
              <a:rPr sz="2400" spc="5" dirty="0">
                <a:solidFill>
                  <a:srgbClr val="221F1F"/>
                </a:solidFill>
                <a:latin typeface="Arial MT"/>
                <a:cs typeface="Arial MT"/>
              </a:rPr>
              <a:t> </a:t>
            </a:r>
            <a:r>
              <a:rPr sz="2400" spc="-5" dirty="0">
                <a:solidFill>
                  <a:srgbClr val="221F1F"/>
                </a:solidFill>
                <a:latin typeface="Arial MT"/>
                <a:cs typeface="Arial MT"/>
              </a:rPr>
              <a:t>dimensions,</a:t>
            </a:r>
            <a:r>
              <a:rPr sz="2400" spc="45" dirty="0">
                <a:solidFill>
                  <a:srgbClr val="221F1F"/>
                </a:solidFill>
                <a:latin typeface="Arial MT"/>
                <a:cs typeface="Arial MT"/>
              </a:rPr>
              <a:t> </a:t>
            </a:r>
            <a:r>
              <a:rPr sz="2400" spc="-5" dirty="0">
                <a:solidFill>
                  <a:srgbClr val="221F1F"/>
                </a:solidFill>
                <a:latin typeface="Arial MT"/>
                <a:cs typeface="Arial MT"/>
              </a:rPr>
              <a:t>or</a:t>
            </a:r>
            <a:r>
              <a:rPr sz="2400" spc="30" dirty="0">
                <a:solidFill>
                  <a:srgbClr val="221F1F"/>
                </a:solidFill>
                <a:latin typeface="Arial MT"/>
                <a:cs typeface="Arial MT"/>
              </a:rPr>
              <a:t> </a:t>
            </a:r>
            <a:r>
              <a:rPr sz="2400" b="1" spc="-5" dirty="0">
                <a:solidFill>
                  <a:srgbClr val="221F1F"/>
                </a:solidFill>
                <a:latin typeface="Arial" panose="020B0604020202020204"/>
                <a:cs typeface="Arial" panose="020B0604020202020204"/>
              </a:rPr>
              <a:t>segmentation </a:t>
            </a:r>
            <a:r>
              <a:rPr sz="2400" b="1" spc="-655"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variables</a:t>
            </a:r>
            <a:r>
              <a:rPr sz="2400" spc="-5" dirty="0">
                <a:solidFill>
                  <a:srgbClr val="221F1F"/>
                </a:solidFill>
                <a:latin typeface="Arial MT"/>
                <a:cs typeface="Arial MT"/>
              </a:rPr>
              <a:t>, </a:t>
            </a:r>
            <a:r>
              <a:rPr sz="2400" dirty="0">
                <a:solidFill>
                  <a:srgbClr val="221F1F"/>
                </a:solidFill>
                <a:latin typeface="Arial MT"/>
                <a:cs typeface="Arial MT"/>
              </a:rPr>
              <a:t>that</a:t>
            </a:r>
            <a:r>
              <a:rPr sz="2400" spc="-10" dirty="0">
                <a:solidFill>
                  <a:srgbClr val="221F1F"/>
                </a:solidFill>
                <a:latin typeface="Arial MT"/>
                <a:cs typeface="Arial MT"/>
              </a:rPr>
              <a:t> </a:t>
            </a:r>
            <a:r>
              <a:rPr sz="2400" dirty="0">
                <a:solidFill>
                  <a:srgbClr val="221F1F"/>
                </a:solidFill>
                <a:latin typeface="Arial MT"/>
                <a:cs typeface="Arial MT"/>
              </a:rPr>
              <a:t>marketers</a:t>
            </a:r>
            <a:r>
              <a:rPr sz="2400" spc="-20" dirty="0">
                <a:solidFill>
                  <a:srgbClr val="221F1F"/>
                </a:solidFill>
                <a:latin typeface="Arial MT"/>
                <a:cs typeface="Arial MT"/>
              </a:rPr>
              <a:t> </a:t>
            </a:r>
            <a:r>
              <a:rPr sz="2400" dirty="0">
                <a:solidFill>
                  <a:srgbClr val="221F1F"/>
                </a:solidFill>
                <a:latin typeface="Arial MT"/>
                <a:cs typeface="Arial MT"/>
              </a:rPr>
              <a:t>can</a:t>
            </a:r>
            <a:r>
              <a:rPr sz="2400" spc="10" dirty="0">
                <a:solidFill>
                  <a:srgbClr val="221F1F"/>
                </a:solidFill>
                <a:latin typeface="Arial MT"/>
                <a:cs typeface="Arial MT"/>
              </a:rPr>
              <a:t> </a:t>
            </a:r>
            <a:r>
              <a:rPr sz="2400" spc="-5" dirty="0">
                <a:solidFill>
                  <a:srgbClr val="221F1F"/>
                </a:solidFill>
                <a:latin typeface="Arial MT"/>
                <a:cs typeface="Arial MT"/>
              </a:rPr>
              <a:t>utilise</a:t>
            </a:r>
            <a:endParaRPr sz="2400">
              <a:latin typeface="Arial MT"/>
              <a:cs typeface="Arial M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62200" y="678517"/>
            <a:ext cx="10515600" cy="698781"/>
          </a:xfrm>
          <a:prstGeom prst="rect">
            <a:avLst/>
          </a:prstGeom>
        </p:spPr>
        <p:txBody>
          <a:bodyPr vert="horz" wrap="square" lIns="0" tIns="265303" rIns="0" bIns="0" rtlCol="0" anchor="ctr">
            <a:spAutoFit/>
          </a:bodyPr>
          <a:lstStyle/>
          <a:p>
            <a:pPr marL="4483735" marR="5080" indent="-99060">
              <a:lnSpc>
                <a:spcPct val="100000"/>
              </a:lnSpc>
              <a:spcBef>
                <a:spcPts val="95"/>
              </a:spcBef>
            </a:pPr>
            <a:r>
              <a:rPr sz="2800" spc="-5" dirty="0"/>
              <a:t>Segmenting</a:t>
            </a:r>
            <a:r>
              <a:rPr sz="2800" spc="-40" dirty="0"/>
              <a:t> </a:t>
            </a:r>
            <a:r>
              <a:rPr sz="2800" spc="-5" dirty="0"/>
              <a:t>Consumer </a:t>
            </a:r>
            <a:r>
              <a:rPr sz="2800" spc="-765" dirty="0"/>
              <a:t> </a:t>
            </a:r>
            <a:r>
              <a:rPr sz="2800" spc="-5" dirty="0"/>
              <a:t>Markets</a:t>
            </a:r>
            <a:endParaRPr sz="2800"/>
          </a:p>
        </p:txBody>
      </p:sp>
      <p:pic>
        <p:nvPicPr>
          <p:cNvPr id="3" name="object 3"/>
          <p:cNvPicPr/>
          <p:nvPr/>
        </p:nvPicPr>
        <p:blipFill>
          <a:blip r:embed="rId1" cstate="print"/>
          <a:stretch>
            <a:fillRect/>
          </a:stretch>
        </p:blipFill>
        <p:spPr>
          <a:xfrm>
            <a:off x="2783764" y="1832872"/>
            <a:ext cx="6853415" cy="405305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65959" y="292608"/>
            <a:ext cx="2852928" cy="719328"/>
          </a:xfrm>
          <a:prstGeom prst="rect">
            <a:avLst/>
          </a:prstGeom>
        </p:spPr>
      </p:pic>
      <p:sp>
        <p:nvSpPr>
          <p:cNvPr id="3" name="object 3"/>
          <p:cNvSpPr txBox="1"/>
          <p:nvPr/>
        </p:nvSpPr>
        <p:spPr>
          <a:xfrm>
            <a:off x="5109465" y="348742"/>
            <a:ext cx="4698365" cy="720725"/>
          </a:xfrm>
          <a:prstGeom prst="rect">
            <a:avLst/>
          </a:prstGeom>
        </p:spPr>
        <p:txBody>
          <a:bodyPr vert="horz" wrap="square" lIns="0" tIns="53975" rIns="0" bIns="0" rtlCol="0">
            <a:spAutoFit/>
          </a:bodyPr>
          <a:lstStyle/>
          <a:p>
            <a:pPr marL="12700" marR="5080">
              <a:lnSpc>
                <a:spcPts val="2590"/>
              </a:lnSpc>
              <a:spcBef>
                <a:spcPts val="425"/>
              </a:spcBef>
            </a:pPr>
            <a:r>
              <a:rPr sz="2400" b="1" spc="-5" dirty="0">
                <a:solidFill>
                  <a:srgbClr val="221F1F"/>
                </a:solidFill>
                <a:latin typeface="Arial" panose="020B0604020202020204"/>
                <a:cs typeface="Arial" panose="020B0604020202020204"/>
              </a:rPr>
              <a:t>Segmenting by</a:t>
            </a:r>
            <a:r>
              <a:rPr sz="2400" b="1"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Demographics: </a:t>
            </a:r>
            <a:r>
              <a:rPr sz="2400" b="1"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Age</a:t>
            </a:r>
            <a:r>
              <a:rPr sz="2400" b="1" spc="-30" dirty="0">
                <a:solidFill>
                  <a:srgbClr val="221F1F"/>
                </a:solidFill>
                <a:latin typeface="Arial" panose="020B0604020202020204"/>
                <a:cs typeface="Arial" panose="020B0604020202020204"/>
              </a:rPr>
              <a:t> </a:t>
            </a:r>
            <a:r>
              <a:rPr sz="2400" b="1" dirty="0">
                <a:solidFill>
                  <a:srgbClr val="221F1F"/>
                </a:solidFill>
                <a:latin typeface="Arial" panose="020B0604020202020204"/>
                <a:cs typeface="Arial" panose="020B0604020202020204"/>
              </a:rPr>
              <a:t>and</a:t>
            </a:r>
            <a:r>
              <a:rPr sz="2400" b="1" spc="-30" dirty="0">
                <a:solidFill>
                  <a:srgbClr val="221F1F"/>
                </a:solidFill>
                <a:latin typeface="Arial" panose="020B0604020202020204"/>
                <a:cs typeface="Arial" panose="020B0604020202020204"/>
              </a:rPr>
              <a:t> </a:t>
            </a:r>
            <a:r>
              <a:rPr sz="2400" b="1" dirty="0">
                <a:solidFill>
                  <a:srgbClr val="221F1F"/>
                </a:solidFill>
                <a:latin typeface="Arial" panose="020B0604020202020204"/>
                <a:cs typeface="Arial" panose="020B0604020202020204"/>
              </a:rPr>
              <a:t>Generational</a:t>
            </a:r>
            <a:r>
              <a:rPr sz="2400" b="1" spc="-55" dirty="0">
                <a:solidFill>
                  <a:srgbClr val="221F1F"/>
                </a:solidFill>
                <a:latin typeface="Arial" panose="020B0604020202020204"/>
                <a:cs typeface="Arial" panose="020B0604020202020204"/>
              </a:rPr>
              <a:t> </a:t>
            </a:r>
            <a:r>
              <a:rPr sz="2400" b="1" dirty="0">
                <a:solidFill>
                  <a:srgbClr val="221F1F"/>
                </a:solidFill>
                <a:latin typeface="Arial" panose="020B0604020202020204"/>
                <a:cs typeface="Arial" panose="020B0604020202020204"/>
              </a:rPr>
              <a:t>Marketing</a:t>
            </a:r>
            <a:endParaRPr sz="2400">
              <a:latin typeface="Arial" panose="020B0604020202020204"/>
              <a:cs typeface="Arial" panose="020B0604020202020204"/>
            </a:endParaRPr>
          </a:p>
        </p:txBody>
      </p:sp>
      <p:sp>
        <p:nvSpPr>
          <p:cNvPr id="4" name="object 4"/>
          <p:cNvSpPr txBox="1"/>
          <p:nvPr/>
        </p:nvSpPr>
        <p:spPr>
          <a:xfrm>
            <a:off x="2059941" y="2272814"/>
            <a:ext cx="4712335" cy="2707793"/>
          </a:xfrm>
          <a:prstGeom prst="rect">
            <a:avLst/>
          </a:prstGeom>
        </p:spPr>
        <p:txBody>
          <a:bodyPr vert="horz" wrap="square" lIns="0" tIns="95885" rIns="0" bIns="0" rtlCol="0">
            <a:spAutoFit/>
          </a:bodyPr>
          <a:lstStyle/>
          <a:p>
            <a:pPr marL="241300" indent="-228600">
              <a:spcBef>
                <a:spcPts val="755"/>
              </a:spcBef>
              <a:buChar char="•"/>
              <a:tabLst>
                <a:tab pos="241300" algn="l"/>
              </a:tabLst>
            </a:pPr>
            <a:r>
              <a:rPr sz="2800" dirty="0">
                <a:solidFill>
                  <a:srgbClr val="221F1F"/>
                </a:solidFill>
                <a:latin typeface="Arial MT"/>
                <a:cs typeface="Arial MT"/>
              </a:rPr>
              <a:t>Children</a:t>
            </a:r>
            <a:endParaRPr sz="2800">
              <a:latin typeface="Arial MT"/>
              <a:cs typeface="Arial MT"/>
            </a:endParaRPr>
          </a:p>
          <a:p>
            <a:pPr marL="241300" indent="-228600">
              <a:spcBef>
                <a:spcPts val="660"/>
              </a:spcBef>
              <a:buChar char="•"/>
              <a:tabLst>
                <a:tab pos="241300" algn="l"/>
              </a:tabLst>
            </a:pPr>
            <a:r>
              <a:rPr sz="2800" spc="-65" dirty="0">
                <a:solidFill>
                  <a:srgbClr val="221F1F"/>
                </a:solidFill>
                <a:latin typeface="Arial MT"/>
                <a:cs typeface="Arial MT"/>
              </a:rPr>
              <a:t>Teens</a:t>
            </a:r>
            <a:r>
              <a:rPr sz="2800" dirty="0">
                <a:solidFill>
                  <a:srgbClr val="221F1F"/>
                </a:solidFill>
                <a:latin typeface="Arial MT"/>
                <a:cs typeface="Arial MT"/>
              </a:rPr>
              <a:t> and</a:t>
            </a:r>
            <a:r>
              <a:rPr sz="2800" spc="-60" dirty="0">
                <a:solidFill>
                  <a:srgbClr val="221F1F"/>
                </a:solidFill>
                <a:latin typeface="Arial MT"/>
                <a:cs typeface="Arial MT"/>
              </a:rPr>
              <a:t> </a:t>
            </a:r>
            <a:r>
              <a:rPr sz="2800" spc="-30" dirty="0">
                <a:solidFill>
                  <a:srgbClr val="221F1F"/>
                </a:solidFill>
                <a:latin typeface="Arial MT"/>
                <a:cs typeface="Arial MT"/>
              </a:rPr>
              <a:t>Tweens</a:t>
            </a:r>
            <a:endParaRPr sz="2800">
              <a:latin typeface="Arial MT"/>
              <a:cs typeface="Arial MT"/>
            </a:endParaRPr>
          </a:p>
          <a:p>
            <a:pPr marL="241300" indent="-228600">
              <a:spcBef>
                <a:spcPts val="675"/>
              </a:spcBef>
              <a:buChar char="•"/>
              <a:tabLst>
                <a:tab pos="241300" algn="l"/>
              </a:tabLst>
            </a:pPr>
            <a:r>
              <a:rPr sz="2800" dirty="0">
                <a:solidFill>
                  <a:srgbClr val="221F1F"/>
                </a:solidFill>
                <a:latin typeface="Arial MT"/>
                <a:cs typeface="Arial MT"/>
              </a:rPr>
              <a:t>Generation</a:t>
            </a:r>
            <a:r>
              <a:rPr sz="2800" spc="-65" dirty="0">
                <a:solidFill>
                  <a:srgbClr val="221F1F"/>
                </a:solidFill>
                <a:latin typeface="Arial MT"/>
                <a:cs typeface="Arial MT"/>
              </a:rPr>
              <a:t> </a:t>
            </a:r>
            <a:r>
              <a:rPr sz="2800" spc="-5" dirty="0">
                <a:solidFill>
                  <a:srgbClr val="221F1F"/>
                </a:solidFill>
                <a:latin typeface="Arial MT"/>
                <a:cs typeface="Arial MT"/>
              </a:rPr>
              <a:t>Y</a:t>
            </a:r>
            <a:endParaRPr sz="2800">
              <a:latin typeface="Arial MT"/>
              <a:cs typeface="Arial MT"/>
            </a:endParaRPr>
          </a:p>
          <a:p>
            <a:pPr marL="698500" marR="868680" lvl="1" indent="-228600">
              <a:lnSpc>
                <a:spcPts val="2590"/>
              </a:lnSpc>
              <a:spcBef>
                <a:spcPts val="550"/>
              </a:spcBef>
              <a:buChar char="•"/>
              <a:tabLst>
                <a:tab pos="699135" algn="l"/>
              </a:tabLst>
            </a:pPr>
            <a:r>
              <a:rPr sz="2400" spc="-5" dirty="0">
                <a:solidFill>
                  <a:srgbClr val="221F1F"/>
                </a:solidFill>
                <a:latin typeface="Arial MT"/>
                <a:cs typeface="Arial MT"/>
              </a:rPr>
              <a:t>aka</a:t>
            </a:r>
            <a:r>
              <a:rPr sz="2400" spc="-15" dirty="0">
                <a:solidFill>
                  <a:srgbClr val="221F1F"/>
                </a:solidFill>
                <a:latin typeface="Arial MT"/>
                <a:cs typeface="Arial MT"/>
              </a:rPr>
              <a:t> </a:t>
            </a:r>
            <a:r>
              <a:rPr sz="2400" spc="-5" dirty="0">
                <a:solidFill>
                  <a:srgbClr val="221F1F"/>
                </a:solidFill>
                <a:latin typeface="Arial MT"/>
                <a:cs typeface="Arial MT"/>
              </a:rPr>
              <a:t>Millennials</a:t>
            </a:r>
            <a:r>
              <a:rPr sz="2400" spc="40" dirty="0">
                <a:solidFill>
                  <a:srgbClr val="221F1F"/>
                </a:solidFill>
                <a:latin typeface="Arial MT"/>
                <a:cs typeface="Arial MT"/>
              </a:rPr>
              <a:t> </a:t>
            </a:r>
            <a:r>
              <a:rPr sz="2400" spc="-5" dirty="0">
                <a:solidFill>
                  <a:srgbClr val="221F1F"/>
                </a:solidFill>
                <a:latin typeface="Arial MT"/>
                <a:cs typeface="Arial MT"/>
              </a:rPr>
              <a:t>or</a:t>
            </a:r>
            <a:r>
              <a:rPr sz="2400" spc="-15" dirty="0">
                <a:solidFill>
                  <a:srgbClr val="221F1F"/>
                </a:solidFill>
                <a:latin typeface="Arial MT"/>
                <a:cs typeface="Arial MT"/>
              </a:rPr>
              <a:t> </a:t>
            </a:r>
            <a:r>
              <a:rPr sz="2400" spc="-5" dirty="0">
                <a:solidFill>
                  <a:srgbClr val="221F1F"/>
                </a:solidFill>
                <a:latin typeface="Arial MT"/>
                <a:cs typeface="Arial MT"/>
              </a:rPr>
              <a:t>Echo </a:t>
            </a:r>
            <a:r>
              <a:rPr sz="2400" spc="-650" dirty="0">
                <a:solidFill>
                  <a:srgbClr val="221F1F"/>
                </a:solidFill>
                <a:latin typeface="Arial MT"/>
                <a:cs typeface="Arial MT"/>
              </a:rPr>
              <a:t> </a:t>
            </a:r>
            <a:r>
              <a:rPr sz="2400" spc="-5" dirty="0">
                <a:solidFill>
                  <a:srgbClr val="221F1F"/>
                </a:solidFill>
                <a:latin typeface="Arial MT"/>
                <a:cs typeface="Arial MT"/>
              </a:rPr>
              <a:t>Boomers</a:t>
            </a:r>
            <a:endParaRPr sz="2400">
              <a:latin typeface="Arial MT"/>
              <a:cs typeface="Arial MT"/>
            </a:endParaRPr>
          </a:p>
          <a:p>
            <a:pPr marL="698500" lvl="1" indent="-229235">
              <a:spcBef>
                <a:spcPts val="180"/>
              </a:spcBef>
              <a:buChar char="•"/>
              <a:tabLst>
                <a:tab pos="699135" algn="l"/>
              </a:tabLst>
            </a:pPr>
            <a:r>
              <a:rPr sz="2400" spc="-5" dirty="0">
                <a:solidFill>
                  <a:srgbClr val="221F1F"/>
                </a:solidFill>
                <a:latin typeface="Arial MT"/>
                <a:cs typeface="Arial MT"/>
              </a:rPr>
              <a:t>Born between</a:t>
            </a:r>
            <a:r>
              <a:rPr sz="2400" spc="15" dirty="0">
                <a:solidFill>
                  <a:srgbClr val="221F1F"/>
                </a:solidFill>
                <a:latin typeface="Arial MT"/>
                <a:cs typeface="Arial MT"/>
              </a:rPr>
              <a:t> </a:t>
            </a:r>
            <a:r>
              <a:rPr sz="2400" spc="-5" dirty="0">
                <a:solidFill>
                  <a:srgbClr val="221F1F"/>
                </a:solidFill>
                <a:latin typeface="Arial MT"/>
                <a:cs typeface="Arial MT"/>
              </a:rPr>
              <a:t>1978</a:t>
            </a:r>
            <a:r>
              <a:rPr sz="2400" spc="5" dirty="0">
                <a:solidFill>
                  <a:srgbClr val="221F1F"/>
                </a:solidFill>
                <a:latin typeface="Arial MT"/>
                <a:cs typeface="Arial MT"/>
              </a:rPr>
              <a:t> </a:t>
            </a:r>
            <a:r>
              <a:rPr sz="2400" spc="-5" dirty="0">
                <a:solidFill>
                  <a:srgbClr val="221F1F"/>
                </a:solidFill>
                <a:latin typeface="Arial MT"/>
                <a:cs typeface="Arial MT"/>
              </a:rPr>
              <a:t>and</a:t>
            </a:r>
            <a:r>
              <a:rPr sz="2400" spc="-15" dirty="0">
                <a:solidFill>
                  <a:srgbClr val="221F1F"/>
                </a:solidFill>
                <a:latin typeface="Arial MT"/>
                <a:cs typeface="Arial MT"/>
              </a:rPr>
              <a:t> </a:t>
            </a:r>
            <a:r>
              <a:rPr sz="2400" spc="-5" dirty="0">
                <a:solidFill>
                  <a:srgbClr val="221F1F"/>
                </a:solidFill>
                <a:latin typeface="Arial MT"/>
                <a:cs typeface="Arial MT"/>
              </a:rPr>
              <a:t>1994</a:t>
            </a:r>
            <a:endParaRPr sz="2400">
              <a:latin typeface="Arial MT"/>
              <a:cs typeface="Arial MT"/>
            </a:endParaRPr>
          </a:p>
        </p:txBody>
      </p:sp>
      <p:pic>
        <p:nvPicPr>
          <p:cNvPr id="5" name="object 5"/>
          <p:cNvPicPr/>
          <p:nvPr/>
        </p:nvPicPr>
        <p:blipFill>
          <a:blip r:embed="rId2" cstate="print"/>
          <a:stretch>
            <a:fillRect/>
          </a:stretch>
        </p:blipFill>
        <p:spPr>
          <a:xfrm>
            <a:off x="7162800" y="1752600"/>
            <a:ext cx="3127248" cy="3988308"/>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92756" y="99182"/>
            <a:ext cx="10515600" cy="1491690"/>
          </a:xfrm>
          <a:prstGeom prst="rect">
            <a:avLst/>
          </a:prstGeom>
        </p:spPr>
        <p:txBody>
          <a:bodyPr vert="horz" wrap="square" lIns="0" tIns="136144" rIns="0" bIns="0" rtlCol="0" anchor="ctr">
            <a:spAutoFit/>
          </a:bodyPr>
          <a:lstStyle/>
          <a:p>
            <a:pPr marL="4488180" marR="5080">
              <a:lnSpc>
                <a:spcPct val="100000"/>
              </a:lnSpc>
              <a:spcBef>
                <a:spcPts val="100"/>
              </a:spcBef>
            </a:pPr>
            <a:r>
              <a:rPr lang="en-GB" b="1" dirty="0" smtClean="0"/>
              <a:t>AGE</a:t>
            </a:r>
            <a:r>
              <a:rPr lang="en-GB" b="1" spc="-65" dirty="0" smtClean="0"/>
              <a:t> </a:t>
            </a:r>
            <a:r>
              <a:rPr lang="en-GB" b="1" dirty="0" smtClean="0"/>
              <a:t>AND</a:t>
            </a:r>
            <a:r>
              <a:rPr lang="en-GB" b="1" spc="-65" dirty="0" smtClean="0"/>
              <a:t> </a:t>
            </a:r>
            <a:r>
              <a:rPr lang="en-GB" b="1" dirty="0" smtClean="0"/>
              <a:t>GENERATIONAL </a:t>
            </a:r>
            <a:r>
              <a:rPr lang="en-GB" b="1" spc="-875" dirty="0" smtClean="0"/>
              <a:t> </a:t>
            </a:r>
            <a:r>
              <a:rPr lang="en-GB" b="1" dirty="0" smtClean="0"/>
              <a:t>MARKETING</a:t>
            </a:r>
            <a:endParaRPr lang="en-GB" b="1" dirty="0"/>
          </a:p>
        </p:txBody>
      </p:sp>
      <p:sp>
        <p:nvSpPr>
          <p:cNvPr id="3" name="object 3"/>
          <p:cNvSpPr txBox="1"/>
          <p:nvPr/>
        </p:nvSpPr>
        <p:spPr>
          <a:xfrm>
            <a:off x="2059941" y="1678138"/>
            <a:ext cx="8386445" cy="4006850"/>
          </a:xfrm>
          <a:prstGeom prst="rect">
            <a:avLst/>
          </a:prstGeom>
        </p:spPr>
        <p:txBody>
          <a:bodyPr vert="horz" wrap="square" lIns="0" tIns="104139" rIns="0" bIns="0" rtlCol="0">
            <a:spAutoFit/>
          </a:bodyPr>
          <a:lstStyle/>
          <a:p>
            <a:pPr marL="355600" indent="-342900">
              <a:spcBef>
                <a:spcPts val="820"/>
              </a:spcBef>
              <a:buFont typeface="Arial MT"/>
              <a:buChar char="•"/>
              <a:tabLst>
                <a:tab pos="354965" algn="l"/>
                <a:tab pos="355600" algn="l"/>
              </a:tabLst>
            </a:pPr>
            <a:r>
              <a:rPr sz="3000" b="1" dirty="0">
                <a:solidFill>
                  <a:srgbClr val="221F1F"/>
                </a:solidFill>
                <a:latin typeface="Arial" panose="020B0604020202020204"/>
                <a:cs typeface="Arial" panose="020B0604020202020204"/>
              </a:rPr>
              <a:t>Generation</a:t>
            </a:r>
            <a:r>
              <a:rPr sz="3000" b="1" spc="20" dirty="0">
                <a:solidFill>
                  <a:srgbClr val="221F1F"/>
                </a:solidFill>
                <a:latin typeface="Arial" panose="020B0604020202020204"/>
                <a:cs typeface="Arial" panose="020B0604020202020204"/>
              </a:rPr>
              <a:t> </a:t>
            </a:r>
            <a:r>
              <a:rPr sz="3000" b="1" dirty="0">
                <a:solidFill>
                  <a:srgbClr val="221F1F"/>
                </a:solidFill>
                <a:latin typeface="Arial" panose="020B0604020202020204"/>
                <a:cs typeface="Arial" panose="020B0604020202020204"/>
              </a:rPr>
              <a:t>X</a:t>
            </a:r>
            <a:r>
              <a:rPr sz="3000" b="1" spc="-20" dirty="0">
                <a:solidFill>
                  <a:srgbClr val="221F1F"/>
                </a:solidFill>
                <a:latin typeface="Arial" panose="020B0604020202020204"/>
                <a:cs typeface="Arial" panose="020B0604020202020204"/>
              </a:rPr>
              <a:t> </a:t>
            </a:r>
            <a:r>
              <a:rPr sz="3000" spc="-5" dirty="0">
                <a:solidFill>
                  <a:srgbClr val="221F1F"/>
                </a:solidFill>
                <a:latin typeface="Arial MT"/>
                <a:cs typeface="Arial MT"/>
              </a:rPr>
              <a:t>(Born between</a:t>
            </a:r>
            <a:r>
              <a:rPr sz="3000" spc="-20" dirty="0">
                <a:solidFill>
                  <a:srgbClr val="221F1F"/>
                </a:solidFill>
                <a:latin typeface="Arial MT"/>
                <a:cs typeface="Arial MT"/>
              </a:rPr>
              <a:t> </a:t>
            </a:r>
            <a:r>
              <a:rPr sz="3000" spc="-5" dirty="0">
                <a:solidFill>
                  <a:srgbClr val="221F1F"/>
                </a:solidFill>
                <a:latin typeface="Arial MT"/>
                <a:cs typeface="Arial MT"/>
              </a:rPr>
              <a:t>1965</a:t>
            </a:r>
            <a:r>
              <a:rPr sz="3000" spc="-15" dirty="0">
                <a:solidFill>
                  <a:srgbClr val="221F1F"/>
                </a:solidFill>
                <a:latin typeface="Arial MT"/>
                <a:cs typeface="Arial MT"/>
              </a:rPr>
              <a:t> </a:t>
            </a:r>
            <a:r>
              <a:rPr sz="3000" spc="-5" dirty="0">
                <a:solidFill>
                  <a:srgbClr val="221F1F"/>
                </a:solidFill>
                <a:latin typeface="Arial MT"/>
                <a:cs typeface="Arial MT"/>
              </a:rPr>
              <a:t>and</a:t>
            </a:r>
            <a:r>
              <a:rPr sz="3000" spc="-20" dirty="0">
                <a:solidFill>
                  <a:srgbClr val="221F1F"/>
                </a:solidFill>
                <a:latin typeface="Arial MT"/>
                <a:cs typeface="Arial MT"/>
              </a:rPr>
              <a:t> </a:t>
            </a:r>
            <a:r>
              <a:rPr sz="3000" spc="-5" dirty="0">
                <a:solidFill>
                  <a:srgbClr val="221F1F"/>
                </a:solidFill>
                <a:latin typeface="Arial MT"/>
                <a:cs typeface="Arial MT"/>
              </a:rPr>
              <a:t>1976)</a:t>
            </a:r>
            <a:endParaRPr sz="3000">
              <a:latin typeface="Arial MT"/>
              <a:cs typeface="Arial MT"/>
            </a:endParaRPr>
          </a:p>
          <a:p>
            <a:pPr marL="720090" marR="60960" lvl="1" indent="-342900">
              <a:spcBef>
                <a:spcPts val="525"/>
              </a:spcBef>
              <a:buChar char="•"/>
              <a:tabLst>
                <a:tab pos="719455" algn="l"/>
                <a:tab pos="720725" algn="l"/>
              </a:tabLst>
            </a:pPr>
            <a:r>
              <a:rPr sz="2200" spc="-5" dirty="0">
                <a:solidFill>
                  <a:srgbClr val="221F1F"/>
                </a:solidFill>
                <a:latin typeface="Arial MT"/>
                <a:cs typeface="Arial MT"/>
              </a:rPr>
              <a:t>Has</a:t>
            </a:r>
            <a:r>
              <a:rPr sz="2200" spc="5" dirty="0">
                <a:solidFill>
                  <a:srgbClr val="221F1F"/>
                </a:solidFill>
                <a:latin typeface="Arial MT"/>
                <a:cs typeface="Arial MT"/>
              </a:rPr>
              <a:t> </a:t>
            </a:r>
            <a:r>
              <a:rPr sz="2200" spc="-5" dirty="0">
                <a:solidFill>
                  <a:srgbClr val="221F1F"/>
                </a:solidFill>
                <a:latin typeface="Arial MT"/>
                <a:cs typeface="Arial MT"/>
              </a:rPr>
              <a:t>entrepreneurial</a:t>
            </a:r>
            <a:r>
              <a:rPr sz="2200" spc="35" dirty="0">
                <a:solidFill>
                  <a:srgbClr val="221F1F"/>
                </a:solidFill>
                <a:latin typeface="Arial MT"/>
                <a:cs typeface="Arial MT"/>
              </a:rPr>
              <a:t> </a:t>
            </a:r>
            <a:r>
              <a:rPr sz="2200" spc="-5" dirty="0">
                <a:solidFill>
                  <a:srgbClr val="221F1F"/>
                </a:solidFill>
                <a:latin typeface="Arial MT"/>
                <a:cs typeface="Arial MT"/>
              </a:rPr>
              <a:t>reputation,</a:t>
            </a:r>
            <a:r>
              <a:rPr sz="2200" spc="5" dirty="0">
                <a:solidFill>
                  <a:srgbClr val="221F1F"/>
                </a:solidFill>
                <a:latin typeface="Arial MT"/>
                <a:cs typeface="Arial MT"/>
              </a:rPr>
              <a:t> </a:t>
            </a:r>
            <a:r>
              <a:rPr sz="2200" spc="-5" dirty="0">
                <a:solidFill>
                  <a:srgbClr val="221F1F"/>
                </a:solidFill>
                <a:latin typeface="Arial MT"/>
                <a:cs typeface="Arial MT"/>
              </a:rPr>
              <a:t>views</a:t>
            </a:r>
            <a:r>
              <a:rPr sz="2200" spc="20" dirty="0">
                <a:solidFill>
                  <a:srgbClr val="221F1F"/>
                </a:solidFill>
                <a:latin typeface="Arial MT"/>
                <a:cs typeface="Arial MT"/>
              </a:rPr>
              <a:t> </a:t>
            </a:r>
            <a:r>
              <a:rPr sz="2200" spc="-5" dirty="0">
                <a:solidFill>
                  <a:srgbClr val="221F1F"/>
                </a:solidFill>
                <a:latin typeface="Arial MT"/>
                <a:cs typeface="Arial MT"/>
              </a:rPr>
              <a:t>home</a:t>
            </a:r>
            <a:r>
              <a:rPr sz="2200" spc="20" dirty="0">
                <a:solidFill>
                  <a:srgbClr val="221F1F"/>
                </a:solidFill>
                <a:latin typeface="Arial MT"/>
                <a:cs typeface="Arial MT"/>
              </a:rPr>
              <a:t> </a:t>
            </a:r>
            <a:r>
              <a:rPr sz="2200" spc="-5" dirty="0">
                <a:solidFill>
                  <a:srgbClr val="221F1F"/>
                </a:solidFill>
                <a:latin typeface="Arial MT"/>
                <a:cs typeface="Arial MT"/>
              </a:rPr>
              <a:t>as</a:t>
            </a:r>
            <a:r>
              <a:rPr sz="2200" spc="15" dirty="0">
                <a:solidFill>
                  <a:srgbClr val="221F1F"/>
                </a:solidFill>
                <a:latin typeface="Arial MT"/>
                <a:cs typeface="Arial MT"/>
              </a:rPr>
              <a:t> </a:t>
            </a:r>
            <a:r>
              <a:rPr sz="2200" spc="-5" dirty="0">
                <a:solidFill>
                  <a:srgbClr val="221F1F"/>
                </a:solidFill>
                <a:latin typeface="Arial MT"/>
                <a:cs typeface="Arial MT"/>
              </a:rPr>
              <a:t>an</a:t>
            </a:r>
            <a:r>
              <a:rPr sz="2200" spc="10" dirty="0">
                <a:solidFill>
                  <a:srgbClr val="221F1F"/>
                </a:solidFill>
                <a:latin typeface="Arial MT"/>
                <a:cs typeface="Arial MT"/>
              </a:rPr>
              <a:t> </a:t>
            </a:r>
            <a:r>
              <a:rPr sz="2200" spc="-5" dirty="0">
                <a:solidFill>
                  <a:srgbClr val="221F1F"/>
                </a:solidFill>
                <a:latin typeface="Arial MT"/>
                <a:cs typeface="Arial MT"/>
              </a:rPr>
              <a:t>expression </a:t>
            </a:r>
            <a:r>
              <a:rPr sz="2200" spc="-595" dirty="0">
                <a:solidFill>
                  <a:srgbClr val="221F1F"/>
                </a:solidFill>
                <a:latin typeface="Arial MT"/>
                <a:cs typeface="Arial MT"/>
              </a:rPr>
              <a:t> </a:t>
            </a:r>
            <a:r>
              <a:rPr sz="2200" spc="-5" dirty="0">
                <a:solidFill>
                  <a:srgbClr val="221F1F"/>
                </a:solidFill>
                <a:latin typeface="Arial MT"/>
                <a:cs typeface="Arial MT"/>
              </a:rPr>
              <a:t>of</a:t>
            </a:r>
            <a:r>
              <a:rPr sz="2200" spc="-10" dirty="0">
                <a:solidFill>
                  <a:srgbClr val="221F1F"/>
                </a:solidFill>
                <a:latin typeface="Arial MT"/>
                <a:cs typeface="Arial MT"/>
              </a:rPr>
              <a:t> </a:t>
            </a:r>
            <a:r>
              <a:rPr sz="2200" spc="-5" dirty="0">
                <a:solidFill>
                  <a:srgbClr val="221F1F"/>
                </a:solidFill>
                <a:latin typeface="Arial MT"/>
                <a:cs typeface="Arial MT"/>
              </a:rPr>
              <a:t>individuality</a:t>
            </a:r>
            <a:endParaRPr sz="2200">
              <a:latin typeface="Arial MT"/>
              <a:cs typeface="Arial MT"/>
            </a:endParaRPr>
          </a:p>
          <a:p>
            <a:pPr marL="355600" indent="-342900">
              <a:spcBef>
                <a:spcPts val="475"/>
              </a:spcBef>
              <a:buFont typeface="Arial MT"/>
              <a:buChar char="•"/>
              <a:tabLst>
                <a:tab pos="354965" algn="l"/>
                <a:tab pos="355600" algn="l"/>
              </a:tabLst>
            </a:pPr>
            <a:r>
              <a:rPr sz="3000" b="1" dirty="0">
                <a:solidFill>
                  <a:srgbClr val="221F1F"/>
                </a:solidFill>
                <a:latin typeface="Arial" panose="020B0604020202020204"/>
                <a:cs typeface="Arial" panose="020B0604020202020204"/>
              </a:rPr>
              <a:t>Baby-boomers</a:t>
            </a:r>
            <a:r>
              <a:rPr sz="3000" b="1" spc="-20" dirty="0">
                <a:solidFill>
                  <a:srgbClr val="221F1F"/>
                </a:solidFill>
                <a:latin typeface="Arial" panose="020B0604020202020204"/>
                <a:cs typeface="Arial" panose="020B0604020202020204"/>
              </a:rPr>
              <a:t> </a:t>
            </a:r>
            <a:r>
              <a:rPr sz="3000" spc="-5" dirty="0">
                <a:solidFill>
                  <a:srgbClr val="221F1F"/>
                </a:solidFill>
                <a:latin typeface="Arial MT"/>
                <a:cs typeface="Arial MT"/>
              </a:rPr>
              <a:t>(Born between</a:t>
            </a:r>
            <a:r>
              <a:rPr sz="3000" spc="-30" dirty="0">
                <a:solidFill>
                  <a:srgbClr val="221F1F"/>
                </a:solidFill>
                <a:latin typeface="Arial MT"/>
                <a:cs typeface="Arial MT"/>
              </a:rPr>
              <a:t> </a:t>
            </a:r>
            <a:r>
              <a:rPr sz="3000" spc="-5" dirty="0">
                <a:solidFill>
                  <a:srgbClr val="221F1F"/>
                </a:solidFill>
                <a:latin typeface="Arial MT"/>
                <a:cs typeface="Arial MT"/>
              </a:rPr>
              <a:t>1946</a:t>
            </a:r>
            <a:r>
              <a:rPr sz="3000" spc="-15" dirty="0">
                <a:solidFill>
                  <a:srgbClr val="221F1F"/>
                </a:solidFill>
                <a:latin typeface="Arial MT"/>
                <a:cs typeface="Arial MT"/>
              </a:rPr>
              <a:t> </a:t>
            </a:r>
            <a:r>
              <a:rPr sz="3000" spc="-5" dirty="0">
                <a:solidFill>
                  <a:srgbClr val="221F1F"/>
                </a:solidFill>
                <a:latin typeface="Arial MT"/>
                <a:cs typeface="Arial MT"/>
              </a:rPr>
              <a:t>and</a:t>
            </a:r>
            <a:r>
              <a:rPr sz="3000" spc="5" dirty="0">
                <a:solidFill>
                  <a:srgbClr val="221F1F"/>
                </a:solidFill>
                <a:latin typeface="Arial MT"/>
                <a:cs typeface="Arial MT"/>
              </a:rPr>
              <a:t> </a:t>
            </a:r>
            <a:r>
              <a:rPr sz="3000" spc="-5" dirty="0">
                <a:solidFill>
                  <a:srgbClr val="221F1F"/>
                </a:solidFill>
                <a:latin typeface="Arial MT"/>
                <a:cs typeface="Arial MT"/>
              </a:rPr>
              <a:t>1964)</a:t>
            </a:r>
            <a:endParaRPr sz="3000">
              <a:latin typeface="Arial MT"/>
              <a:cs typeface="Arial MT"/>
            </a:endParaRPr>
          </a:p>
          <a:p>
            <a:pPr marL="756285" marR="177800" indent="-342900">
              <a:spcBef>
                <a:spcPts val="520"/>
              </a:spcBef>
              <a:tabLst>
                <a:tab pos="756285" algn="l"/>
              </a:tabLst>
            </a:pPr>
            <a:r>
              <a:rPr sz="2600" dirty="0">
                <a:solidFill>
                  <a:srgbClr val="221F1F"/>
                </a:solidFill>
                <a:latin typeface="Calibri" panose="020F0502020204030204"/>
                <a:cs typeface="Calibri" panose="020F0502020204030204"/>
              </a:rPr>
              <a:t>-	</a:t>
            </a:r>
            <a:r>
              <a:rPr sz="2600" dirty="0">
                <a:solidFill>
                  <a:srgbClr val="221F1F"/>
                </a:solidFill>
                <a:latin typeface="Arial MT"/>
                <a:cs typeface="Arial MT"/>
              </a:rPr>
              <a:t>Key</a:t>
            </a:r>
            <a:r>
              <a:rPr sz="2600" spc="-5" dirty="0">
                <a:solidFill>
                  <a:srgbClr val="221F1F"/>
                </a:solidFill>
                <a:latin typeface="Arial MT"/>
                <a:cs typeface="Arial MT"/>
              </a:rPr>
              <a:t> </a:t>
            </a:r>
            <a:r>
              <a:rPr sz="2600" dirty="0">
                <a:solidFill>
                  <a:srgbClr val="221F1F"/>
                </a:solidFill>
                <a:latin typeface="Arial MT"/>
                <a:cs typeface="Arial MT"/>
              </a:rPr>
              <a:t>segment</a:t>
            </a:r>
            <a:r>
              <a:rPr sz="2600" spc="-15" dirty="0">
                <a:solidFill>
                  <a:srgbClr val="221F1F"/>
                </a:solidFill>
                <a:latin typeface="Arial MT"/>
                <a:cs typeface="Arial MT"/>
              </a:rPr>
              <a:t> </a:t>
            </a:r>
            <a:r>
              <a:rPr sz="2600" dirty="0">
                <a:solidFill>
                  <a:srgbClr val="221F1F"/>
                </a:solidFill>
                <a:latin typeface="Arial MT"/>
                <a:cs typeface="Arial MT"/>
              </a:rPr>
              <a:t>due to</a:t>
            </a:r>
            <a:r>
              <a:rPr sz="2600" spc="5" dirty="0">
                <a:solidFill>
                  <a:srgbClr val="221F1F"/>
                </a:solidFill>
                <a:latin typeface="Arial MT"/>
                <a:cs typeface="Arial MT"/>
              </a:rPr>
              <a:t> </a:t>
            </a:r>
            <a:r>
              <a:rPr sz="2600" dirty="0">
                <a:solidFill>
                  <a:srgbClr val="221F1F"/>
                </a:solidFill>
                <a:latin typeface="Arial MT"/>
                <a:cs typeface="Arial MT"/>
              </a:rPr>
              <a:t>their size</a:t>
            </a:r>
            <a:r>
              <a:rPr sz="2600" spc="-10" dirty="0">
                <a:solidFill>
                  <a:srgbClr val="221F1F"/>
                </a:solidFill>
                <a:latin typeface="Arial MT"/>
                <a:cs typeface="Arial MT"/>
              </a:rPr>
              <a:t> </a:t>
            </a:r>
            <a:r>
              <a:rPr sz="2600" dirty="0">
                <a:solidFill>
                  <a:srgbClr val="221F1F"/>
                </a:solidFill>
                <a:latin typeface="Arial MT"/>
                <a:cs typeface="Arial MT"/>
              </a:rPr>
              <a:t>and earnings,</a:t>
            </a:r>
            <a:r>
              <a:rPr sz="2600" spc="-15" dirty="0">
                <a:solidFill>
                  <a:srgbClr val="221F1F"/>
                </a:solidFill>
                <a:latin typeface="Arial MT"/>
                <a:cs typeface="Arial MT"/>
              </a:rPr>
              <a:t> </a:t>
            </a:r>
            <a:r>
              <a:rPr sz="2600" dirty="0">
                <a:solidFill>
                  <a:srgbClr val="221F1F"/>
                </a:solidFill>
                <a:latin typeface="Arial MT"/>
                <a:cs typeface="Arial MT"/>
              </a:rPr>
              <a:t>willing </a:t>
            </a:r>
            <a:r>
              <a:rPr sz="2600" spc="-710" dirty="0">
                <a:solidFill>
                  <a:srgbClr val="221F1F"/>
                </a:solidFill>
                <a:latin typeface="Arial MT"/>
                <a:cs typeface="Arial MT"/>
              </a:rPr>
              <a:t> </a:t>
            </a:r>
            <a:r>
              <a:rPr sz="2600" dirty="0">
                <a:solidFill>
                  <a:srgbClr val="221F1F"/>
                </a:solidFill>
                <a:latin typeface="Arial MT"/>
                <a:cs typeface="Arial MT"/>
              </a:rPr>
              <a:t>to invest </a:t>
            </a:r>
            <a:r>
              <a:rPr sz="2600" spc="-30" dirty="0">
                <a:solidFill>
                  <a:srgbClr val="221F1F"/>
                </a:solidFill>
                <a:latin typeface="Arial MT"/>
                <a:cs typeface="Arial MT"/>
              </a:rPr>
              <a:t>money, </a:t>
            </a:r>
            <a:r>
              <a:rPr sz="2600" dirty="0">
                <a:solidFill>
                  <a:srgbClr val="221F1F"/>
                </a:solidFill>
                <a:latin typeface="Arial MT"/>
                <a:cs typeface="Arial MT"/>
              </a:rPr>
              <a:t>time, and energy to maintain </a:t>
            </a:r>
            <a:r>
              <a:rPr sz="2600" spc="5" dirty="0">
                <a:solidFill>
                  <a:srgbClr val="221F1F"/>
                </a:solidFill>
                <a:latin typeface="Arial MT"/>
                <a:cs typeface="Arial MT"/>
              </a:rPr>
              <a:t> </a:t>
            </a:r>
            <a:r>
              <a:rPr sz="2600" dirty="0">
                <a:solidFill>
                  <a:srgbClr val="221F1F"/>
                </a:solidFill>
                <a:latin typeface="Arial MT"/>
                <a:cs typeface="Arial MT"/>
              </a:rPr>
              <a:t>youthful</a:t>
            </a:r>
            <a:r>
              <a:rPr sz="2600" spc="-5" dirty="0">
                <a:solidFill>
                  <a:srgbClr val="221F1F"/>
                </a:solidFill>
                <a:latin typeface="Arial MT"/>
                <a:cs typeface="Arial MT"/>
              </a:rPr>
              <a:t> </a:t>
            </a:r>
            <a:r>
              <a:rPr sz="2600" dirty="0">
                <a:solidFill>
                  <a:srgbClr val="221F1F"/>
                </a:solidFill>
                <a:latin typeface="Arial MT"/>
                <a:cs typeface="Arial MT"/>
              </a:rPr>
              <a:t>image</a:t>
            </a:r>
            <a:endParaRPr sz="2600">
              <a:latin typeface="Arial MT"/>
              <a:cs typeface="Arial MT"/>
            </a:endParaRPr>
          </a:p>
          <a:p>
            <a:pPr marL="241300" indent="-228600">
              <a:spcBef>
                <a:spcPts val="995"/>
              </a:spcBef>
              <a:buFont typeface="Arial MT"/>
              <a:buChar char="•"/>
              <a:tabLst>
                <a:tab pos="241300" algn="l"/>
              </a:tabLst>
            </a:pPr>
            <a:r>
              <a:rPr sz="2600" b="1" dirty="0">
                <a:solidFill>
                  <a:srgbClr val="221F1F"/>
                </a:solidFill>
                <a:latin typeface="Arial" panose="020B0604020202020204"/>
                <a:cs typeface="Arial" panose="020B0604020202020204"/>
              </a:rPr>
              <a:t>Mature</a:t>
            </a:r>
            <a:r>
              <a:rPr sz="2600" b="1" spc="-45" dirty="0">
                <a:solidFill>
                  <a:srgbClr val="221F1F"/>
                </a:solidFill>
                <a:latin typeface="Arial" panose="020B0604020202020204"/>
                <a:cs typeface="Arial" panose="020B0604020202020204"/>
              </a:rPr>
              <a:t> </a:t>
            </a:r>
            <a:r>
              <a:rPr sz="2600" b="1" spc="5" dirty="0">
                <a:solidFill>
                  <a:srgbClr val="221F1F"/>
                </a:solidFill>
                <a:latin typeface="Arial" panose="020B0604020202020204"/>
                <a:cs typeface="Arial" panose="020B0604020202020204"/>
              </a:rPr>
              <a:t>consumers</a:t>
            </a:r>
            <a:endParaRPr sz="2600">
              <a:latin typeface="Arial" panose="020B0604020202020204"/>
              <a:cs typeface="Arial" panose="020B0604020202020204"/>
            </a:endParaRPr>
          </a:p>
          <a:p>
            <a:pPr marL="720090" lvl="1" indent="-343535">
              <a:spcBef>
                <a:spcPts val="510"/>
              </a:spcBef>
              <a:buChar char="•"/>
              <a:tabLst>
                <a:tab pos="719455" algn="l"/>
                <a:tab pos="720725" algn="l"/>
              </a:tabLst>
            </a:pPr>
            <a:r>
              <a:rPr sz="2200" spc="-5" dirty="0">
                <a:solidFill>
                  <a:srgbClr val="221F1F"/>
                </a:solidFill>
                <a:latin typeface="Arial MT"/>
                <a:cs typeface="Arial MT"/>
              </a:rPr>
              <a:t>Focus</a:t>
            </a:r>
            <a:r>
              <a:rPr sz="2200" dirty="0">
                <a:solidFill>
                  <a:srgbClr val="221F1F"/>
                </a:solidFill>
                <a:latin typeface="Arial MT"/>
                <a:cs typeface="Arial MT"/>
              </a:rPr>
              <a:t> </a:t>
            </a:r>
            <a:r>
              <a:rPr sz="2200" spc="-5" dirty="0">
                <a:solidFill>
                  <a:srgbClr val="221F1F"/>
                </a:solidFill>
                <a:latin typeface="Arial MT"/>
                <a:cs typeface="Arial MT"/>
              </a:rPr>
              <a:t>on </a:t>
            </a:r>
            <a:r>
              <a:rPr sz="2200" dirty="0">
                <a:solidFill>
                  <a:srgbClr val="221F1F"/>
                </a:solidFill>
                <a:latin typeface="Arial MT"/>
                <a:cs typeface="Arial MT"/>
              </a:rPr>
              <a:t>lifestyle</a:t>
            </a:r>
            <a:r>
              <a:rPr sz="2200" spc="-5" dirty="0">
                <a:solidFill>
                  <a:srgbClr val="221F1F"/>
                </a:solidFill>
                <a:latin typeface="Arial MT"/>
                <a:cs typeface="Arial MT"/>
              </a:rPr>
              <a:t> factors, </a:t>
            </a:r>
            <a:r>
              <a:rPr sz="2200" dirty="0">
                <a:solidFill>
                  <a:srgbClr val="221F1F"/>
                </a:solidFill>
                <a:latin typeface="Arial MT"/>
                <a:cs typeface="Arial MT"/>
              </a:rPr>
              <a:t>such </a:t>
            </a:r>
            <a:r>
              <a:rPr sz="2200" spc="-5" dirty="0">
                <a:solidFill>
                  <a:srgbClr val="221F1F"/>
                </a:solidFill>
                <a:latin typeface="Arial MT"/>
                <a:cs typeface="Arial MT"/>
              </a:rPr>
              <a:t>as mobility</a:t>
            </a:r>
            <a:endParaRPr sz="2200">
              <a:latin typeface="Arial MT"/>
              <a:cs typeface="Arial M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9974" y="0"/>
            <a:ext cx="10515600" cy="1367041"/>
          </a:xfrm>
          <a:prstGeom prst="rect">
            <a:avLst/>
          </a:prstGeom>
        </p:spPr>
        <p:txBody>
          <a:bodyPr vert="horz" wrap="square" lIns="0" tIns="12700" rIns="0" bIns="0" rtlCol="0" anchor="ctr">
            <a:spAutoFit/>
          </a:bodyPr>
          <a:lstStyle/>
          <a:p>
            <a:pPr marL="3589655" marR="5080">
              <a:lnSpc>
                <a:spcPct val="100000"/>
              </a:lnSpc>
              <a:spcBef>
                <a:spcPts val="100"/>
              </a:spcBef>
            </a:pPr>
            <a:r>
              <a:rPr b="1" spc="-5" dirty="0"/>
              <a:t>Segmenting </a:t>
            </a:r>
            <a:r>
              <a:rPr b="1" dirty="0"/>
              <a:t>by </a:t>
            </a:r>
            <a:r>
              <a:rPr b="1" spc="5" dirty="0"/>
              <a:t> </a:t>
            </a:r>
            <a:r>
              <a:rPr b="1" spc="-5" dirty="0"/>
              <a:t>Demographics:</a:t>
            </a:r>
            <a:r>
              <a:rPr b="1" spc="-70" dirty="0"/>
              <a:t> </a:t>
            </a:r>
            <a:r>
              <a:rPr b="1" dirty="0"/>
              <a:t>Gender</a:t>
            </a:r>
            <a:endParaRPr b="1" dirty="0"/>
          </a:p>
        </p:txBody>
      </p:sp>
      <p:sp>
        <p:nvSpPr>
          <p:cNvPr id="3" name="object 3"/>
          <p:cNvSpPr txBox="1"/>
          <p:nvPr/>
        </p:nvSpPr>
        <p:spPr>
          <a:xfrm>
            <a:off x="2059941" y="1549431"/>
            <a:ext cx="7884159" cy="1689100"/>
          </a:xfrm>
          <a:prstGeom prst="rect">
            <a:avLst/>
          </a:prstGeom>
        </p:spPr>
        <p:txBody>
          <a:bodyPr vert="horz" wrap="square" lIns="0" tIns="86995" rIns="0" bIns="0" rtlCol="0">
            <a:spAutoFit/>
          </a:bodyPr>
          <a:lstStyle/>
          <a:p>
            <a:pPr marL="241300" indent="-228600">
              <a:spcBef>
                <a:spcPts val="685"/>
              </a:spcBef>
              <a:buChar char="•"/>
              <a:tabLst>
                <a:tab pos="241300" algn="l"/>
              </a:tabLst>
            </a:pPr>
            <a:r>
              <a:rPr sz="2800" spc="-5" dirty="0">
                <a:solidFill>
                  <a:srgbClr val="221F1F"/>
                </a:solidFill>
                <a:latin typeface="Arial MT"/>
                <a:cs typeface="Arial MT"/>
              </a:rPr>
              <a:t>Many</a:t>
            </a:r>
            <a:r>
              <a:rPr sz="2800" spc="10" dirty="0">
                <a:solidFill>
                  <a:srgbClr val="221F1F"/>
                </a:solidFill>
                <a:latin typeface="Arial MT"/>
                <a:cs typeface="Arial MT"/>
              </a:rPr>
              <a:t> </a:t>
            </a:r>
            <a:r>
              <a:rPr sz="2800" dirty="0">
                <a:solidFill>
                  <a:srgbClr val="221F1F"/>
                </a:solidFill>
                <a:latin typeface="Arial MT"/>
                <a:cs typeface="Arial MT"/>
              </a:rPr>
              <a:t>products</a:t>
            </a:r>
            <a:r>
              <a:rPr sz="2800" spc="10" dirty="0">
                <a:solidFill>
                  <a:srgbClr val="221F1F"/>
                </a:solidFill>
                <a:latin typeface="Arial MT"/>
                <a:cs typeface="Arial MT"/>
              </a:rPr>
              <a:t> </a:t>
            </a:r>
            <a:r>
              <a:rPr sz="2800" dirty="0">
                <a:solidFill>
                  <a:srgbClr val="221F1F"/>
                </a:solidFill>
                <a:latin typeface="Arial MT"/>
                <a:cs typeface="Arial MT"/>
              </a:rPr>
              <a:t>appeal</a:t>
            </a:r>
            <a:r>
              <a:rPr sz="2800" spc="15" dirty="0">
                <a:solidFill>
                  <a:srgbClr val="221F1F"/>
                </a:solidFill>
                <a:latin typeface="Arial MT"/>
                <a:cs typeface="Arial MT"/>
              </a:rPr>
              <a:t> </a:t>
            </a:r>
            <a:r>
              <a:rPr sz="2800" spc="-5" dirty="0">
                <a:solidFill>
                  <a:srgbClr val="221F1F"/>
                </a:solidFill>
                <a:latin typeface="Arial MT"/>
                <a:cs typeface="Arial MT"/>
              </a:rPr>
              <a:t>to</a:t>
            </a:r>
            <a:r>
              <a:rPr sz="2800" spc="10" dirty="0">
                <a:solidFill>
                  <a:srgbClr val="221F1F"/>
                </a:solidFill>
                <a:latin typeface="Arial MT"/>
                <a:cs typeface="Arial MT"/>
              </a:rPr>
              <a:t> </a:t>
            </a:r>
            <a:r>
              <a:rPr sz="2800" spc="-5" dirty="0">
                <a:solidFill>
                  <a:srgbClr val="221F1F"/>
                </a:solidFill>
                <a:latin typeface="Arial MT"/>
                <a:cs typeface="Arial MT"/>
              </a:rPr>
              <a:t>one</a:t>
            </a:r>
            <a:r>
              <a:rPr sz="2800" spc="10" dirty="0">
                <a:solidFill>
                  <a:srgbClr val="221F1F"/>
                </a:solidFill>
                <a:latin typeface="Arial MT"/>
                <a:cs typeface="Arial MT"/>
              </a:rPr>
              <a:t> </a:t>
            </a:r>
            <a:r>
              <a:rPr sz="2800" spc="-5" dirty="0">
                <a:solidFill>
                  <a:srgbClr val="221F1F"/>
                </a:solidFill>
                <a:latin typeface="Arial MT"/>
                <a:cs typeface="Arial MT"/>
              </a:rPr>
              <a:t>sex</a:t>
            </a:r>
            <a:r>
              <a:rPr sz="2800" spc="10" dirty="0">
                <a:solidFill>
                  <a:srgbClr val="221F1F"/>
                </a:solidFill>
                <a:latin typeface="Arial MT"/>
                <a:cs typeface="Arial MT"/>
              </a:rPr>
              <a:t> </a:t>
            </a:r>
            <a:r>
              <a:rPr sz="2800" spc="-5" dirty="0">
                <a:solidFill>
                  <a:srgbClr val="221F1F"/>
                </a:solidFill>
                <a:latin typeface="Arial MT"/>
                <a:cs typeface="Arial MT"/>
              </a:rPr>
              <a:t>or</a:t>
            </a:r>
            <a:r>
              <a:rPr sz="2800" spc="10" dirty="0">
                <a:solidFill>
                  <a:srgbClr val="221F1F"/>
                </a:solidFill>
                <a:latin typeface="Arial MT"/>
                <a:cs typeface="Arial MT"/>
              </a:rPr>
              <a:t> </a:t>
            </a:r>
            <a:r>
              <a:rPr sz="2800" dirty="0">
                <a:solidFill>
                  <a:srgbClr val="221F1F"/>
                </a:solidFill>
                <a:latin typeface="Arial MT"/>
                <a:cs typeface="Arial MT"/>
              </a:rPr>
              <a:t>the</a:t>
            </a:r>
            <a:r>
              <a:rPr sz="2800" spc="10" dirty="0">
                <a:solidFill>
                  <a:srgbClr val="221F1F"/>
                </a:solidFill>
                <a:latin typeface="Arial MT"/>
                <a:cs typeface="Arial MT"/>
              </a:rPr>
              <a:t> </a:t>
            </a:r>
            <a:r>
              <a:rPr sz="2800" dirty="0">
                <a:solidFill>
                  <a:srgbClr val="221F1F"/>
                </a:solidFill>
                <a:latin typeface="Arial MT"/>
                <a:cs typeface="Arial MT"/>
              </a:rPr>
              <a:t>other</a:t>
            </a:r>
            <a:endParaRPr sz="2800">
              <a:latin typeface="Arial MT"/>
              <a:cs typeface="Arial MT"/>
            </a:endParaRPr>
          </a:p>
          <a:p>
            <a:pPr marL="720090" marR="5080" lvl="1" indent="-342900">
              <a:spcBef>
                <a:spcPts val="510"/>
              </a:spcBef>
              <a:buChar char="•"/>
              <a:tabLst>
                <a:tab pos="719455" algn="l"/>
                <a:tab pos="720725" algn="l"/>
              </a:tabLst>
            </a:pPr>
            <a:r>
              <a:rPr sz="2400" spc="-5" dirty="0">
                <a:solidFill>
                  <a:srgbClr val="221F1F"/>
                </a:solidFill>
                <a:latin typeface="Arial MT"/>
                <a:cs typeface="Arial MT"/>
              </a:rPr>
              <a:t>Metrosexual:</a:t>
            </a:r>
            <a:r>
              <a:rPr sz="2400" spc="15" dirty="0">
                <a:solidFill>
                  <a:srgbClr val="221F1F"/>
                </a:solidFill>
                <a:latin typeface="Arial MT"/>
                <a:cs typeface="Arial MT"/>
              </a:rPr>
              <a:t> </a:t>
            </a:r>
            <a:r>
              <a:rPr sz="2400" spc="-5" dirty="0">
                <a:solidFill>
                  <a:srgbClr val="221F1F"/>
                </a:solidFill>
                <a:latin typeface="Arial MT"/>
                <a:cs typeface="Arial MT"/>
              </a:rPr>
              <a:t>a</a:t>
            </a:r>
            <a:r>
              <a:rPr sz="2400" spc="5" dirty="0">
                <a:solidFill>
                  <a:srgbClr val="221F1F"/>
                </a:solidFill>
                <a:latin typeface="Arial MT"/>
                <a:cs typeface="Arial MT"/>
              </a:rPr>
              <a:t> </a:t>
            </a:r>
            <a:r>
              <a:rPr sz="2400" spc="-5" dirty="0">
                <a:solidFill>
                  <a:srgbClr val="221F1F"/>
                </a:solidFill>
                <a:latin typeface="Arial MT"/>
                <a:cs typeface="Arial MT"/>
              </a:rPr>
              <a:t>straight,</a:t>
            </a:r>
            <a:r>
              <a:rPr sz="2400" spc="-10" dirty="0">
                <a:solidFill>
                  <a:srgbClr val="221F1F"/>
                </a:solidFill>
                <a:latin typeface="Arial MT"/>
                <a:cs typeface="Arial MT"/>
              </a:rPr>
              <a:t> </a:t>
            </a:r>
            <a:r>
              <a:rPr sz="2400" spc="-5" dirty="0">
                <a:solidFill>
                  <a:srgbClr val="221F1F"/>
                </a:solidFill>
                <a:latin typeface="Arial MT"/>
                <a:cs typeface="Arial MT"/>
              </a:rPr>
              <a:t>urban</a:t>
            </a:r>
            <a:r>
              <a:rPr sz="2400" spc="10" dirty="0">
                <a:solidFill>
                  <a:srgbClr val="221F1F"/>
                </a:solidFill>
                <a:latin typeface="Arial MT"/>
                <a:cs typeface="Arial MT"/>
              </a:rPr>
              <a:t> </a:t>
            </a:r>
            <a:r>
              <a:rPr sz="2400" spc="-5" dirty="0">
                <a:solidFill>
                  <a:srgbClr val="221F1F"/>
                </a:solidFill>
                <a:latin typeface="Arial MT"/>
                <a:cs typeface="Arial MT"/>
              </a:rPr>
              <a:t>male</a:t>
            </a:r>
            <a:r>
              <a:rPr sz="2400" spc="15" dirty="0">
                <a:solidFill>
                  <a:srgbClr val="221F1F"/>
                </a:solidFill>
                <a:latin typeface="Arial MT"/>
                <a:cs typeface="Arial MT"/>
              </a:rPr>
              <a:t> </a:t>
            </a:r>
            <a:r>
              <a:rPr sz="2400" spc="-5" dirty="0">
                <a:solidFill>
                  <a:srgbClr val="221F1F"/>
                </a:solidFill>
                <a:latin typeface="Arial MT"/>
                <a:cs typeface="Arial MT"/>
              </a:rPr>
              <a:t>who</a:t>
            </a:r>
            <a:r>
              <a:rPr sz="2400" spc="15" dirty="0">
                <a:solidFill>
                  <a:srgbClr val="221F1F"/>
                </a:solidFill>
                <a:latin typeface="Arial MT"/>
                <a:cs typeface="Arial MT"/>
              </a:rPr>
              <a:t> </a:t>
            </a:r>
            <a:r>
              <a:rPr sz="2400" spc="-5" dirty="0">
                <a:solidFill>
                  <a:srgbClr val="221F1F"/>
                </a:solidFill>
                <a:latin typeface="Arial MT"/>
                <a:cs typeface="Arial MT"/>
              </a:rPr>
              <a:t>is</a:t>
            </a:r>
            <a:r>
              <a:rPr sz="2400" dirty="0">
                <a:solidFill>
                  <a:srgbClr val="221F1F"/>
                </a:solidFill>
                <a:latin typeface="Arial MT"/>
                <a:cs typeface="Arial MT"/>
              </a:rPr>
              <a:t> </a:t>
            </a:r>
            <a:r>
              <a:rPr sz="2400" spc="-5" dirty="0">
                <a:solidFill>
                  <a:srgbClr val="221F1F"/>
                </a:solidFill>
                <a:latin typeface="Arial MT"/>
                <a:cs typeface="Arial MT"/>
              </a:rPr>
              <a:t>keenly </a:t>
            </a:r>
            <a:r>
              <a:rPr sz="2400" dirty="0">
                <a:solidFill>
                  <a:srgbClr val="221F1F"/>
                </a:solidFill>
                <a:latin typeface="Arial MT"/>
                <a:cs typeface="Arial MT"/>
              </a:rPr>
              <a:t> </a:t>
            </a:r>
            <a:r>
              <a:rPr sz="2400" spc="-5" dirty="0">
                <a:solidFill>
                  <a:srgbClr val="221F1F"/>
                </a:solidFill>
                <a:latin typeface="Arial MT"/>
                <a:cs typeface="Arial MT"/>
              </a:rPr>
              <a:t>interested</a:t>
            </a:r>
            <a:r>
              <a:rPr sz="2400" spc="10" dirty="0">
                <a:solidFill>
                  <a:srgbClr val="221F1F"/>
                </a:solidFill>
                <a:latin typeface="Arial MT"/>
                <a:cs typeface="Arial MT"/>
              </a:rPr>
              <a:t> </a:t>
            </a:r>
            <a:r>
              <a:rPr sz="2400" dirty="0">
                <a:solidFill>
                  <a:srgbClr val="221F1F"/>
                </a:solidFill>
                <a:latin typeface="Arial MT"/>
                <a:cs typeface="Arial MT"/>
              </a:rPr>
              <a:t>in</a:t>
            </a:r>
            <a:r>
              <a:rPr sz="2400" spc="15" dirty="0">
                <a:solidFill>
                  <a:srgbClr val="221F1F"/>
                </a:solidFill>
                <a:latin typeface="Arial MT"/>
                <a:cs typeface="Arial MT"/>
              </a:rPr>
              <a:t> </a:t>
            </a:r>
            <a:r>
              <a:rPr sz="2400" spc="-5" dirty="0">
                <a:solidFill>
                  <a:srgbClr val="221F1F"/>
                </a:solidFill>
                <a:latin typeface="Arial MT"/>
                <a:cs typeface="Arial MT"/>
              </a:rPr>
              <a:t>fashion,</a:t>
            </a:r>
            <a:r>
              <a:rPr sz="2400" spc="20" dirty="0">
                <a:solidFill>
                  <a:srgbClr val="221F1F"/>
                </a:solidFill>
                <a:latin typeface="Arial MT"/>
                <a:cs typeface="Arial MT"/>
              </a:rPr>
              <a:t> </a:t>
            </a:r>
            <a:r>
              <a:rPr sz="2400" spc="-5" dirty="0">
                <a:solidFill>
                  <a:srgbClr val="221F1F"/>
                </a:solidFill>
                <a:latin typeface="Arial MT"/>
                <a:cs typeface="Arial MT"/>
              </a:rPr>
              <a:t>home</a:t>
            </a:r>
            <a:r>
              <a:rPr sz="2400" spc="10" dirty="0">
                <a:solidFill>
                  <a:srgbClr val="221F1F"/>
                </a:solidFill>
                <a:latin typeface="Arial MT"/>
                <a:cs typeface="Arial MT"/>
              </a:rPr>
              <a:t> </a:t>
            </a:r>
            <a:r>
              <a:rPr sz="2400" spc="-5" dirty="0">
                <a:solidFill>
                  <a:srgbClr val="221F1F"/>
                </a:solidFill>
                <a:latin typeface="Arial MT"/>
                <a:cs typeface="Arial MT"/>
              </a:rPr>
              <a:t>design,</a:t>
            </a:r>
            <a:r>
              <a:rPr sz="2400" spc="30" dirty="0">
                <a:solidFill>
                  <a:srgbClr val="221F1F"/>
                </a:solidFill>
                <a:latin typeface="Arial MT"/>
                <a:cs typeface="Arial MT"/>
              </a:rPr>
              <a:t> </a:t>
            </a:r>
            <a:r>
              <a:rPr sz="2400" spc="-5" dirty="0">
                <a:solidFill>
                  <a:srgbClr val="221F1F"/>
                </a:solidFill>
                <a:latin typeface="Arial MT"/>
                <a:cs typeface="Arial MT"/>
              </a:rPr>
              <a:t>gourmet</a:t>
            </a:r>
            <a:r>
              <a:rPr sz="2400" spc="15" dirty="0">
                <a:solidFill>
                  <a:srgbClr val="221F1F"/>
                </a:solidFill>
                <a:latin typeface="Arial MT"/>
                <a:cs typeface="Arial MT"/>
              </a:rPr>
              <a:t> </a:t>
            </a:r>
            <a:r>
              <a:rPr sz="2400" spc="-5" dirty="0">
                <a:solidFill>
                  <a:srgbClr val="221F1F"/>
                </a:solidFill>
                <a:latin typeface="Arial MT"/>
                <a:cs typeface="Arial MT"/>
              </a:rPr>
              <a:t>cooking, </a:t>
            </a:r>
            <a:r>
              <a:rPr sz="2400" spc="-650" dirty="0">
                <a:solidFill>
                  <a:srgbClr val="221F1F"/>
                </a:solidFill>
                <a:latin typeface="Arial MT"/>
                <a:cs typeface="Arial MT"/>
              </a:rPr>
              <a:t> </a:t>
            </a:r>
            <a:r>
              <a:rPr sz="2400" spc="-5" dirty="0">
                <a:solidFill>
                  <a:srgbClr val="221F1F"/>
                </a:solidFill>
                <a:latin typeface="Arial MT"/>
                <a:cs typeface="Arial MT"/>
              </a:rPr>
              <a:t>and</a:t>
            </a:r>
            <a:r>
              <a:rPr sz="2400" dirty="0">
                <a:solidFill>
                  <a:srgbClr val="221F1F"/>
                </a:solidFill>
                <a:latin typeface="Arial MT"/>
                <a:cs typeface="Arial MT"/>
              </a:rPr>
              <a:t> </a:t>
            </a:r>
            <a:r>
              <a:rPr sz="2400" spc="-5" dirty="0">
                <a:solidFill>
                  <a:srgbClr val="221F1F"/>
                </a:solidFill>
                <a:latin typeface="Arial MT"/>
                <a:cs typeface="Arial MT"/>
              </a:rPr>
              <a:t>personal</a:t>
            </a:r>
            <a:r>
              <a:rPr sz="2400" spc="10" dirty="0">
                <a:solidFill>
                  <a:srgbClr val="221F1F"/>
                </a:solidFill>
                <a:latin typeface="Arial MT"/>
                <a:cs typeface="Arial MT"/>
              </a:rPr>
              <a:t> </a:t>
            </a:r>
            <a:r>
              <a:rPr sz="2400" spc="-5" dirty="0">
                <a:solidFill>
                  <a:srgbClr val="221F1F"/>
                </a:solidFill>
                <a:latin typeface="Arial MT"/>
                <a:cs typeface="Arial MT"/>
              </a:rPr>
              <a:t>care</a:t>
            </a:r>
            <a:endParaRPr sz="2400">
              <a:latin typeface="Arial MT"/>
              <a:cs typeface="Arial MT"/>
            </a:endParaRPr>
          </a:p>
        </p:txBody>
      </p:sp>
      <p:pic>
        <p:nvPicPr>
          <p:cNvPr id="4" name="object 4"/>
          <p:cNvPicPr/>
          <p:nvPr/>
        </p:nvPicPr>
        <p:blipFill>
          <a:blip r:embed="rId1" cstate="print"/>
          <a:stretch>
            <a:fillRect/>
          </a:stretch>
        </p:blipFill>
        <p:spPr>
          <a:xfrm>
            <a:off x="6589776" y="3140964"/>
            <a:ext cx="3425850" cy="243230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59544" y="766289"/>
            <a:ext cx="13997540" cy="677237"/>
          </a:xfrm>
          <a:prstGeom prst="rect">
            <a:avLst/>
          </a:prstGeom>
        </p:spPr>
        <p:txBody>
          <a:bodyPr vert="horz" wrap="square" lIns="0" tIns="122047" rIns="0" bIns="0" rtlCol="0" anchor="ctr">
            <a:spAutoFit/>
          </a:bodyPr>
          <a:lstStyle/>
          <a:p>
            <a:pPr marL="3521075" marR="5080">
              <a:lnSpc>
                <a:spcPct val="100000"/>
              </a:lnSpc>
              <a:spcBef>
                <a:spcPts val="95"/>
              </a:spcBef>
            </a:pPr>
            <a:r>
              <a:rPr lang="en-US" sz="3600" b="1" spc="-5" dirty="0" smtClean="0"/>
              <a:t>SEGMENTING</a:t>
            </a:r>
            <a:r>
              <a:rPr lang="en-US" sz="3600" b="1" spc="25" dirty="0" smtClean="0"/>
              <a:t> </a:t>
            </a:r>
            <a:r>
              <a:rPr lang="en-US" sz="3600" b="1" spc="-5" dirty="0" smtClean="0"/>
              <a:t>BY</a:t>
            </a:r>
            <a:r>
              <a:rPr lang="en-US" sz="3600" b="1" spc="15" dirty="0" smtClean="0"/>
              <a:t> </a:t>
            </a:r>
            <a:r>
              <a:rPr lang="en-US" sz="3600" b="1" spc="-5" dirty="0" smtClean="0"/>
              <a:t>DEMOGRAPHICS: </a:t>
            </a:r>
            <a:r>
              <a:rPr lang="en-US" sz="3600" b="1" spc="-760" dirty="0" smtClean="0"/>
              <a:t> </a:t>
            </a:r>
            <a:r>
              <a:rPr lang="en-US" sz="3600" b="1" spc="-5" dirty="0" smtClean="0"/>
              <a:t>FAMILY</a:t>
            </a:r>
            <a:r>
              <a:rPr lang="en-US" sz="3600" b="1" spc="10" dirty="0" smtClean="0"/>
              <a:t> </a:t>
            </a:r>
            <a:r>
              <a:rPr lang="en-US" sz="3600" b="1" spc="-5" dirty="0" smtClean="0"/>
              <a:t>LIFE</a:t>
            </a:r>
            <a:r>
              <a:rPr lang="en-US" sz="3600" b="1" spc="10" dirty="0" smtClean="0"/>
              <a:t> </a:t>
            </a:r>
            <a:r>
              <a:rPr lang="en-US" sz="3600" b="1" spc="-10" dirty="0" smtClean="0"/>
              <a:t>CYCLE</a:t>
            </a:r>
            <a:endParaRPr lang="en-US" sz="3600" b="1" dirty="0"/>
          </a:p>
        </p:txBody>
      </p:sp>
      <p:sp>
        <p:nvSpPr>
          <p:cNvPr id="3" name="object 3"/>
          <p:cNvSpPr txBox="1"/>
          <p:nvPr/>
        </p:nvSpPr>
        <p:spPr>
          <a:xfrm>
            <a:off x="2059941" y="1771268"/>
            <a:ext cx="7505065" cy="4167166"/>
          </a:xfrm>
          <a:prstGeom prst="rect">
            <a:avLst/>
          </a:prstGeom>
        </p:spPr>
        <p:txBody>
          <a:bodyPr vert="horz" wrap="square" lIns="0" tIns="12065" rIns="0" bIns="0" rtlCol="0">
            <a:spAutoFit/>
          </a:bodyPr>
          <a:lstStyle/>
          <a:p>
            <a:pPr marL="241300" marR="237490" indent="-228600">
              <a:spcBef>
                <a:spcPts val="95"/>
              </a:spcBef>
              <a:buChar char="•"/>
              <a:tabLst>
                <a:tab pos="241300" algn="l"/>
              </a:tabLst>
            </a:pPr>
            <a:r>
              <a:rPr sz="2800" spc="-5" dirty="0">
                <a:solidFill>
                  <a:srgbClr val="221F1F"/>
                </a:solidFill>
                <a:latin typeface="Arial MT"/>
                <a:cs typeface="Arial MT"/>
              </a:rPr>
              <a:t>Family</a:t>
            </a:r>
            <a:r>
              <a:rPr sz="2800" spc="10" dirty="0">
                <a:solidFill>
                  <a:srgbClr val="221F1F"/>
                </a:solidFill>
                <a:latin typeface="Arial MT"/>
                <a:cs typeface="Arial MT"/>
              </a:rPr>
              <a:t> </a:t>
            </a:r>
            <a:r>
              <a:rPr sz="2800" dirty="0">
                <a:solidFill>
                  <a:srgbClr val="221F1F"/>
                </a:solidFill>
                <a:latin typeface="Arial MT"/>
                <a:cs typeface="Arial MT"/>
              </a:rPr>
              <a:t>needs and</a:t>
            </a:r>
            <a:r>
              <a:rPr sz="2800" spc="5" dirty="0">
                <a:solidFill>
                  <a:srgbClr val="221F1F"/>
                </a:solidFill>
                <a:latin typeface="Arial MT"/>
                <a:cs typeface="Arial MT"/>
              </a:rPr>
              <a:t> </a:t>
            </a:r>
            <a:r>
              <a:rPr sz="2800" dirty="0">
                <a:solidFill>
                  <a:srgbClr val="221F1F"/>
                </a:solidFill>
                <a:latin typeface="Arial MT"/>
                <a:cs typeface="Arial MT"/>
              </a:rPr>
              <a:t>expenditures</a:t>
            </a:r>
            <a:r>
              <a:rPr sz="2800" spc="20" dirty="0">
                <a:solidFill>
                  <a:srgbClr val="221F1F"/>
                </a:solidFill>
                <a:latin typeface="Arial MT"/>
                <a:cs typeface="Arial MT"/>
              </a:rPr>
              <a:t> </a:t>
            </a:r>
            <a:r>
              <a:rPr sz="2800" dirty="0">
                <a:solidFill>
                  <a:srgbClr val="221F1F"/>
                </a:solidFill>
                <a:latin typeface="Arial MT"/>
                <a:cs typeface="Arial MT"/>
              </a:rPr>
              <a:t>change</a:t>
            </a:r>
            <a:r>
              <a:rPr sz="2800" spc="5" dirty="0">
                <a:solidFill>
                  <a:srgbClr val="221F1F"/>
                </a:solidFill>
                <a:latin typeface="Arial MT"/>
                <a:cs typeface="Arial MT"/>
              </a:rPr>
              <a:t> </a:t>
            </a:r>
            <a:r>
              <a:rPr sz="2800" dirty="0">
                <a:solidFill>
                  <a:srgbClr val="221F1F"/>
                </a:solidFill>
                <a:latin typeface="Arial MT"/>
                <a:cs typeface="Arial MT"/>
              </a:rPr>
              <a:t>over </a:t>
            </a:r>
            <a:r>
              <a:rPr sz="2800" spc="-765" dirty="0">
                <a:solidFill>
                  <a:srgbClr val="221F1F"/>
                </a:solidFill>
                <a:latin typeface="Arial MT"/>
                <a:cs typeface="Arial MT"/>
              </a:rPr>
              <a:t> </a:t>
            </a:r>
            <a:r>
              <a:rPr sz="2800" spc="-5" dirty="0">
                <a:solidFill>
                  <a:srgbClr val="221F1F"/>
                </a:solidFill>
                <a:latin typeface="Arial MT"/>
                <a:cs typeface="Arial MT"/>
              </a:rPr>
              <a:t>time</a:t>
            </a:r>
            <a:endParaRPr sz="2800">
              <a:latin typeface="Arial MT"/>
              <a:cs typeface="Arial MT"/>
            </a:endParaRPr>
          </a:p>
          <a:p>
            <a:pPr marL="720090" lvl="1" indent="-343535">
              <a:spcBef>
                <a:spcPts val="505"/>
              </a:spcBef>
              <a:buChar char="•"/>
              <a:tabLst>
                <a:tab pos="719455" algn="l"/>
                <a:tab pos="720725" algn="l"/>
              </a:tabLst>
            </a:pPr>
            <a:r>
              <a:rPr sz="2400" dirty="0">
                <a:solidFill>
                  <a:srgbClr val="221F1F"/>
                </a:solidFill>
                <a:latin typeface="Arial MT"/>
                <a:cs typeface="Arial MT"/>
              </a:rPr>
              <a:t>As</a:t>
            </a:r>
            <a:r>
              <a:rPr sz="2400" spc="-5" dirty="0">
                <a:solidFill>
                  <a:srgbClr val="221F1F"/>
                </a:solidFill>
                <a:latin typeface="Arial MT"/>
                <a:cs typeface="Arial MT"/>
              </a:rPr>
              <a:t> families</a:t>
            </a:r>
            <a:r>
              <a:rPr sz="2400" spc="15" dirty="0">
                <a:solidFill>
                  <a:srgbClr val="221F1F"/>
                </a:solidFill>
                <a:latin typeface="Arial MT"/>
                <a:cs typeface="Arial MT"/>
              </a:rPr>
              <a:t> </a:t>
            </a:r>
            <a:r>
              <a:rPr sz="2400" dirty="0">
                <a:solidFill>
                  <a:srgbClr val="221F1F"/>
                </a:solidFill>
                <a:latin typeface="Arial MT"/>
                <a:cs typeface="Arial MT"/>
              </a:rPr>
              <a:t>move</a:t>
            </a:r>
            <a:r>
              <a:rPr sz="2400" spc="5" dirty="0">
                <a:solidFill>
                  <a:srgbClr val="221F1F"/>
                </a:solidFill>
                <a:latin typeface="Arial MT"/>
                <a:cs typeface="Arial MT"/>
              </a:rPr>
              <a:t> </a:t>
            </a:r>
            <a:r>
              <a:rPr sz="2400" spc="-5" dirty="0">
                <a:solidFill>
                  <a:srgbClr val="221F1F"/>
                </a:solidFill>
                <a:latin typeface="Arial MT"/>
                <a:cs typeface="Arial MT"/>
              </a:rPr>
              <a:t>through</a:t>
            </a:r>
            <a:r>
              <a:rPr sz="2400" spc="10" dirty="0">
                <a:solidFill>
                  <a:srgbClr val="221F1F"/>
                </a:solidFill>
                <a:latin typeface="Arial MT"/>
                <a:cs typeface="Arial MT"/>
              </a:rPr>
              <a:t> </a:t>
            </a:r>
            <a:r>
              <a:rPr sz="2400" spc="-5" dirty="0">
                <a:solidFill>
                  <a:srgbClr val="221F1F"/>
                </a:solidFill>
                <a:latin typeface="Arial MT"/>
                <a:cs typeface="Arial MT"/>
              </a:rPr>
              <a:t>stages,</a:t>
            </a:r>
            <a:r>
              <a:rPr sz="2400" spc="5" dirty="0">
                <a:solidFill>
                  <a:srgbClr val="221F1F"/>
                </a:solidFill>
                <a:latin typeface="Arial MT"/>
                <a:cs typeface="Arial MT"/>
              </a:rPr>
              <a:t> </a:t>
            </a:r>
            <a:r>
              <a:rPr sz="2400" spc="-10" dirty="0">
                <a:solidFill>
                  <a:srgbClr val="221F1F"/>
                </a:solidFill>
                <a:latin typeface="Arial MT"/>
                <a:cs typeface="Arial MT"/>
              </a:rPr>
              <a:t>different</a:t>
            </a:r>
            <a:r>
              <a:rPr sz="2400" spc="5" dirty="0">
                <a:solidFill>
                  <a:srgbClr val="221F1F"/>
                </a:solidFill>
                <a:latin typeface="Arial MT"/>
                <a:cs typeface="Arial MT"/>
              </a:rPr>
              <a:t> </a:t>
            </a:r>
            <a:r>
              <a:rPr sz="2400" dirty="0">
                <a:solidFill>
                  <a:srgbClr val="221F1F"/>
                </a:solidFill>
                <a:latin typeface="Arial MT"/>
                <a:cs typeface="Arial MT"/>
              </a:rPr>
              <a:t>product</a:t>
            </a:r>
            <a:endParaRPr sz="2400">
              <a:latin typeface="Arial MT"/>
              <a:cs typeface="Arial MT"/>
            </a:endParaRPr>
          </a:p>
          <a:p>
            <a:pPr marL="720090">
              <a:spcBef>
                <a:spcPts val="5"/>
              </a:spcBef>
            </a:pPr>
            <a:r>
              <a:rPr sz="2400" spc="-5" dirty="0">
                <a:solidFill>
                  <a:srgbClr val="221F1F"/>
                </a:solidFill>
                <a:latin typeface="Arial MT"/>
                <a:cs typeface="Arial MT"/>
              </a:rPr>
              <a:t>categories</a:t>
            </a:r>
            <a:r>
              <a:rPr sz="2400" spc="10" dirty="0">
                <a:solidFill>
                  <a:srgbClr val="221F1F"/>
                </a:solidFill>
                <a:latin typeface="Arial MT"/>
                <a:cs typeface="Arial MT"/>
              </a:rPr>
              <a:t> </a:t>
            </a:r>
            <a:r>
              <a:rPr sz="2400" spc="-5" dirty="0">
                <a:solidFill>
                  <a:srgbClr val="221F1F"/>
                </a:solidFill>
                <a:latin typeface="Arial MT"/>
                <a:cs typeface="Arial MT"/>
              </a:rPr>
              <a:t>ascend</a:t>
            </a:r>
            <a:r>
              <a:rPr sz="2400" spc="10" dirty="0">
                <a:solidFill>
                  <a:srgbClr val="221F1F"/>
                </a:solidFill>
                <a:latin typeface="Arial MT"/>
                <a:cs typeface="Arial MT"/>
              </a:rPr>
              <a:t> </a:t>
            </a:r>
            <a:r>
              <a:rPr sz="2400" spc="-5" dirty="0">
                <a:solidFill>
                  <a:srgbClr val="221F1F"/>
                </a:solidFill>
                <a:latin typeface="Arial MT"/>
                <a:cs typeface="Arial MT"/>
              </a:rPr>
              <a:t>or</a:t>
            </a:r>
            <a:r>
              <a:rPr sz="2400" spc="5" dirty="0">
                <a:solidFill>
                  <a:srgbClr val="221F1F"/>
                </a:solidFill>
                <a:latin typeface="Arial MT"/>
                <a:cs typeface="Arial MT"/>
              </a:rPr>
              <a:t> </a:t>
            </a:r>
            <a:r>
              <a:rPr sz="2400" spc="-5" dirty="0">
                <a:solidFill>
                  <a:srgbClr val="221F1F"/>
                </a:solidFill>
                <a:latin typeface="Arial MT"/>
                <a:cs typeface="Arial MT"/>
              </a:rPr>
              <a:t>descent</a:t>
            </a:r>
            <a:r>
              <a:rPr sz="2400" spc="10" dirty="0">
                <a:solidFill>
                  <a:srgbClr val="221F1F"/>
                </a:solidFill>
                <a:latin typeface="Arial MT"/>
                <a:cs typeface="Arial MT"/>
              </a:rPr>
              <a:t> </a:t>
            </a:r>
            <a:r>
              <a:rPr sz="2400" spc="-5" dirty="0">
                <a:solidFill>
                  <a:srgbClr val="221F1F"/>
                </a:solidFill>
                <a:latin typeface="Arial MT"/>
                <a:cs typeface="Arial MT"/>
              </a:rPr>
              <a:t>in </a:t>
            </a:r>
            <a:r>
              <a:rPr sz="2400" dirty="0">
                <a:solidFill>
                  <a:srgbClr val="221F1F"/>
                </a:solidFill>
                <a:latin typeface="Arial MT"/>
                <a:cs typeface="Arial MT"/>
              </a:rPr>
              <a:t>importance</a:t>
            </a:r>
            <a:endParaRPr sz="2400">
              <a:latin typeface="Arial MT"/>
              <a:cs typeface="Arial MT"/>
            </a:endParaRPr>
          </a:p>
          <a:p>
            <a:pPr marL="720090" marR="848995" lvl="1" indent="-342900">
              <a:spcBef>
                <a:spcPts val="505"/>
              </a:spcBef>
              <a:buChar char="•"/>
              <a:tabLst>
                <a:tab pos="719455" algn="l"/>
                <a:tab pos="720725" algn="l"/>
              </a:tabLst>
            </a:pPr>
            <a:r>
              <a:rPr sz="2400" spc="-5" dirty="0">
                <a:solidFill>
                  <a:srgbClr val="221F1F"/>
                </a:solidFill>
                <a:latin typeface="Arial MT"/>
                <a:cs typeface="Arial MT"/>
              </a:rPr>
              <a:t>Even </a:t>
            </a:r>
            <a:r>
              <a:rPr sz="2400" dirty="0">
                <a:solidFill>
                  <a:srgbClr val="221F1F"/>
                </a:solidFill>
                <a:latin typeface="Arial MT"/>
                <a:cs typeface="Arial MT"/>
              </a:rPr>
              <a:t>if</a:t>
            </a:r>
            <a:r>
              <a:rPr sz="2400" spc="5" dirty="0">
                <a:solidFill>
                  <a:srgbClr val="221F1F"/>
                </a:solidFill>
                <a:latin typeface="Arial MT"/>
                <a:cs typeface="Arial MT"/>
              </a:rPr>
              <a:t> </a:t>
            </a:r>
            <a:r>
              <a:rPr sz="2400" spc="-5" dirty="0">
                <a:solidFill>
                  <a:srgbClr val="221F1F"/>
                </a:solidFill>
                <a:latin typeface="Arial MT"/>
                <a:cs typeface="Arial MT"/>
              </a:rPr>
              <a:t>importance</a:t>
            </a:r>
            <a:r>
              <a:rPr sz="2400" spc="10" dirty="0">
                <a:solidFill>
                  <a:srgbClr val="221F1F"/>
                </a:solidFill>
                <a:latin typeface="Arial MT"/>
                <a:cs typeface="Arial MT"/>
              </a:rPr>
              <a:t> </a:t>
            </a:r>
            <a:r>
              <a:rPr sz="2400" spc="-5" dirty="0">
                <a:solidFill>
                  <a:srgbClr val="221F1F"/>
                </a:solidFill>
                <a:latin typeface="Arial MT"/>
                <a:cs typeface="Arial MT"/>
              </a:rPr>
              <a:t>is</a:t>
            </a:r>
            <a:r>
              <a:rPr sz="2400" dirty="0">
                <a:solidFill>
                  <a:srgbClr val="221F1F"/>
                </a:solidFill>
                <a:latin typeface="Arial MT"/>
                <a:cs typeface="Arial MT"/>
              </a:rPr>
              <a:t> constant,</a:t>
            </a:r>
            <a:r>
              <a:rPr sz="2400" spc="-15" dirty="0">
                <a:solidFill>
                  <a:srgbClr val="221F1F"/>
                </a:solidFill>
                <a:latin typeface="Arial MT"/>
                <a:cs typeface="Arial MT"/>
              </a:rPr>
              <a:t> </a:t>
            </a:r>
            <a:r>
              <a:rPr sz="2400" spc="-5" dirty="0">
                <a:solidFill>
                  <a:srgbClr val="221F1F"/>
                </a:solidFill>
                <a:latin typeface="Arial MT"/>
                <a:cs typeface="Arial MT"/>
              </a:rPr>
              <a:t>needs</a:t>
            </a:r>
            <a:r>
              <a:rPr sz="2400" spc="10" dirty="0">
                <a:solidFill>
                  <a:srgbClr val="221F1F"/>
                </a:solidFill>
                <a:latin typeface="Arial MT"/>
                <a:cs typeface="Arial MT"/>
              </a:rPr>
              <a:t> </a:t>
            </a:r>
            <a:r>
              <a:rPr sz="2400" spc="-5" dirty="0">
                <a:solidFill>
                  <a:srgbClr val="221F1F"/>
                </a:solidFill>
                <a:latin typeface="Arial MT"/>
                <a:cs typeface="Arial MT"/>
              </a:rPr>
              <a:t>within </a:t>
            </a:r>
            <a:r>
              <a:rPr sz="2400" spc="-650" dirty="0">
                <a:solidFill>
                  <a:srgbClr val="221F1F"/>
                </a:solidFill>
                <a:latin typeface="Arial MT"/>
                <a:cs typeface="Arial MT"/>
              </a:rPr>
              <a:t> </a:t>
            </a:r>
            <a:r>
              <a:rPr sz="2400" spc="-5" dirty="0">
                <a:solidFill>
                  <a:srgbClr val="221F1F"/>
                </a:solidFill>
                <a:latin typeface="Arial MT"/>
                <a:cs typeface="Arial MT"/>
              </a:rPr>
              <a:t>category </a:t>
            </a:r>
            <a:r>
              <a:rPr sz="2400" dirty="0">
                <a:solidFill>
                  <a:srgbClr val="221F1F"/>
                </a:solidFill>
                <a:latin typeface="Arial MT"/>
                <a:cs typeface="Arial MT"/>
              </a:rPr>
              <a:t>may </a:t>
            </a:r>
            <a:r>
              <a:rPr sz="2400" spc="-5" dirty="0">
                <a:solidFill>
                  <a:srgbClr val="221F1F"/>
                </a:solidFill>
                <a:latin typeface="Arial MT"/>
                <a:cs typeface="Arial MT"/>
              </a:rPr>
              <a:t>change</a:t>
            </a:r>
            <a:r>
              <a:rPr sz="2400" spc="15" dirty="0">
                <a:solidFill>
                  <a:srgbClr val="221F1F"/>
                </a:solidFill>
                <a:latin typeface="Arial MT"/>
                <a:cs typeface="Arial MT"/>
              </a:rPr>
              <a:t> </a:t>
            </a:r>
            <a:r>
              <a:rPr sz="2400" dirty="0">
                <a:solidFill>
                  <a:srgbClr val="221F1F"/>
                </a:solidFill>
                <a:latin typeface="Arial MT"/>
                <a:cs typeface="Arial MT"/>
              </a:rPr>
              <a:t>(e.g.,</a:t>
            </a:r>
            <a:r>
              <a:rPr sz="2400" spc="-25" dirty="0">
                <a:solidFill>
                  <a:srgbClr val="221F1F"/>
                </a:solidFill>
                <a:latin typeface="Arial MT"/>
                <a:cs typeface="Arial MT"/>
              </a:rPr>
              <a:t> </a:t>
            </a:r>
            <a:r>
              <a:rPr sz="2400" dirty="0">
                <a:solidFill>
                  <a:srgbClr val="221F1F"/>
                </a:solidFill>
                <a:latin typeface="Arial MT"/>
                <a:cs typeface="Arial MT"/>
              </a:rPr>
              <a:t>furniture)</a:t>
            </a:r>
            <a:endParaRPr sz="2400">
              <a:latin typeface="Arial MT"/>
              <a:cs typeface="Arial MT"/>
            </a:endParaRPr>
          </a:p>
          <a:p>
            <a:pPr>
              <a:spcBef>
                <a:spcPts val="25"/>
              </a:spcBef>
            </a:pPr>
            <a:endParaRPr sz="3350">
              <a:latin typeface="Arial MT"/>
              <a:cs typeface="Arial MT"/>
            </a:endParaRPr>
          </a:p>
          <a:p>
            <a:pPr marL="12700" marR="1003300"/>
            <a:r>
              <a:rPr sz="2400" b="1" dirty="0">
                <a:solidFill>
                  <a:srgbClr val="001F5F"/>
                </a:solidFill>
                <a:latin typeface="Arial" panose="020B0604020202020204"/>
                <a:cs typeface="Arial" panose="020B0604020202020204"/>
              </a:rPr>
              <a:t>What</a:t>
            </a:r>
            <a:r>
              <a:rPr sz="2400" b="1" spc="-10" dirty="0">
                <a:solidFill>
                  <a:srgbClr val="001F5F"/>
                </a:solidFill>
                <a:latin typeface="Arial" panose="020B0604020202020204"/>
                <a:cs typeface="Arial" panose="020B0604020202020204"/>
              </a:rPr>
              <a:t> </a:t>
            </a:r>
            <a:r>
              <a:rPr sz="2400" b="1" spc="-5" dirty="0">
                <a:solidFill>
                  <a:srgbClr val="001F5F"/>
                </a:solidFill>
                <a:latin typeface="Arial" panose="020B0604020202020204"/>
                <a:cs typeface="Arial" panose="020B0604020202020204"/>
              </a:rPr>
              <a:t>purchase </a:t>
            </a:r>
            <a:r>
              <a:rPr sz="2400" b="1" dirty="0">
                <a:solidFill>
                  <a:srgbClr val="001F5F"/>
                </a:solidFill>
                <a:latin typeface="Arial" panose="020B0604020202020204"/>
                <a:cs typeface="Arial" panose="020B0604020202020204"/>
              </a:rPr>
              <a:t>categories</a:t>
            </a:r>
            <a:r>
              <a:rPr sz="2400" b="1" spc="-10" dirty="0">
                <a:solidFill>
                  <a:srgbClr val="001F5F"/>
                </a:solidFill>
                <a:latin typeface="Arial" panose="020B0604020202020204"/>
                <a:cs typeface="Arial" panose="020B0604020202020204"/>
              </a:rPr>
              <a:t> </a:t>
            </a:r>
            <a:r>
              <a:rPr sz="2400" b="1" dirty="0">
                <a:solidFill>
                  <a:srgbClr val="001F5F"/>
                </a:solidFill>
                <a:latin typeface="Arial" panose="020B0604020202020204"/>
                <a:cs typeface="Arial" panose="020B0604020202020204"/>
              </a:rPr>
              <a:t>would</a:t>
            </a:r>
            <a:r>
              <a:rPr sz="2400" b="1" spc="-55" dirty="0">
                <a:solidFill>
                  <a:srgbClr val="001F5F"/>
                </a:solidFill>
                <a:latin typeface="Arial" panose="020B0604020202020204"/>
                <a:cs typeface="Arial" panose="020B0604020202020204"/>
              </a:rPr>
              <a:t> </a:t>
            </a:r>
            <a:r>
              <a:rPr sz="2400" b="1" dirty="0">
                <a:solidFill>
                  <a:srgbClr val="001F5F"/>
                </a:solidFill>
                <a:latin typeface="Arial" panose="020B0604020202020204"/>
                <a:cs typeface="Arial" panose="020B0604020202020204"/>
              </a:rPr>
              <a:t>be</a:t>
            </a:r>
            <a:r>
              <a:rPr sz="2400" b="1" spc="-10" dirty="0">
                <a:solidFill>
                  <a:srgbClr val="001F5F"/>
                </a:solidFill>
                <a:latin typeface="Arial" panose="020B0604020202020204"/>
                <a:cs typeface="Arial" panose="020B0604020202020204"/>
              </a:rPr>
              <a:t> </a:t>
            </a:r>
            <a:r>
              <a:rPr sz="2400" b="1" dirty="0">
                <a:solidFill>
                  <a:srgbClr val="001F5F"/>
                </a:solidFill>
                <a:latin typeface="Arial" panose="020B0604020202020204"/>
                <a:cs typeface="Arial" panose="020B0604020202020204"/>
              </a:rPr>
              <a:t>of</a:t>
            </a:r>
            <a:r>
              <a:rPr sz="2400" b="1" spc="-30" dirty="0">
                <a:solidFill>
                  <a:srgbClr val="001F5F"/>
                </a:solidFill>
                <a:latin typeface="Arial" panose="020B0604020202020204"/>
                <a:cs typeface="Arial" panose="020B0604020202020204"/>
              </a:rPr>
              <a:t> </a:t>
            </a:r>
            <a:r>
              <a:rPr sz="2400" b="1" dirty="0">
                <a:solidFill>
                  <a:srgbClr val="001F5F"/>
                </a:solidFill>
                <a:latin typeface="Arial" panose="020B0604020202020204"/>
                <a:cs typeface="Arial" panose="020B0604020202020204"/>
              </a:rPr>
              <a:t>rising </a:t>
            </a:r>
            <a:r>
              <a:rPr sz="2400" b="1" spc="-650" dirty="0">
                <a:solidFill>
                  <a:srgbClr val="001F5F"/>
                </a:solidFill>
                <a:latin typeface="Arial" panose="020B0604020202020204"/>
                <a:cs typeface="Arial" panose="020B0604020202020204"/>
              </a:rPr>
              <a:t> </a:t>
            </a:r>
            <a:r>
              <a:rPr sz="2400" b="1" spc="-5" dirty="0">
                <a:solidFill>
                  <a:srgbClr val="001F5F"/>
                </a:solidFill>
                <a:latin typeface="Arial" panose="020B0604020202020204"/>
                <a:cs typeface="Arial" panose="020B0604020202020204"/>
              </a:rPr>
              <a:t>importance</a:t>
            </a:r>
            <a:r>
              <a:rPr sz="2400" b="1" spc="-10" dirty="0">
                <a:solidFill>
                  <a:srgbClr val="001F5F"/>
                </a:solidFill>
                <a:latin typeface="Arial" panose="020B0604020202020204"/>
                <a:cs typeface="Arial" panose="020B0604020202020204"/>
              </a:rPr>
              <a:t> </a:t>
            </a:r>
            <a:r>
              <a:rPr sz="2400" b="1" dirty="0">
                <a:solidFill>
                  <a:srgbClr val="001F5F"/>
                </a:solidFill>
                <a:latin typeface="Arial" panose="020B0604020202020204"/>
                <a:cs typeface="Arial" panose="020B0604020202020204"/>
              </a:rPr>
              <a:t>for </a:t>
            </a:r>
            <a:r>
              <a:rPr sz="2400" b="1" spc="-10" dirty="0">
                <a:solidFill>
                  <a:srgbClr val="001F5F"/>
                </a:solidFill>
                <a:latin typeface="Arial" panose="020B0604020202020204"/>
                <a:cs typeface="Arial" panose="020B0604020202020204"/>
              </a:rPr>
              <a:t>young</a:t>
            </a:r>
            <a:r>
              <a:rPr sz="2400" b="1" spc="10" dirty="0">
                <a:solidFill>
                  <a:srgbClr val="001F5F"/>
                </a:solidFill>
                <a:latin typeface="Arial" panose="020B0604020202020204"/>
                <a:cs typeface="Arial" panose="020B0604020202020204"/>
              </a:rPr>
              <a:t> </a:t>
            </a:r>
            <a:r>
              <a:rPr sz="2400" b="1" dirty="0">
                <a:solidFill>
                  <a:srgbClr val="001F5F"/>
                </a:solidFill>
                <a:latin typeface="Arial" panose="020B0604020202020204"/>
                <a:cs typeface="Arial" panose="020B0604020202020204"/>
              </a:rPr>
              <a:t>newlywed</a:t>
            </a:r>
            <a:r>
              <a:rPr sz="2400" b="1" spc="-50" dirty="0">
                <a:solidFill>
                  <a:srgbClr val="001F5F"/>
                </a:solidFill>
                <a:latin typeface="Arial" panose="020B0604020202020204"/>
                <a:cs typeface="Arial" panose="020B0604020202020204"/>
              </a:rPr>
              <a:t> </a:t>
            </a:r>
            <a:r>
              <a:rPr sz="2400" b="1" spc="-5" dirty="0">
                <a:solidFill>
                  <a:srgbClr val="001F5F"/>
                </a:solidFill>
                <a:latin typeface="Arial" panose="020B0604020202020204"/>
                <a:cs typeface="Arial" panose="020B0604020202020204"/>
              </a:rPr>
              <a:t>couples?</a:t>
            </a:r>
            <a:endParaRPr sz="2400">
              <a:latin typeface="Arial" panose="020B0604020202020204"/>
              <a:cs typeface="Arial" panose="020B0604020202020204"/>
            </a:endParaRPr>
          </a:p>
          <a:p>
            <a:pPr marL="12700">
              <a:spcBef>
                <a:spcPts val="505"/>
              </a:spcBef>
            </a:pPr>
            <a:r>
              <a:rPr sz="2400" b="1" spc="-5" dirty="0">
                <a:solidFill>
                  <a:srgbClr val="001F5F"/>
                </a:solidFill>
                <a:latin typeface="Arial" panose="020B0604020202020204"/>
                <a:cs typeface="Arial" panose="020B0604020202020204"/>
              </a:rPr>
              <a:t>Expectant</a:t>
            </a:r>
            <a:r>
              <a:rPr sz="2400" b="1" dirty="0">
                <a:solidFill>
                  <a:srgbClr val="001F5F"/>
                </a:solidFill>
                <a:latin typeface="Arial" panose="020B0604020202020204"/>
                <a:cs typeface="Arial" panose="020B0604020202020204"/>
              </a:rPr>
              <a:t> </a:t>
            </a:r>
            <a:r>
              <a:rPr sz="2400" b="1" spc="-5" dirty="0">
                <a:solidFill>
                  <a:srgbClr val="001F5F"/>
                </a:solidFill>
                <a:latin typeface="Arial" panose="020B0604020202020204"/>
                <a:cs typeface="Arial" panose="020B0604020202020204"/>
              </a:rPr>
              <a:t>parents? </a:t>
            </a:r>
            <a:r>
              <a:rPr sz="2400" b="1" dirty="0">
                <a:solidFill>
                  <a:srgbClr val="001F5F"/>
                </a:solidFill>
                <a:latin typeface="Arial" panose="020B0604020202020204"/>
                <a:cs typeface="Arial" panose="020B0604020202020204"/>
              </a:rPr>
              <a:t>Empty </a:t>
            </a:r>
            <a:r>
              <a:rPr sz="2400" b="1" spc="-5" dirty="0">
                <a:solidFill>
                  <a:srgbClr val="001F5F"/>
                </a:solidFill>
                <a:latin typeface="Arial" panose="020B0604020202020204"/>
                <a:cs typeface="Arial" panose="020B0604020202020204"/>
              </a:rPr>
              <a:t>nesters?</a:t>
            </a:r>
            <a:endParaRPr sz="2400">
              <a:latin typeface="Arial" panose="020B0604020202020204"/>
              <a:cs typeface="Arial" panose="020B0604020202020204"/>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983226" y="16256"/>
            <a:ext cx="5057140" cy="1671955"/>
          </a:xfrm>
          <a:prstGeom prst="rect">
            <a:avLst/>
          </a:prstGeom>
        </p:spPr>
        <p:txBody>
          <a:bodyPr vert="horz" wrap="square" lIns="0" tIns="12700" rIns="0" bIns="0" rtlCol="0" anchor="ctr">
            <a:spAutoFit/>
          </a:bodyPr>
          <a:lstStyle/>
          <a:p>
            <a:pPr marL="12700" marR="1958975">
              <a:lnSpc>
                <a:spcPct val="100000"/>
              </a:lnSpc>
              <a:spcBef>
                <a:spcPts val="100"/>
              </a:spcBef>
            </a:pPr>
            <a:r>
              <a:rPr sz="3600" dirty="0">
                <a:latin typeface="Arial MT"/>
                <a:cs typeface="Arial MT"/>
              </a:rPr>
              <a:t>Segmenting </a:t>
            </a:r>
            <a:r>
              <a:rPr sz="3600" spc="-5" dirty="0">
                <a:latin typeface="Arial MT"/>
                <a:cs typeface="Arial MT"/>
              </a:rPr>
              <a:t>by </a:t>
            </a:r>
            <a:r>
              <a:rPr sz="3600" spc="-990" dirty="0">
                <a:latin typeface="Arial MT"/>
                <a:cs typeface="Arial MT"/>
              </a:rPr>
              <a:t> </a:t>
            </a:r>
            <a:r>
              <a:rPr sz="3600" spc="-5" dirty="0">
                <a:latin typeface="Arial MT"/>
                <a:cs typeface="Arial MT"/>
              </a:rPr>
              <a:t>Demo</a:t>
            </a:r>
            <a:r>
              <a:rPr sz="3600" spc="5" dirty="0">
                <a:latin typeface="Arial MT"/>
                <a:cs typeface="Arial MT"/>
              </a:rPr>
              <a:t>g</a:t>
            </a:r>
            <a:r>
              <a:rPr sz="3600" spc="-5" dirty="0">
                <a:latin typeface="Arial MT"/>
                <a:cs typeface="Arial MT"/>
              </a:rPr>
              <a:t>raph</a:t>
            </a:r>
            <a:r>
              <a:rPr sz="3600" spc="5" dirty="0">
                <a:latin typeface="Arial MT"/>
                <a:cs typeface="Arial MT"/>
              </a:rPr>
              <a:t>i</a:t>
            </a:r>
            <a:r>
              <a:rPr sz="3600" dirty="0">
                <a:latin typeface="Arial MT"/>
                <a:cs typeface="Arial MT"/>
              </a:rPr>
              <a:t>cs:</a:t>
            </a:r>
            <a:endParaRPr sz="3600">
              <a:latin typeface="Arial MT"/>
              <a:cs typeface="Arial MT"/>
            </a:endParaRPr>
          </a:p>
          <a:p>
            <a:pPr marL="12700">
              <a:lnSpc>
                <a:spcPct val="100000"/>
              </a:lnSpc>
            </a:pPr>
            <a:r>
              <a:rPr sz="3600" dirty="0">
                <a:latin typeface="Arial MT"/>
                <a:cs typeface="Arial MT"/>
              </a:rPr>
              <a:t>Income</a:t>
            </a:r>
            <a:r>
              <a:rPr sz="3600" spc="-30" dirty="0">
                <a:latin typeface="Arial MT"/>
                <a:cs typeface="Arial MT"/>
              </a:rPr>
              <a:t> </a:t>
            </a:r>
            <a:r>
              <a:rPr sz="3600" dirty="0">
                <a:latin typeface="Arial MT"/>
                <a:cs typeface="Arial MT"/>
              </a:rPr>
              <a:t>and</a:t>
            </a:r>
            <a:r>
              <a:rPr sz="3600" spc="-50" dirty="0">
                <a:latin typeface="Arial MT"/>
                <a:cs typeface="Arial MT"/>
              </a:rPr>
              <a:t> </a:t>
            </a:r>
            <a:r>
              <a:rPr sz="3600" dirty="0">
                <a:latin typeface="Arial MT"/>
                <a:cs typeface="Arial MT"/>
              </a:rPr>
              <a:t>Social</a:t>
            </a:r>
            <a:r>
              <a:rPr sz="3600" spc="-25" dirty="0">
                <a:latin typeface="Arial MT"/>
                <a:cs typeface="Arial MT"/>
              </a:rPr>
              <a:t> </a:t>
            </a:r>
            <a:r>
              <a:rPr sz="3600" dirty="0">
                <a:latin typeface="Arial MT"/>
                <a:cs typeface="Arial MT"/>
              </a:rPr>
              <a:t>Class</a:t>
            </a:r>
            <a:endParaRPr sz="3600">
              <a:latin typeface="Arial MT"/>
              <a:cs typeface="Arial MT"/>
            </a:endParaRPr>
          </a:p>
        </p:txBody>
      </p:sp>
      <p:sp>
        <p:nvSpPr>
          <p:cNvPr id="3" name="object 3"/>
          <p:cNvSpPr txBox="1"/>
          <p:nvPr/>
        </p:nvSpPr>
        <p:spPr>
          <a:xfrm>
            <a:off x="2059940" y="1695989"/>
            <a:ext cx="7152640" cy="3937616"/>
          </a:xfrm>
          <a:prstGeom prst="rect">
            <a:avLst/>
          </a:prstGeom>
        </p:spPr>
        <p:txBody>
          <a:bodyPr vert="horz" wrap="square" lIns="0" tIns="86995" rIns="0" bIns="0" rtlCol="0">
            <a:spAutoFit/>
          </a:bodyPr>
          <a:lstStyle/>
          <a:p>
            <a:pPr marL="241300" indent="-228600">
              <a:spcBef>
                <a:spcPts val="685"/>
              </a:spcBef>
              <a:buChar char="•"/>
              <a:tabLst>
                <a:tab pos="241300" algn="l"/>
              </a:tabLst>
            </a:pPr>
            <a:r>
              <a:rPr sz="2800" dirty="0">
                <a:solidFill>
                  <a:srgbClr val="221F1F"/>
                </a:solidFill>
                <a:latin typeface="Arial MT"/>
                <a:cs typeface="Arial MT"/>
              </a:rPr>
              <a:t>Income</a:t>
            </a:r>
            <a:endParaRPr sz="2800">
              <a:latin typeface="Arial MT"/>
              <a:cs typeface="Arial MT"/>
            </a:endParaRPr>
          </a:p>
          <a:p>
            <a:pPr marL="720090" lvl="1" indent="-343535">
              <a:spcBef>
                <a:spcPts val="510"/>
              </a:spcBef>
              <a:buChar char="•"/>
              <a:tabLst>
                <a:tab pos="719455" algn="l"/>
                <a:tab pos="720725" algn="l"/>
              </a:tabLst>
            </a:pPr>
            <a:r>
              <a:rPr sz="2400" spc="-5" dirty="0">
                <a:solidFill>
                  <a:srgbClr val="221F1F"/>
                </a:solidFill>
                <a:latin typeface="Arial MT"/>
                <a:cs typeface="Arial MT"/>
              </a:rPr>
              <a:t>Strongly</a:t>
            </a:r>
            <a:r>
              <a:rPr sz="2400" spc="5" dirty="0">
                <a:solidFill>
                  <a:srgbClr val="221F1F"/>
                </a:solidFill>
                <a:latin typeface="Arial MT"/>
                <a:cs typeface="Arial MT"/>
              </a:rPr>
              <a:t> </a:t>
            </a:r>
            <a:r>
              <a:rPr sz="2400" spc="-5" dirty="0">
                <a:solidFill>
                  <a:srgbClr val="221F1F"/>
                </a:solidFill>
                <a:latin typeface="Arial MT"/>
                <a:cs typeface="Arial MT"/>
              </a:rPr>
              <a:t>connected</a:t>
            </a:r>
            <a:r>
              <a:rPr sz="2400" spc="10" dirty="0">
                <a:solidFill>
                  <a:srgbClr val="221F1F"/>
                </a:solidFill>
                <a:latin typeface="Arial MT"/>
                <a:cs typeface="Arial MT"/>
              </a:rPr>
              <a:t> </a:t>
            </a:r>
            <a:r>
              <a:rPr sz="2400" spc="-5" dirty="0">
                <a:solidFill>
                  <a:srgbClr val="221F1F"/>
                </a:solidFill>
                <a:latin typeface="Arial MT"/>
                <a:cs typeface="Arial MT"/>
              </a:rPr>
              <a:t>to</a:t>
            </a:r>
            <a:r>
              <a:rPr sz="2400" dirty="0">
                <a:solidFill>
                  <a:srgbClr val="221F1F"/>
                </a:solidFill>
                <a:latin typeface="Arial MT"/>
                <a:cs typeface="Arial MT"/>
              </a:rPr>
              <a:t> </a:t>
            </a:r>
            <a:r>
              <a:rPr sz="2400" spc="-5" dirty="0">
                <a:solidFill>
                  <a:srgbClr val="221F1F"/>
                </a:solidFill>
                <a:latin typeface="Arial MT"/>
                <a:cs typeface="Arial MT"/>
              </a:rPr>
              <a:t>buying</a:t>
            </a:r>
            <a:r>
              <a:rPr sz="2400" spc="10" dirty="0">
                <a:solidFill>
                  <a:srgbClr val="221F1F"/>
                </a:solidFill>
                <a:latin typeface="Arial MT"/>
                <a:cs typeface="Arial MT"/>
              </a:rPr>
              <a:t> </a:t>
            </a:r>
            <a:r>
              <a:rPr sz="2400" spc="-5" dirty="0">
                <a:solidFill>
                  <a:srgbClr val="221F1F"/>
                </a:solidFill>
                <a:latin typeface="Arial MT"/>
                <a:cs typeface="Arial MT"/>
              </a:rPr>
              <a:t>power</a:t>
            </a:r>
            <a:endParaRPr sz="2400">
              <a:latin typeface="Arial MT"/>
              <a:cs typeface="Arial MT"/>
            </a:endParaRPr>
          </a:p>
          <a:p>
            <a:pPr marL="241300" indent="-228600">
              <a:spcBef>
                <a:spcPts val="990"/>
              </a:spcBef>
              <a:buChar char="•"/>
              <a:tabLst>
                <a:tab pos="241300" algn="l"/>
              </a:tabLst>
            </a:pPr>
            <a:r>
              <a:rPr sz="2800" dirty="0">
                <a:solidFill>
                  <a:srgbClr val="221F1F"/>
                </a:solidFill>
                <a:latin typeface="Arial MT"/>
                <a:cs typeface="Arial MT"/>
              </a:rPr>
              <a:t>Social</a:t>
            </a:r>
            <a:r>
              <a:rPr sz="2800" spc="-30" dirty="0">
                <a:solidFill>
                  <a:srgbClr val="221F1F"/>
                </a:solidFill>
                <a:latin typeface="Arial MT"/>
                <a:cs typeface="Arial MT"/>
              </a:rPr>
              <a:t> </a:t>
            </a:r>
            <a:r>
              <a:rPr sz="2800" spc="-5" dirty="0">
                <a:solidFill>
                  <a:srgbClr val="221F1F"/>
                </a:solidFill>
                <a:latin typeface="Arial MT"/>
                <a:cs typeface="Arial MT"/>
              </a:rPr>
              <a:t>Class</a:t>
            </a:r>
            <a:endParaRPr sz="2800">
              <a:latin typeface="Arial MT"/>
              <a:cs typeface="Arial MT"/>
            </a:endParaRPr>
          </a:p>
          <a:p>
            <a:pPr marL="720090" marR="442595" lvl="1" indent="-342900">
              <a:spcBef>
                <a:spcPts val="515"/>
              </a:spcBef>
              <a:buChar char="•"/>
              <a:tabLst>
                <a:tab pos="719455" algn="l"/>
                <a:tab pos="720725" algn="l"/>
              </a:tabLst>
            </a:pPr>
            <a:r>
              <a:rPr sz="2400" spc="-5" dirty="0">
                <a:solidFill>
                  <a:srgbClr val="221F1F"/>
                </a:solidFill>
                <a:latin typeface="Arial MT"/>
                <a:cs typeface="Arial MT"/>
              </a:rPr>
              <a:t>Many</a:t>
            </a:r>
            <a:r>
              <a:rPr sz="2400" spc="5" dirty="0">
                <a:solidFill>
                  <a:srgbClr val="221F1F"/>
                </a:solidFill>
                <a:latin typeface="Arial MT"/>
                <a:cs typeface="Arial MT"/>
              </a:rPr>
              <a:t> </a:t>
            </a:r>
            <a:r>
              <a:rPr sz="2400" spc="-5" dirty="0">
                <a:solidFill>
                  <a:srgbClr val="221F1F"/>
                </a:solidFill>
                <a:latin typeface="Arial MT"/>
                <a:cs typeface="Arial MT"/>
              </a:rPr>
              <a:t>consumers</a:t>
            </a:r>
            <a:r>
              <a:rPr sz="2400" spc="10" dirty="0">
                <a:solidFill>
                  <a:srgbClr val="221F1F"/>
                </a:solidFill>
                <a:latin typeface="Arial MT"/>
                <a:cs typeface="Arial MT"/>
              </a:rPr>
              <a:t> </a:t>
            </a:r>
            <a:r>
              <a:rPr sz="2400" spc="-5" dirty="0">
                <a:solidFill>
                  <a:srgbClr val="221F1F"/>
                </a:solidFill>
                <a:latin typeface="Arial MT"/>
                <a:cs typeface="Arial MT"/>
              </a:rPr>
              <a:t>buy</a:t>
            </a:r>
            <a:r>
              <a:rPr sz="2400" spc="10" dirty="0">
                <a:solidFill>
                  <a:srgbClr val="221F1F"/>
                </a:solidFill>
                <a:latin typeface="Arial MT"/>
                <a:cs typeface="Arial MT"/>
              </a:rPr>
              <a:t> </a:t>
            </a:r>
            <a:r>
              <a:rPr sz="2400" spc="-5" dirty="0">
                <a:solidFill>
                  <a:srgbClr val="221F1F"/>
                </a:solidFill>
                <a:latin typeface="Arial MT"/>
                <a:cs typeface="Arial MT"/>
              </a:rPr>
              <a:t>according</a:t>
            </a:r>
            <a:r>
              <a:rPr sz="2400" spc="25" dirty="0">
                <a:solidFill>
                  <a:srgbClr val="221F1F"/>
                </a:solidFill>
                <a:latin typeface="Arial MT"/>
                <a:cs typeface="Arial MT"/>
              </a:rPr>
              <a:t> </a:t>
            </a:r>
            <a:r>
              <a:rPr sz="2400" dirty="0">
                <a:solidFill>
                  <a:srgbClr val="221F1F"/>
                </a:solidFill>
                <a:latin typeface="Arial MT"/>
                <a:cs typeface="Arial MT"/>
              </a:rPr>
              <a:t>to</a:t>
            </a:r>
            <a:r>
              <a:rPr sz="2400" spc="10" dirty="0">
                <a:solidFill>
                  <a:srgbClr val="221F1F"/>
                </a:solidFill>
                <a:latin typeface="Arial MT"/>
                <a:cs typeface="Arial MT"/>
              </a:rPr>
              <a:t> </a:t>
            </a:r>
            <a:r>
              <a:rPr sz="2400" spc="-10" dirty="0">
                <a:solidFill>
                  <a:srgbClr val="221F1F"/>
                </a:solidFill>
                <a:latin typeface="Arial MT"/>
                <a:cs typeface="Arial MT"/>
              </a:rPr>
              <a:t>an</a:t>
            </a:r>
            <a:r>
              <a:rPr sz="2400" spc="5" dirty="0">
                <a:solidFill>
                  <a:srgbClr val="221F1F"/>
                </a:solidFill>
                <a:latin typeface="Arial MT"/>
                <a:cs typeface="Arial MT"/>
              </a:rPr>
              <a:t> </a:t>
            </a:r>
            <a:r>
              <a:rPr sz="2400" spc="-5" dirty="0">
                <a:solidFill>
                  <a:srgbClr val="221F1F"/>
                </a:solidFill>
                <a:latin typeface="Arial MT"/>
                <a:cs typeface="Arial MT"/>
              </a:rPr>
              <a:t>image </a:t>
            </a:r>
            <a:r>
              <a:rPr sz="2400" spc="-650" dirty="0">
                <a:solidFill>
                  <a:srgbClr val="221F1F"/>
                </a:solidFill>
                <a:latin typeface="Arial MT"/>
                <a:cs typeface="Arial MT"/>
              </a:rPr>
              <a:t> </a:t>
            </a:r>
            <a:r>
              <a:rPr sz="2400" dirty="0">
                <a:solidFill>
                  <a:srgbClr val="221F1F"/>
                </a:solidFill>
                <a:latin typeface="Arial MT"/>
                <a:cs typeface="Arial MT"/>
              </a:rPr>
              <a:t>they’d </a:t>
            </a:r>
            <a:r>
              <a:rPr sz="2400" spc="-5" dirty="0">
                <a:solidFill>
                  <a:srgbClr val="221F1F"/>
                </a:solidFill>
                <a:latin typeface="Arial MT"/>
                <a:cs typeface="Arial MT"/>
              </a:rPr>
              <a:t>like</a:t>
            </a:r>
            <a:r>
              <a:rPr sz="2400" spc="5" dirty="0">
                <a:solidFill>
                  <a:srgbClr val="221F1F"/>
                </a:solidFill>
                <a:latin typeface="Arial MT"/>
                <a:cs typeface="Arial MT"/>
              </a:rPr>
              <a:t> </a:t>
            </a:r>
            <a:r>
              <a:rPr sz="2400" dirty="0">
                <a:solidFill>
                  <a:srgbClr val="221F1F"/>
                </a:solidFill>
                <a:latin typeface="Arial MT"/>
                <a:cs typeface="Arial MT"/>
              </a:rPr>
              <a:t>to </a:t>
            </a:r>
            <a:r>
              <a:rPr sz="2400" spc="-30" dirty="0">
                <a:solidFill>
                  <a:srgbClr val="221F1F"/>
                </a:solidFill>
                <a:latin typeface="Arial MT"/>
                <a:cs typeface="Arial MT"/>
              </a:rPr>
              <a:t>portray,</a:t>
            </a:r>
            <a:r>
              <a:rPr sz="2400" spc="-20" dirty="0">
                <a:solidFill>
                  <a:srgbClr val="221F1F"/>
                </a:solidFill>
                <a:latin typeface="Arial MT"/>
                <a:cs typeface="Arial MT"/>
              </a:rPr>
              <a:t> </a:t>
            </a:r>
            <a:r>
              <a:rPr sz="2400" spc="-5" dirty="0">
                <a:solidFill>
                  <a:srgbClr val="221F1F"/>
                </a:solidFill>
                <a:latin typeface="Arial MT"/>
                <a:cs typeface="Arial MT"/>
              </a:rPr>
              <a:t>not their actual level</a:t>
            </a:r>
            <a:endParaRPr sz="2400">
              <a:latin typeface="Arial MT"/>
              <a:cs typeface="Arial MT"/>
            </a:endParaRPr>
          </a:p>
          <a:p>
            <a:pPr lvl="1">
              <a:spcBef>
                <a:spcPts val="35"/>
              </a:spcBef>
              <a:buClr>
                <a:srgbClr val="221F1F"/>
              </a:buClr>
              <a:buFont typeface="Arial MT"/>
              <a:buChar char="•"/>
            </a:pPr>
            <a:endParaRPr sz="3350">
              <a:latin typeface="Arial MT"/>
              <a:cs typeface="Arial MT"/>
            </a:endParaRPr>
          </a:p>
          <a:p>
            <a:pPr marL="720090" marR="5080" lvl="1" indent="-342900">
              <a:buChar char="•"/>
              <a:tabLst>
                <a:tab pos="719455" algn="l"/>
                <a:tab pos="720725" algn="l"/>
              </a:tabLst>
            </a:pPr>
            <a:r>
              <a:rPr sz="2400" dirty="0">
                <a:solidFill>
                  <a:srgbClr val="221F1F"/>
                </a:solidFill>
                <a:latin typeface="Arial MT"/>
                <a:cs typeface="Arial MT"/>
              </a:rPr>
              <a:t>For </a:t>
            </a:r>
            <a:r>
              <a:rPr sz="2400" spc="-5" dirty="0">
                <a:solidFill>
                  <a:srgbClr val="221F1F"/>
                </a:solidFill>
                <a:latin typeface="Arial MT"/>
                <a:cs typeface="Arial MT"/>
              </a:rPr>
              <a:t>instance, </a:t>
            </a:r>
            <a:r>
              <a:rPr sz="2400" dirty="0">
                <a:solidFill>
                  <a:srgbClr val="221F1F"/>
                </a:solidFill>
                <a:latin typeface="Arial MT"/>
                <a:cs typeface="Arial MT"/>
              </a:rPr>
              <a:t>“easy </a:t>
            </a:r>
            <a:r>
              <a:rPr sz="2400" spc="-5" dirty="0">
                <a:solidFill>
                  <a:srgbClr val="221F1F"/>
                </a:solidFill>
                <a:latin typeface="Arial MT"/>
                <a:cs typeface="Arial MT"/>
              </a:rPr>
              <a:t>credit” </a:t>
            </a:r>
            <a:r>
              <a:rPr sz="2400" dirty="0">
                <a:solidFill>
                  <a:srgbClr val="221F1F"/>
                </a:solidFill>
                <a:latin typeface="Arial MT"/>
                <a:cs typeface="Arial MT"/>
              </a:rPr>
              <a:t>may </a:t>
            </a:r>
            <a:r>
              <a:rPr sz="2400" spc="-5" dirty="0">
                <a:solidFill>
                  <a:srgbClr val="221F1F"/>
                </a:solidFill>
                <a:latin typeface="Arial MT"/>
                <a:cs typeface="Arial MT"/>
              </a:rPr>
              <a:t>lead </a:t>
            </a:r>
            <a:r>
              <a:rPr sz="2400" dirty="0">
                <a:solidFill>
                  <a:srgbClr val="221F1F"/>
                </a:solidFill>
                <a:latin typeface="Arial MT"/>
                <a:cs typeface="Arial MT"/>
              </a:rPr>
              <a:t>consumers </a:t>
            </a:r>
            <a:r>
              <a:rPr sz="2400" spc="-655" dirty="0">
                <a:solidFill>
                  <a:srgbClr val="221F1F"/>
                </a:solidFill>
                <a:latin typeface="Arial MT"/>
                <a:cs typeface="Arial MT"/>
              </a:rPr>
              <a:t> </a:t>
            </a:r>
            <a:r>
              <a:rPr sz="2400" dirty="0">
                <a:solidFill>
                  <a:srgbClr val="221F1F"/>
                </a:solidFill>
                <a:latin typeface="Arial MT"/>
                <a:cs typeface="Arial MT"/>
              </a:rPr>
              <a:t>to </a:t>
            </a:r>
            <a:r>
              <a:rPr sz="2400" spc="-5" dirty="0">
                <a:solidFill>
                  <a:srgbClr val="221F1F"/>
                </a:solidFill>
                <a:latin typeface="Arial MT"/>
                <a:cs typeface="Arial MT"/>
              </a:rPr>
              <a:t>buy </a:t>
            </a:r>
            <a:r>
              <a:rPr sz="2400" dirty="0">
                <a:solidFill>
                  <a:srgbClr val="221F1F"/>
                </a:solidFill>
                <a:latin typeface="Arial MT"/>
                <a:cs typeface="Arial MT"/>
              </a:rPr>
              <a:t>clothes, cars </a:t>
            </a:r>
            <a:r>
              <a:rPr sz="2400" spc="-5" dirty="0">
                <a:solidFill>
                  <a:srgbClr val="221F1F"/>
                </a:solidFill>
                <a:latin typeface="Arial MT"/>
                <a:cs typeface="Arial MT"/>
              </a:rPr>
              <a:t>and homes they can’t truly </a:t>
            </a:r>
            <a:r>
              <a:rPr sz="2400" dirty="0">
                <a:solidFill>
                  <a:srgbClr val="221F1F"/>
                </a:solidFill>
                <a:latin typeface="Arial MT"/>
                <a:cs typeface="Arial MT"/>
              </a:rPr>
              <a:t> </a:t>
            </a:r>
            <a:r>
              <a:rPr sz="2400" spc="-10" dirty="0">
                <a:solidFill>
                  <a:srgbClr val="221F1F"/>
                </a:solidFill>
                <a:latin typeface="Arial MT"/>
                <a:cs typeface="Arial MT"/>
              </a:rPr>
              <a:t>afford</a:t>
            </a:r>
            <a:endParaRPr sz="2400">
              <a:latin typeface="Arial MT"/>
              <a:cs typeface="Arial MT"/>
            </a:endParaRPr>
          </a:p>
        </p:txBody>
      </p:sp>
      <p:sp>
        <p:nvSpPr>
          <p:cNvPr id="4" name="object 4"/>
          <p:cNvSpPr txBox="1"/>
          <p:nvPr/>
        </p:nvSpPr>
        <p:spPr>
          <a:xfrm>
            <a:off x="5947664" y="6431381"/>
            <a:ext cx="4013200" cy="345440"/>
          </a:xfrm>
          <a:prstGeom prst="rect">
            <a:avLst/>
          </a:prstGeom>
        </p:spPr>
        <p:txBody>
          <a:bodyPr vert="horz" wrap="square" lIns="0" tIns="12700" rIns="0" bIns="0" rtlCol="0">
            <a:spAutoFit/>
          </a:bodyPr>
          <a:lstStyle/>
          <a:p>
            <a:pPr marL="3693160">
              <a:lnSpc>
                <a:spcPts val="1260"/>
              </a:lnSpc>
              <a:spcBef>
                <a:spcPts val="100"/>
              </a:spcBef>
            </a:pPr>
            <a:r>
              <a:rPr sz="1200" dirty="0">
                <a:solidFill>
                  <a:srgbClr val="8B8B8B"/>
                </a:solidFill>
                <a:latin typeface="Arial MT"/>
                <a:cs typeface="Arial MT"/>
              </a:rPr>
              <a:t>7</a:t>
            </a:r>
            <a:r>
              <a:rPr sz="1200" spc="-5" dirty="0">
                <a:solidFill>
                  <a:srgbClr val="8B8B8B"/>
                </a:solidFill>
                <a:latin typeface="Arial MT"/>
                <a:cs typeface="Arial MT"/>
              </a:rPr>
              <a:t>-</a:t>
            </a:r>
            <a:r>
              <a:rPr sz="1200" dirty="0">
                <a:solidFill>
                  <a:srgbClr val="8B8B8B"/>
                </a:solidFill>
                <a:latin typeface="Arial MT"/>
                <a:cs typeface="Arial MT"/>
              </a:rPr>
              <a:t>10</a:t>
            </a:r>
            <a:endParaRPr sz="1200">
              <a:latin typeface="Arial MT"/>
              <a:cs typeface="Arial MT"/>
            </a:endParaRPr>
          </a:p>
          <a:p>
            <a:pPr marL="12700">
              <a:lnSpc>
                <a:spcPts val="1260"/>
              </a:lnSpc>
            </a:pPr>
            <a:r>
              <a:rPr sz="1200" spc="35" dirty="0">
                <a:solidFill>
                  <a:srgbClr val="8B8B8B"/>
                </a:solidFill>
                <a:latin typeface="Arial MT"/>
                <a:cs typeface="Arial MT"/>
              </a:rPr>
              <a:t>Copyright</a:t>
            </a:r>
            <a:r>
              <a:rPr sz="1200" spc="100" dirty="0">
                <a:solidFill>
                  <a:srgbClr val="8B8B8B"/>
                </a:solidFill>
                <a:latin typeface="Arial MT"/>
                <a:cs typeface="Arial MT"/>
              </a:rPr>
              <a:t> </a:t>
            </a:r>
            <a:r>
              <a:rPr sz="1200" dirty="0">
                <a:solidFill>
                  <a:srgbClr val="8B8B8B"/>
                </a:solidFill>
                <a:latin typeface="Arial MT"/>
                <a:cs typeface="Arial MT"/>
              </a:rPr>
              <a:t>©</a:t>
            </a:r>
            <a:r>
              <a:rPr sz="1200" spc="95" dirty="0">
                <a:solidFill>
                  <a:srgbClr val="8B8B8B"/>
                </a:solidFill>
                <a:latin typeface="Arial MT"/>
                <a:cs typeface="Arial MT"/>
              </a:rPr>
              <a:t> </a:t>
            </a:r>
            <a:r>
              <a:rPr sz="1200" spc="35" dirty="0">
                <a:solidFill>
                  <a:srgbClr val="8B8B8B"/>
                </a:solidFill>
                <a:latin typeface="Arial MT"/>
                <a:cs typeface="Arial MT"/>
              </a:rPr>
              <a:t>2016</a:t>
            </a:r>
            <a:r>
              <a:rPr sz="1200" spc="70" dirty="0">
                <a:solidFill>
                  <a:srgbClr val="8B8B8B"/>
                </a:solidFill>
                <a:latin typeface="Arial MT"/>
                <a:cs typeface="Arial MT"/>
              </a:rPr>
              <a:t> </a:t>
            </a:r>
            <a:r>
              <a:rPr sz="1200" spc="40" dirty="0">
                <a:solidFill>
                  <a:srgbClr val="8B8B8B"/>
                </a:solidFill>
                <a:latin typeface="Arial MT"/>
                <a:cs typeface="Arial MT"/>
              </a:rPr>
              <a:t>Pearson</a:t>
            </a:r>
            <a:r>
              <a:rPr sz="1200" spc="75" dirty="0">
                <a:solidFill>
                  <a:srgbClr val="8B8B8B"/>
                </a:solidFill>
                <a:latin typeface="Arial MT"/>
                <a:cs typeface="Arial MT"/>
              </a:rPr>
              <a:t> </a:t>
            </a:r>
            <a:r>
              <a:rPr sz="1200" spc="40" dirty="0">
                <a:solidFill>
                  <a:srgbClr val="8B8B8B"/>
                </a:solidFill>
                <a:latin typeface="Arial MT"/>
                <a:cs typeface="Arial MT"/>
              </a:rPr>
              <a:t>Education</a:t>
            </a:r>
            <a:r>
              <a:rPr sz="1200" spc="70" dirty="0">
                <a:solidFill>
                  <a:srgbClr val="8B8B8B"/>
                </a:solidFill>
                <a:latin typeface="Arial MT"/>
                <a:cs typeface="Arial MT"/>
              </a:rPr>
              <a:t> </a:t>
            </a:r>
            <a:r>
              <a:rPr sz="1200" spc="30" dirty="0">
                <a:solidFill>
                  <a:srgbClr val="8B8B8B"/>
                </a:solidFill>
                <a:latin typeface="Arial MT"/>
                <a:cs typeface="Arial MT"/>
              </a:rPr>
              <a:t>Ltd</a:t>
            </a:r>
            <a:endParaRPr sz="1200">
              <a:latin typeface="Arial MT"/>
              <a:cs typeface="Arial M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2"/>
          <p:cNvSpPr txBox="1">
            <a:spLocks noGrp="1"/>
          </p:cNvSpPr>
          <p:nvPr>
            <p:ph type="title"/>
          </p:nvPr>
        </p:nvSpPr>
        <p:spPr>
          <a:xfrm>
            <a:off x="1743074" y="333374"/>
            <a:ext cx="8924925" cy="736139"/>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GB" dirty="0"/>
              <a:t>Learning outcomes:</a:t>
            </a:r>
            <a:endParaRPr dirty="0"/>
          </a:p>
        </p:txBody>
      </p:sp>
      <p:sp>
        <p:nvSpPr>
          <p:cNvPr id="324" name="Google Shape;324;p2"/>
          <p:cNvSpPr txBox="1">
            <a:spLocks noGrp="1"/>
          </p:cNvSpPr>
          <p:nvPr>
            <p:ph type="body" idx="1"/>
          </p:nvPr>
        </p:nvSpPr>
        <p:spPr>
          <a:xfrm>
            <a:off x="1981200" y="1600201"/>
            <a:ext cx="8229600" cy="4525963"/>
          </a:xfrm>
          <a:prstGeom prst="rect">
            <a:avLst/>
          </a:prstGeom>
          <a:noFill/>
          <a:ln>
            <a:noFill/>
          </a:ln>
        </p:spPr>
        <p:txBody>
          <a:bodyPr spcFirstLastPara="1" vert="horz" wrap="square" lIns="91425" tIns="45700" rIns="91425" bIns="45700" rtlCol="0" anchor="t" anchorCtr="0">
            <a:normAutofit/>
          </a:bodyPr>
          <a:lstStyle/>
          <a:p>
            <a:pPr marL="342900" indent="-342900">
              <a:spcBef>
                <a:spcPts val="0"/>
              </a:spcBef>
              <a:buClr>
                <a:schemeClr val="dk1"/>
              </a:buClr>
              <a:buSzPts val="3200"/>
              <a:buFont typeface="Noto Sans Symbols"/>
              <a:buChar char="❑"/>
            </a:pPr>
            <a:r>
              <a:rPr lang="en-GB"/>
              <a:t>Describe the principles of market segmentation and the STP process</a:t>
            </a:r>
            <a:endParaRPr lang="en-GB"/>
          </a:p>
          <a:p>
            <a:pPr marL="342900" indent="-342900">
              <a:spcBef>
                <a:spcPts val="640"/>
              </a:spcBef>
              <a:buClr>
                <a:schemeClr val="dk1"/>
              </a:buClr>
              <a:buSzPts val="3200"/>
              <a:buFont typeface="Noto Sans Symbols"/>
              <a:buChar char="❑"/>
            </a:pPr>
            <a:r>
              <a:rPr lang="en-GB"/>
              <a:t>Explain the characteristics and differences between market segmentation and product differentiation</a:t>
            </a:r>
            <a:endParaRPr lang="en-GB"/>
          </a:p>
          <a:p>
            <a:pPr marL="342900" indent="-342900">
              <a:spcBef>
                <a:spcPts val="640"/>
              </a:spcBef>
              <a:buClr>
                <a:schemeClr val="dk1"/>
              </a:buClr>
              <a:buSzPts val="3200"/>
              <a:buFont typeface="Noto Sans Symbols"/>
              <a:buChar char="❑"/>
            </a:pPr>
            <a:r>
              <a:rPr lang="en-GB"/>
              <a:t>Describe different targeting strategies</a:t>
            </a:r>
            <a:endParaRPr lang="en-GB"/>
          </a:p>
          <a:p>
            <a:pPr marL="342900" indent="-342900">
              <a:spcBef>
                <a:spcPts val="640"/>
              </a:spcBef>
              <a:buClr>
                <a:schemeClr val="dk1"/>
              </a:buClr>
              <a:buSzPts val="3200"/>
              <a:buFont typeface="Noto Sans Symbols"/>
              <a:buChar char="❑"/>
            </a:pPr>
            <a:r>
              <a:rPr lang="en-GB"/>
              <a:t>Explain the concept of positioning and illustrate how the use of perceptual maps can assist the positioning process</a:t>
            </a:r>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81200" y="275844"/>
            <a:ext cx="2852928" cy="719327"/>
          </a:xfrm>
          <a:prstGeom prst="rect">
            <a:avLst/>
          </a:prstGeom>
        </p:spPr>
      </p:pic>
      <p:sp>
        <p:nvSpPr>
          <p:cNvPr id="3" name="object 3"/>
          <p:cNvSpPr txBox="1">
            <a:spLocks noGrp="1"/>
          </p:cNvSpPr>
          <p:nvPr>
            <p:ph type="title"/>
          </p:nvPr>
        </p:nvSpPr>
        <p:spPr>
          <a:xfrm>
            <a:off x="1969262" y="322582"/>
            <a:ext cx="8255000" cy="997709"/>
          </a:xfrm>
          <a:prstGeom prst="rect">
            <a:avLst/>
          </a:prstGeom>
        </p:spPr>
        <p:txBody>
          <a:bodyPr vert="horz" wrap="square" lIns="0" tIns="12700" rIns="0" bIns="0" rtlCol="0" anchor="ctr">
            <a:spAutoFit/>
          </a:bodyPr>
          <a:lstStyle/>
          <a:p>
            <a:pPr marL="4218940">
              <a:lnSpc>
                <a:spcPct val="100000"/>
              </a:lnSpc>
              <a:spcBef>
                <a:spcPts val="100"/>
              </a:spcBef>
            </a:pPr>
            <a:r>
              <a:rPr sz="3200" b="1" spc="-5" dirty="0"/>
              <a:t>Segmenting</a:t>
            </a:r>
            <a:r>
              <a:rPr sz="3200" b="1" spc="-60" dirty="0"/>
              <a:t> </a:t>
            </a:r>
            <a:r>
              <a:rPr sz="3200" b="1" spc="-5" dirty="0" smtClean="0"/>
              <a:t>by</a:t>
            </a:r>
            <a:endParaRPr sz="3200" b="1" dirty="0" smtClean="0"/>
          </a:p>
          <a:p>
            <a:pPr marL="12700">
              <a:lnSpc>
                <a:spcPct val="100000"/>
              </a:lnSpc>
              <a:tabLst>
                <a:tab pos="4218940" algn="l"/>
                <a:tab pos="8241665" algn="l"/>
              </a:tabLst>
            </a:pPr>
            <a:r>
              <a:rPr sz="3200" b="1" u="heavy" dirty="0" smtClean="0">
                <a:uFill>
                  <a:solidFill>
                    <a:srgbClr val="221F1F"/>
                  </a:solidFill>
                </a:uFill>
              </a:rPr>
              <a:t> 	</a:t>
            </a:r>
            <a:r>
              <a:rPr sz="3200" b="1" u="heavy" spc="-5" dirty="0" smtClean="0">
                <a:uFill>
                  <a:solidFill>
                    <a:srgbClr val="221F1F"/>
                  </a:solidFill>
                </a:uFill>
              </a:rPr>
              <a:t>Demographics:</a:t>
            </a:r>
            <a:r>
              <a:rPr sz="3200" b="1" u="heavy" spc="-20" dirty="0" smtClean="0">
                <a:uFill>
                  <a:solidFill>
                    <a:srgbClr val="221F1F"/>
                  </a:solidFill>
                </a:uFill>
              </a:rPr>
              <a:t> </a:t>
            </a:r>
            <a:r>
              <a:rPr sz="3200" b="1" u="heavy" dirty="0" smtClean="0">
                <a:uFill>
                  <a:solidFill>
                    <a:srgbClr val="221F1F"/>
                  </a:solidFill>
                </a:uFill>
              </a:rPr>
              <a:t>Ethnicity</a:t>
            </a:r>
            <a:r>
              <a:rPr sz="2400" u="heavy" dirty="0" smtClean="0">
                <a:uFill>
                  <a:solidFill>
                    <a:srgbClr val="221F1F"/>
                  </a:solidFill>
                </a:uFill>
              </a:rPr>
              <a:t>	</a:t>
            </a:r>
            <a:endParaRPr sz="2400" dirty="0"/>
          </a:p>
        </p:txBody>
      </p:sp>
      <p:sp>
        <p:nvSpPr>
          <p:cNvPr id="4" name="object 4"/>
          <p:cNvSpPr txBox="1"/>
          <p:nvPr/>
        </p:nvSpPr>
        <p:spPr>
          <a:xfrm>
            <a:off x="2059941" y="1771269"/>
            <a:ext cx="7028815" cy="1581843"/>
          </a:xfrm>
          <a:prstGeom prst="rect">
            <a:avLst/>
          </a:prstGeom>
        </p:spPr>
        <p:txBody>
          <a:bodyPr vert="horz" wrap="square" lIns="0" tIns="12065" rIns="0" bIns="0" rtlCol="0">
            <a:spAutoFit/>
          </a:bodyPr>
          <a:lstStyle/>
          <a:p>
            <a:pPr marL="241300" indent="-228600">
              <a:spcBef>
                <a:spcPts val="95"/>
              </a:spcBef>
              <a:buChar char="•"/>
              <a:tabLst>
                <a:tab pos="241300" algn="l"/>
              </a:tabLst>
            </a:pPr>
            <a:r>
              <a:rPr sz="2800" spc="-5" dirty="0">
                <a:solidFill>
                  <a:srgbClr val="221F1F"/>
                </a:solidFill>
                <a:latin typeface="Arial MT"/>
                <a:cs typeface="Arial MT"/>
              </a:rPr>
              <a:t>Ethnic</a:t>
            </a:r>
            <a:r>
              <a:rPr sz="2800" spc="5" dirty="0">
                <a:solidFill>
                  <a:srgbClr val="221F1F"/>
                </a:solidFill>
                <a:latin typeface="Arial MT"/>
                <a:cs typeface="Arial MT"/>
              </a:rPr>
              <a:t> </a:t>
            </a:r>
            <a:r>
              <a:rPr sz="2800" spc="-5" dirty="0">
                <a:solidFill>
                  <a:srgbClr val="221F1F"/>
                </a:solidFill>
                <a:latin typeface="Arial MT"/>
                <a:cs typeface="Arial MT"/>
              </a:rPr>
              <a:t>and</a:t>
            </a:r>
            <a:r>
              <a:rPr sz="2800" spc="15" dirty="0">
                <a:solidFill>
                  <a:srgbClr val="221F1F"/>
                </a:solidFill>
                <a:latin typeface="Arial MT"/>
                <a:cs typeface="Arial MT"/>
              </a:rPr>
              <a:t> </a:t>
            </a:r>
            <a:r>
              <a:rPr sz="2800" dirty="0">
                <a:solidFill>
                  <a:srgbClr val="221F1F"/>
                </a:solidFill>
                <a:latin typeface="Arial MT"/>
                <a:cs typeface="Arial MT"/>
              </a:rPr>
              <a:t>cultural</a:t>
            </a:r>
            <a:r>
              <a:rPr sz="2800" spc="10" dirty="0">
                <a:solidFill>
                  <a:srgbClr val="221F1F"/>
                </a:solidFill>
                <a:latin typeface="Arial MT"/>
                <a:cs typeface="Arial MT"/>
              </a:rPr>
              <a:t> </a:t>
            </a:r>
            <a:r>
              <a:rPr sz="2800" dirty="0">
                <a:solidFill>
                  <a:srgbClr val="221F1F"/>
                </a:solidFill>
                <a:latin typeface="Arial MT"/>
                <a:cs typeface="Arial MT"/>
              </a:rPr>
              <a:t>diversity</a:t>
            </a:r>
            <a:r>
              <a:rPr sz="2800" spc="-10" dirty="0">
                <a:solidFill>
                  <a:srgbClr val="221F1F"/>
                </a:solidFill>
                <a:latin typeface="Arial MT"/>
                <a:cs typeface="Arial MT"/>
              </a:rPr>
              <a:t> </a:t>
            </a:r>
            <a:r>
              <a:rPr sz="2800" spc="-5" dirty="0">
                <a:solidFill>
                  <a:srgbClr val="221F1F"/>
                </a:solidFill>
                <a:latin typeface="Arial MT"/>
                <a:cs typeface="Arial MT"/>
              </a:rPr>
              <a:t>is</a:t>
            </a:r>
            <a:r>
              <a:rPr sz="2800" spc="15" dirty="0">
                <a:solidFill>
                  <a:srgbClr val="221F1F"/>
                </a:solidFill>
                <a:latin typeface="Arial MT"/>
                <a:cs typeface="Arial MT"/>
              </a:rPr>
              <a:t> </a:t>
            </a:r>
            <a:r>
              <a:rPr sz="2800" spc="-5" dirty="0">
                <a:solidFill>
                  <a:srgbClr val="221F1F"/>
                </a:solidFill>
                <a:latin typeface="Arial MT"/>
                <a:cs typeface="Arial MT"/>
              </a:rPr>
              <a:t>increasing…</a:t>
            </a:r>
            <a:endParaRPr sz="2800" dirty="0">
              <a:latin typeface="Arial MT"/>
              <a:cs typeface="Arial MT"/>
            </a:endParaRPr>
          </a:p>
          <a:p>
            <a:pPr>
              <a:lnSpc>
                <a:spcPct val="100000"/>
              </a:lnSpc>
              <a:buClr>
                <a:srgbClr val="221F1F"/>
              </a:buClr>
              <a:buFont typeface="Arial MT"/>
              <a:buChar char="•"/>
            </a:pPr>
            <a:endParaRPr sz="3100" dirty="0">
              <a:latin typeface="Arial MT"/>
              <a:cs typeface="Arial MT"/>
            </a:endParaRPr>
          </a:p>
          <a:p>
            <a:pPr marL="241300" indent="-228600">
              <a:spcBef>
                <a:spcPts val="1800"/>
              </a:spcBef>
              <a:buChar char="•"/>
              <a:tabLst>
                <a:tab pos="241300" algn="l"/>
              </a:tabLst>
            </a:pPr>
            <a:r>
              <a:rPr sz="2800" dirty="0">
                <a:solidFill>
                  <a:srgbClr val="221F1F"/>
                </a:solidFill>
                <a:latin typeface="Arial MT"/>
                <a:cs typeface="Arial MT"/>
              </a:rPr>
              <a:t>Perspectives</a:t>
            </a:r>
            <a:r>
              <a:rPr sz="2800" spc="-30" dirty="0">
                <a:solidFill>
                  <a:srgbClr val="221F1F"/>
                </a:solidFill>
                <a:latin typeface="Arial MT"/>
                <a:cs typeface="Arial MT"/>
              </a:rPr>
              <a:t> </a:t>
            </a:r>
            <a:r>
              <a:rPr sz="2800" spc="-5" dirty="0">
                <a:solidFill>
                  <a:srgbClr val="221F1F"/>
                </a:solidFill>
                <a:latin typeface="Arial MT"/>
                <a:cs typeface="Arial MT"/>
              </a:rPr>
              <a:t>?</a:t>
            </a:r>
            <a:endParaRPr sz="2800" dirty="0">
              <a:latin typeface="Arial MT"/>
              <a:cs typeface="Arial M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21632" y="429522"/>
            <a:ext cx="10515600" cy="985013"/>
          </a:xfrm>
          <a:prstGeom prst="rect">
            <a:avLst/>
          </a:prstGeom>
        </p:spPr>
        <p:txBody>
          <a:bodyPr vert="horz" wrap="square" lIns="0" tIns="122047" rIns="0" bIns="0" rtlCol="0" anchor="ctr">
            <a:spAutoFit/>
          </a:bodyPr>
          <a:lstStyle/>
          <a:p>
            <a:pPr marL="3310890" marR="5080">
              <a:lnSpc>
                <a:spcPct val="100000"/>
              </a:lnSpc>
              <a:spcBef>
                <a:spcPts val="95"/>
              </a:spcBef>
            </a:pPr>
            <a:r>
              <a:rPr lang="en-US" sz="2800" b="1" spc="-5" dirty="0" smtClean="0"/>
              <a:t>SEGMENTING</a:t>
            </a:r>
            <a:r>
              <a:rPr lang="en-US" sz="2800" b="1" spc="10" dirty="0" smtClean="0"/>
              <a:t> </a:t>
            </a:r>
            <a:r>
              <a:rPr lang="en-US" sz="2800" b="1" spc="-5" dirty="0" smtClean="0"/>
              <a:t>BY DEMOGRAPHICS: </a:t>
            </a:r>
            <a:r>
              <a:rPr lang="en-US" sz="2800" b="1" spc="-760" dirty="0" smtClean="0"/>
              <a:t> </a:t>
            </a:r>
            <a:r>
              <a:rPr lang="en-US" sz="2800" b="1" spc="-5" dirty="0" smtClean="0"/>
              <a:t>PLACE</a:t>
            </a:r>
            <a:r>
              <a:rPr lang="en-US" sz="2800" b="1" spc="-10" dirty="0" smtClean="0"/>
              <a:t> </a:t>
            </a:r>
            <a:r>
              <a:rPr lang="en-US" sz="2800" b="1" spc="-5" dirty="0" smtClean="0"/>
              <a:t>OF</a:t>
            </a:r>
            <a:r>
              <a:rPr lang="en-US" sz="2800" b="1" spc="5" dirty="0" smtClean="0"/>
              <a:t> </a:t>
            </a:r>
            <a:r>
              <a:rPr lang="en-US" sz="2800" b="1" spc="-5" dirty="0" smtClean="0"/>
              <a:t>RESIDENCE</a:t>
            </a:r>
            <a:endParaRPr lang="en-US" sz="2800" b="1" dirty="0"/>
          </a:p>
        </p:txBody>
      </p:sp>
      <p:sp>
        <p:nvSpPr>
          <p:cNvPr id="3" name="object 3"/>
          <p:cNvSpPr txBox="1"/>
          <p:nvPr/>
        </p:nvSpPr>
        <p:spPr>
          <a:xfrm>
            <a:off x="2059940" y="1695990"/>
            <a:ext cx="7194550" cy="3898265"/>
          </a:xfrm>
          <a:prstGeom prst="rect">
            <a:avLst/>
          </a:prstGeom>
        </p:spPr>
        <p:txBody>
          <a:bodyPr vert="horz" wrap="square" lIns="0" tIns="86995" rIns="0" bIns="0" rtlCol="0">
            <a:spAutoFit/>
          </a:bodyPr>
          <a:lstStyle/>
          <a:p>
            <a:pPr marL="241300" indent="-228600">
              <a:spcBef>
                <a:spcPts val="685"/>
              </a:spcBef>
              <a:buChar char="•"/>
              <a:tabLst>
                <a:tab pos="241300" algn="l"/>
              </a:tabLst>
            </a:pPr>
            <a:r>
              <a:rPr sz="2800" dirty="0">
                <a:solidFill>
                  <a:srgbClr val="221F1F"/>
                </a:solidFill>
                <a:latin typeface="Arial MT"/>
                <a:cs typeface="Arial MT"/>
              </a:rPr>
              <a:t>Geodemography</a:t>
            </a:r>
            <a:endParaRPr sz="2800">
              <a:latin typeface="Arial MT"/>
              <a:cs typeface="Arial MT"/>
            </a:endParaRPr>
          </a:p>
          <a:p>
            <a:pPr marL="720090" lvl="1" indent="-343535">
              <a:spcBef>
                <a:spcPts val="510"/>
              </a:spcBef>
              <a:buChar char="•"/>
              <a:tabLst>
                <a:tab pos="719455" algn="l"/>
                <a:tab pos="720725" algn="l"/>
              </a:tabLst>
            </a:pPr>
            <a:r>
              <a:rPr sz="2400" spc="-5" dirty="0">
                <a:solidFill>
                  <a:srgbClr val="221F1F"/>
                </a:solidFill>
                <a:latin typeface="Arial MT"/>
                <a:cs typeface="Arial MT"/>
              </a:rPr>
              <a:t>Combines</a:t>
            </a:r>
            <a:r>
              <a:rPr sz="2400" spc="15" dirty="0">
                <a:solidFill>
                  <a:srgbClr val="221F1F"/>
                </a:solidFill>
                <a:latin typeface="Arial MT"/>
                <a:cs typeface="Arial MT"/>
              </a:rPr>
              <a:t> </a:t>
            </a:r>
            <a:r>
              <a:rPr sz="2400" spc="-5" dirty="0">
                <a:solidFill>
                  <a:srgbClr val="221F1F"/>
                </a:solidFill>
                <a:latin typeface="Arial MT"/>
                <a:cs typeface="Arial MT"/>
              </a:rPr>
              <a:t>demographics</a:t>
            </a:r>
            <a:r>
              <a:rPr sz="2400" spc="40" dirty="0">
                <a:solidFill>
                  <a:srgbClr val="221F1F"/>
                </a:solidFill>
                <a:latin typeface="Arial MT"/>
                <a:cs typeface="Arial MT"/>
              </a:rPr>
              <a:t> </a:t>
            </a:r>
            <a:r>
              <a:rPr sz="2400" spc="-5" dirty="0">
                <a:solidFill>
                  <a:srgbClr val="221F1F"/>
                </a:solidFill>
                <a:latin typeface="Arial MT"/>
                <a:cs typeface="Arial MT"/>
              </a:rPr>
              <a:t>with</a:t>
            </a:r>
            <a:r>
              <a:rPr sz="2400" spc="5" dirty="0">
                <a:solidFill>
                  <a:srgbClr val="221F1F"/>
                </a:solidFill>
                <a:latin typeface="Arial MT"/>
                <a:cs typeface="Arial MT"/>
              </a:rPr>
              <a:t> </a:t>
            </a:r>
            <a:r>
              <a:rPr sz="2400" spc="-5" dirty="0">
                <a:solidFill>
                  <a:srgbClr val="221F1F"/>
                </a:solidFill>
                <a:latin typeface="Arial MT"/>
                <a:cs typeface="Arial MT"/>
              </a:rPr>
              <a:t>geography</a:t>
            </a:r>
            <a:endParaRPr sz="2400">
              <a:latin typeface="Arial MT"/>
              <a:cs typeface="Arial MT"/>
            </a:endParaRPr>
          </a:p>
          <a:p>
            <a:pPr marL="720090" lvl="1" indent="-343535">
              <a:spcBef>
                <a:spcPts val="505"/>
              </a:spcBef>
              <a:buChar char="•"/>
              <a:tabLst>
                <a:tab pos="719455" algn="l"/>
                <a:tab pos="720725" algn="l"/>
              </a:tabLst>
            </a:pPr>
            <a:r>
              <a:rPr sz="2400" spc="-5" dirty="0">
                <a:solidFill>
                  <a:srgbClr val="221F1F"/>
                </a:solidFill>
                <a:latin typeface="Arial MT"/>
                <a:cs typeface="Arial MT"/>
              </a:rPr>
              <a:t>Detailed</a:t>
            </a:r>
            <a:r>
              <a:rPr sz="2400" spc="35" dirty="0">
                <a:solidFill>
                  <a:srgbClr val="221F1F"/>
                </a:solidFill>
                <a:latin typeface="Arial MT"/>
                <a:cs typeface="Arial MT"/>
              </a:rPr>
              <a:t> </a:t>
            </a:r>
            <a:r>
              <a:rPr sz="2400" spc="-5" dirty="0">
                <a:solidFill>
                  <a:srgbClr val="221F1F"/>
                </a:solidFill>
                <a:latin typeface="Arial MT"/>
                <a:cs typeface="Arial MT"/>
              </a:rPr>
              <a:t>segment</a:t>
            </a:r>
            <a:r>
              <a:rPr sz="2400" spc="5" dirty="0">
                <a:solidFill>
                  <a:srgbClr val="221F1F"/>
                </a:solidFill>
                <a:latin typeface="Arial MT"/>
                <a:cs typeface="Arial MT"/>
              </a:rPr>
              <a:t> </a:t>
            </a:r>
            <a:r>
              <a:rPr sz="2400" spc="-5" dirty="0">
                <a:solidFill>
                  <a:srgbClr val="221F1F"/>
                </a:solidFill>
                <a:latin typeface="Arial MT"/>
                <a:cs typeface="Arial MT"/>
              </a:rPr>
              <a:t>profiles</a:t>
            </a:r>
            <a:r>
              <a:rPr sz="2400" spc="15" dirty="0">
                <a:solidFill>
                  <a:srgbClr val="221F1F"/>
                </a:solidFill>
                <a:latin typeface="Arial MT"/>
                <a:cs typeface="Arial MT"/>
              </a:rPr>
              <a:t> </a:t>
            </a:r>
            <a:r>
              <a:rPr sz="2400" dirty="0">
                <a:solidFill>
                  <a:srgbClr val="221F1F"/>
                </a:solidFill>
                <a:latin typeface="Arial MT"/>
                <a:cs typeface="Arial MT"/>
              </a:rPr>
              <a:t>by</a:t>
            </a:r>
            <a:r>
              <a:rPr sz="2400" spc="-10" dirty="0">
                <a:solidFill>
                  <a:srgbClr val="221F1F"/>
                </a:solidFill>
                <a:latin typeface="Arial MT"/>
                <a:cs typeface="Arial MT"/>
              </a:rPr>
              <a:t> </a:t>
            </a:r>
            <a:r>
              <a:rPr sz="2400" spc="-5" dirty="0">
                <a:solidFill>
                  <a:srgbClr val="221F1F"/>
                </a:solidFill>
                <a:latin typeface="Arial MT"/>
                <a:cs typeface="Arial MT"/>
              </a:rPr>
              <a:t>post</a:t>
            </a:r>
            <a:r>
              <a:rPr sz="2400" spc="5" dirty="0">
                <a:solidFill>
                  <a:srgbClr val="221F1F"/>
                </a:solidFill>
                <a:latin typeface="Arial MT"/>
                <a:cs typeface="Arial MT"/>
              </a:rPr>
              <a:t> </a:t>
            </a:r>
            <a:r>
              <a:rPr sz="2400" dirty="0">
                <a:solidFill>
                  <a:srgbClr val="221F1F"/>
                </a:solidFill>
                <a:latin typeface="Arial MT"/>
                <a:cs typeface="Arial MT"/>
              </a:rPr>
              <a:t>code</a:t>
            </a:r>
            <a:r>
              <a:rPr sz="2400" spc="5" dirty="0">
                <a:solidFill>
                  <a:srgbClr val="221F1F"/>
                </a:solidFill>
                <a:latin typeface="Arial MT"/>
                <a:cs typeface="Arial MT"/>
              </a:rPr>
              <a:t> </a:t>
            </a:r>
            <a:r>
              <a:rPr sz="2400" spc="-5" dirty="0">
                <a:solidFill>
                  <a:srgbClr val="221F1F"/>
                </a:solidFill>
                <a:latin typeface="Arial MT"/>
                <a:cs typeface="Arial MT"/>
              </a:rPr>
              <a:t>based</a:t>
            </a:r>
            <a:endParaRPr sz="2400">
              <a:latin typeface="Arial MT"/>
              <a:cs typeface="Arial MT"/>
            </a:endParaRPr>
          </a:p>
          <a:p>
            <a:pPr marL="720090"/>
            <a:r>
              <a:rPr sz="2400" spc="-5" dirty="0">
                <a:solidFill>
                  <a:srgbClr val="221F1F"/>
                </a:solidFill>
                <a:latin typeface="Arial MT"/>
                <a:cs typeface="Arial MT"/>
              </a:rPr>
              <a:t>on</a:t>
            </a:r>
            <a:r>
              <a:rPr sz="2400" dirty="0">
                <a:solidFill>
                  <a:srgbClr val="221F1F"/>
                </a:solidFill>
                <a:latin typeface="Arial MT"/>
                <a:cs typeface="Arial MT"/>
              </a:rPr>
              <a:t> </a:t>
            </a:r>
            <a:r>
              <a:rPr sz="2400" spc="-5" dirty="0">
                <a:solidFill>
                  <a:srgbClr val="221F1F"/>
                </a:solidFill>
                <a:latin typeface="Arial MT"/>
                <a:cs typeface="Arial MT"/>
              </a:rPr>
              <a:t>geodemography</a:t>
            </a:r>
            <a:r>
              <a:rPr sz="2400" spc="30" dirty="0">
                <a:solidFill>
                  <a:srgbClr val="221F1F"/>
                </a:solidFill>
                <a:latin typeface="Arial MT"/>
                <a:cs typeface="Arial MT"/>
              </a:rPr>
              <a:t> </a:t>
            </a:r>
            <a:r>
              <a:rPr sz="2400" spc="-5" dirty="0">
                <a:solidFill>
                  <a:srgbClr val="221F1F"/>
                </a:solidFill>
                <a:latin typeface="Arial MT"/>
                <a:cs typeface="Arial MT"/>
              </a:rPr>
              <a:t>and</a:t>
            </a:r>
            <a:r>
              <a:rPr sz="2400" spc="10" dirty="0">
                <a:solidFill>
                  <a:srgbClr val="221F1F"/>
                </a:solidFill>
                <a:latin typeface="Arial MT"/>
                <a:cs typeface="Arial MT"/>
              </a:rPr>
              <a:t> </a:t>
            </a:r>
            <a:r>
              <a:rPr sz="2400" spc="-5" dirty="0">
                <a:solidFill>
                  <a:srgbClr val="221F1F"/>
                </a:solidFill>
                <a:latin typeface="Arial MT"/>
                <a:cs typeface="Arial MT"/>
              </a:rPr>
              <a:t>lifestyle</a:t>
            </a:r>
            <a:endParaRPr sz="2400">
              <a:latin typeface="Arial MT"/>
              <a:cs typeface="Arial MT"/>
            </a:endParaRPr>
          </a:p>
          <a:p>
            <a:pPr marL="241300" indent="-228600">
              <a:spcBef>
                <a:spcPts val="995"/>
              </a:spcBef>
              <a:buChar char="•"/>
              <a:tabLst>
                <a:tab pos="241300" algn="l"/>
              </a:tabLst>
            </a:pPr>
            <a:r>
              <a:rPr sz="2800" dirty="0">
                <a:solidFill>
                  <a:srgbClr val="221F1F"/>
                </a:solidFill>
                <a:latin typeface="Arial MT"/>
                <a:cs typeface="Arial MT"/>
              </a:rPr>
              <a:t>Geocoding</a:t>
            </a:r>
            <a:endParaRPr sz="2800">
              <a:latin typeface="Arial MT"/>
              <a:cs typeface="Arial MT"/>
            </a:endParaRPr>
          </a:p>
          <a:p>
            <a:pPr marL="720090" lvl="1" indent="-343535">
              <a:spcBef>
                <a:spcPts val="505"/>
              </a:spcBef>
              <a:buChar char="•"/>
              <a:tabLst>
                <a:tab pos="719455" algn="l"/>
                <a:tab pos="720725" algn="l"/>
              </a:tabLst>
            </a:pPr>
            <a:r>
              <a:rPr sz="2400" spc="-5" dirty="0">
                <a:solidFill>
                  <a:srgbClr val="221F1F"/>
                </a:solidFill>
                <a:latin typeface="Arial MT"/>
                <a:cs typeface="Arial MT"/>
              </a:rPr>
              <a:t>Geographically</a:t>
            </a:r>
            <a:r>
              <a:rPr sz="2400" spc="45" dirty="0">
                <a:solidFill>
                  <a:srgbClr val="221F1F"/>
                </a:solidFill>
                <a:latin typeface="Arial MT"/>
                <a:cs typeface="Arial MT"/>
              </a:rPr>
              <a:t> </a:t>
            </a:r>
            <a:r>
              <a:rPr sz="2400" dirty="0">
                <a:solidFill>
                  <a:srgbClr val="221F1F"/>
                </a:solidFill>
                <a:latin typeface="Arial MT"/>
                <a:cs typeface="Arial MT"/>
              </a:rPr>
              <a:t>customised</a:t>
            </a:r>
            <a:r>
              <a:rPr sz="2400" spc="-5" dirty="0">
                <a:solidFill>
                  <a:srgbClr val="221F1F"/>
                </a:solidFill>
                <a:latin typeface="Arial MT"/>
                <a:cs typeface="Arial MT"/>
              </a:rPr>
              <a:t> web</a:t>
            </a:r>
            <a:r>
              <a:rPr sz="2400" spc="10" dirty="0">
                <a:solidFill>
                  <a:srgbClr val="221F1F"/>
                </a:solidFill>
                <a:latin typeface="Arial MT"/>
                <a:cs typeface="Arial MT"/>
              </a:rPr>
              <a:t> </a:t>
            </a:r>
            <a:r>
              <a:rPr sz="2400" spc="-5" dirty="0">
                <a:solidFill>
                  <a:srgbClr val="221F1F"/>
                </a:solidFill>
                <a:latin typeface="Arial MT"/>
                <a:cs typeface="Arial MT"/>
              </a:rPr>
              <a:t>advertising</a:t>
            </a:r>
            <a:r>
              <a:rPr sz="2400" spc="25" dirty="0">
                <a:solidFill>
                  <a:srgbClr val="221F1F"/>
                </a:solidFill>
                <a:latin typeface="Arial MT"/>
                <a:cs typeface="Arial MT"/>
              </a:rPr>
              <a:t> </a:t>
            </a:r>
            <a:r>
              <a:rPr sz="2400" dirty="0">
                <a:solidFill>
                  <a:srgbClr val="221F1F"/>
                </a:solidFill>
                <a:latin typeface="Arial MT"/>
                <a:cs typeface="Arial MT"/>
              </a:rPr>
              <a:t>that</a:t>
            </a:r>
            <a:endParaRPr sz="2400">
              <a:latin typeface="Arial MT"/>
              <a:cs typeface="Arial MT"/>
            </a:endParaRPr>
          </a:p>
          <a:p>
            <a:pPr marL="720090">
              <a:spcBef>
                <a:spcPts val="5"/>
              </a:spcBef>
            </a:pPr>
            <a:r>
              <a:rPr sz="2400" spc="-5" dirty="0">
                <a:solidFill>
                  <a:srgbClr val="221F1F"/>
                </a:solidFill>
                <a:latin typeface="Arial MT"/>
                <a:cs typeface="Arial MT"/>
              </a:rPr>
              <a:t>feeds local ads</a:t>
            </a:r>
            <a:r>
              <a:rPr sz="2400" spc="5" dirty="0">
                <a:solidFill>
                  <a:srgbClr val="221F1F"/>
                </a:solidFill>
                <a:latin typeface="Arial MT"/>
                <a:cs typeface="Arial MT"/>
              </a:rPr>
              <a:t> </a:t>
            </a:r>
            <a:r>
              <a:rPr sz="2400" dirty="0">
                <a:solidFill>
                  <a:srgbClr val="221F1F"/>
                </a:solidFill>
                <a:latin typeface="Arial MT"/>
                <a:cs typeface="Arial MT"/>
              </a:rPr>
              <a:t>to</a:t>
            </a:r>
            <a:r>
              <a:rPr sz="2400" spc="-5" dirty="0">
                <a:solidFill>
                  <a:srgbClr val="221F1F"/>
                </a:solidFill>
                <a:latin typeface="Arial MT"/>
                <a:cs typeface="Arial MT"/>
              </a:rPr>
              <a:t> users</a:t>
            </a:r>
            <a:endParaRPr sz="2400">
              <a:latin typeface="Arial MT"/>
              <a:cs typeface="Arial MT"/>
            </a:endParaRPr>
          </a:p>
          <a:p>
            <a:pPr marL="720090" marR="260985" lvl="1" indent="-342900">
              <a:spcBef>
                <a:spcPts val="505"/>
              </a:spcBef>
              <a:buChar char="•"/>
              <a:tabLst>
                <a:tab pos="719455" algn="l"/>
                <a:tab pos="720725" algn="l"/>
              </a:tabLst>
            </a:pPr>
            <a:r>
              <a:rPr sz="2400" spc="-5" dirty="0">
                <a:solidFill>
                  <a:srgbClr val="221F1F"/>
                </a:solidFill>
                <a:latin typeface="Arial MT"/>
                <a:cs typeface="Arial MT"/>
              </a:rPr>
              <a:t>Underscores</a:t>
            </a:r>
            <a:r>
              <a:rPr sz="2400" spc="35" dirty="0">
                <a:solidFill>
                  <a:srgbClr val="221F1F"/>
                </a:solidFill>
                <a:latin typeface="Arial MT"/>
                <a:cs typeface="Arial MT"/>
              </a:rPr>
              <a:t> </a:t>
            </a:r>
            <a:r>
              <a:rPr sz="2400" spc="-5" dirty="0">
                <a:solidFill>
                  <a:srgbClr val="221F1F"/>
                </a:solidFill>
                <a:latin typeface="Arial MT"/>
                <a:cs typeface="Arial MT"/>
              </a:rPr>
              <a:t>much</a:t>
            </a:r>
            <a:r>
              <a:rPr sz="2400" spc="15" dirty="0">
                <a:solidFill>
                  <a:srgbClr val="221F1F"/>
                </a:solidFill>
                <a:latin typeface="Arial MT"/>
                <a:cs typeface="Arial MT"/>
              </a:rPr>
              <a:t> </a:t>
            </a:r>
            <a:r>
              <a:rPr sz="2400" spc="-10" dirty="0">
                <a:solidFill>
                  <a:srgbClr val="221F1F"/>
                </a:solidFill>
                <a:latin typeface="Arial MT"/>
                <a:cs typeface="Arial MT"/>
              </a:rPr>
              <a:t>paid</a:t>
            </a:r>
            <a:r>
              <a:rPr sz="2400" spc="35" dirty="0">
                <a:solidFill>
                  <a:srgbClr val="221F1F"/>
                </a:solidFill>
                <a:latin typeface="Arial MT"/>
                <a:cs typeface="Arial MT"/>
              </a:rPr>
              <a:t> </a:t>
            </a:r>
            <a:r>
              <a:rPr sz="2400" spc="-5" dirty="0">
                <a:solidFill>
                  <a:srgbClr val="221F1F"/>
                </a:solidFill>
                <a:latin typeface="Arial MT"/>
                <a:cs typeface="Arial MT"/>
              </a:rPr>
              <a:t>search</a:t>
            </a:r>
            <a:r>
              <a:rPr sz="2400" spc="15" dirty="0">
                <a:solidFill>
                  <a:srgbClr val="221F1F"/>
                </a:solidFill>
                <a:latin typeface="Arial MT"/>
                <a:cs typeface="Arial MT"/>
              </a:rPr>
              <a:t> </a:t>
            </a:r>
            <a:r>
              <a:rPr sz="2400" spc="-5" dirty="0">
                <a:solidFill>
                  <a:srgbClr val="221F1F"/>
                </a:solidFill>
                <a:latin typeface="Arial MT"/>
                <a:cs typeface="Arial MT"/>
              </a:rPr>
              <a:t>advertising</a:t>
            </a:r>
            <a:r>
              <a:rPr sz="2400" spc="30" dirty="0">
                <a:solidFill>
                  <a:srgbClr val="221F1F"/>
                </a:solidFill>
                <a:latin typeface="Arial MT"/>
                <a:cs typeface="Arial MT"/>
              </a:rPr>
              <a:t> </a:t>
            </a:r>
            <a:r>
              <a:rPr sz="2400" spc="-5" dirty="0">
                <a:solidFill>
                  <a:srgbClr val="221F1F"/>
                </a:solidFill>
                <a:latin typeface="Arial MT"/>
                <a:cs typeface="Arial MT"/>
              </a:rPr>
              <a:t>on </a:t>
            </a:r>
            <a:r>
              <a:rPr sz="2400" spc="-655" dirty="0">
                <a:solidFill>
                  <a:srgbClr val="0462C1"/>
                </a:solidFill>
                <a:latin typeface="Arial MT"/>
                <a:cs typeface="Arial MT"/>
              </a:rPr>
              <a:t> </a:t>
            </a:r>
            <a:r>
              <a:rPr sz="2400" u="heavy" spc="-5" dirty="0">
                <a:solidFill>
                  <a:srgbClr val="0462C1"/>
                </a:solidFill>
                <a:uFill>
                  <a:solidFill>
                    <a:srgbClr val="0462C1"/>
                  </a:solidFill>
                </a:uFill>
                <a:latin typeface="Arial MT"/>
                <a:cs typeface="Arial MT"/>
                <a:hlinkClick r:id="rId1"/>
              </a:rPr>
              <a:t>Google</a:t>
            </a:r>
            <a:r>
              <a:rPr sz="2400" dirty="0">
                <a:solidFill>
                  <a:srgbClr val="0462C1"/>
                </a:solidFill>
                <a:latin typeface="Arial MT"/>
                <a:cs typeface="Arial MT"/>
                <a:hlinkClick r:id="rId1"/>
              </a:rPr>
              <a:t> </a:t>
            </a:r>
            <a:r>
              <a:rPr sz="2400" spc="-5" dirty="0">
                <a:solidFill>
                  <a:srgbClr val="221F1F"/>
                </a:solidFill>
                <a:latin typeface="Arial MT"/>
                <a:cs typeface="Arial MT"/>
              </a:rPr>
              <a:t>and</a:t>
            </a:r>
            <a:r>
              <a:rPr sz="2400" spc="10" dirty="0">
                <a:solidFill>
                  <a:srgbClr val="221F1F"/>
                </a:solidFill>
                <a:latin typeface="Arial MT"/>
                <a:cs typeface="Arial MT"/>
              </a:rPr>
              <a:t> </a:t>
            </a:r>
            <a:r>
              <a:rPr sz="2400" dirty="0">
                <a:solidFill>
                  <a:srgbClr val="221F1F"/>
                </a:solidFill>
                <a:latin typeface="Arial MT"/>
                <a:cs typeface="Arial MT"/>
              </a:rPr>
              <a:t>other</a:t>
            </a:r>
            <a:r>
              <a:rPr sz="2400" spc="-15" dirty="0">
                <a:solidFill>
                  <a:srgbClr val="221F1F"/>
                </a:solidFill>
                <a:latin typeface="Arial MT"/>
                <a:cs typeface="Arial MT"/>
              </a:rPr>
              <a:t> </a:t>
            </a:r>
            <a:r>
              <a:rPr sz="2400" spc="-5" dirty="0">
                <a:solidFill>
                  <a:srgbClr val="221F1F"/>
                </a:solidFill>
                <a:latin typeface="Arial MT"/>
                <a:cs typeface="Arial MT"/>
              </a:rPr>
              <a:t>search</a:t>
            </a:r>
            <a:r>
              <a:rPr sz="2400" dirty="0">
                <a:solidFill>
                  <a:srgbClr val="221F1F"/>
                </a:solidFill>
                <a:latin typeface="Arial MT"/>
                <a:cs typeface="Arial MT"/>
              </a:rPr>
              <a:t> </a:t>
            </a:r>
            <a:r>
              <a:rPr sz="2400" spc="-5" dirty="0">
                <a:solidFill>
                  <a:srgbClr val="221F1F"/>
                </a:solidFill>
                <a:latin typeface="Arial MT"/>
                <a:cs typeface="Arial MT"/>
              </a:rPr>
              <a:t>engines</a:t>
            </a:r>
            <a:endParaRPr sz="2400">
              <a:latin typeface="Arial MT"/>
              <a:cs typeface="Arial MT"/>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006465" y="286969"/>
            <a:ext cx="3943350" cy="635000"/>
          </a:xfrm>
          <a:prstGeom prst="rect">
            <a:avLst/>
          </a:prstGeom>
        </p:spPr>
        <p:txBody>
          <a:bodyPr vert="horz" wrap="square" lIns="0" tIns="12065" rIns="0" bIns="0" rtlCol="0" anchor="ctr">
            <a:spAutoFit/>
          </a:bodyPr>
          <a:lstStyle/>
          <a:p>
            <a:pPr marL="12700">
              <a:lnSpc>
                <a:spcPct val="100000"/>
              </a:lnSpc>
              <a:spcBef>
                <a:spcPts val="95"/>
              </a:spcBef>
            </a:pPr>
            <a:r>
              <a:rPr sz="4000" spc="-5" dirty="0"/>
              <a:t>Psy</a:t>
            </a:r>
            <a:r>
              <a:rPr sz="4000" spc="-20" dirty="0"/>
              <a:t>c</a:t>
            </a:r>
            <a:r>
              <a:rPr sz="4000" spc="-5" dirty="0"/>
              <a:t>h</a:t>
            </a:r>
            <a:r>
              <a:rPr sz="4000" spc="-25" dirty="0"/>
              <a:t>o</a:t>
            </a:r>
            <a:r>
              <a:rPr sz="4000" spc="-5" dirty="0"/>
              <a:t>gra</a:t>
            </a:r>
            <a:r>
              <a:rPr sz="4000" spc="-20" dirty="0"/>
              <a:t>p</a:t>
            </a:r>
            <a:r>
              <a:rPr sz="4000" spc="-5" dirty="0"/>
              <a:t>hics</a:t>
            </a:r>
            <a:endParaRPr sz="4000"/>
          </a:p>
        </p:txBody>
      </p:sp>
      <p:sp>
        <p:nvSpPr>
          <p:cNvPr id="3" name="object 3"/>
          <p:cNvSpPr txBox="1"/>
          <p:nvPr/>
        </p:nvSpPr>
        <p:spPr>
          <a:xfrm>
            <a:off x="2059941" y="1472311"/>
            <a:ext cx="7719059" cy="3623428"/>
          </a:xfrm>
          <a:prstGeom prst="rect">
            <a:avLst/>
          </a:prstGeom>
        </p:spPr>
        <p:txBody>
          <a:bodyPr vert="horz" wrap="square" lIns="0" tIns="12065" rIns="0" bIns="0" rtlCol="0">
            <a:spAutoFit/>
          </a:bodyPr>
          <a:lstStyle/>
          <a:p>
            <a:pPr marL="241300" marR="5080" indent="-228600">
              <a:spcBef>
                <a:spcPts val="95"/>
              </a:spcBef>
              <a:buChar char="•"/>
              <a:tabLst>
                <a:tab pos="241300" algn="l"/>
              </a:tabLst>
            </a:pPr>
            <a:r>
              <a:rPr sz="2800" dirty="0">
                <a:solidFill>
                  <a:srgbClr val="221F1F"/>
                </a:solidFill>
                <a:latin typeface="Arial MT"/>
                <a:cs typeface="Arial MT"/>
              </a:rPr>
              <a:t>Uses psychological,</a:t>
            </a:r>
            <a:r>
              <a:rPr sz="2800" spc="-5" dirty="0">
                <a:solidFill>
                  <a:srgbClr val="221F1F"/>
                </a:solidFill>
                <a:latin typeface="Arial MT"/>
                <a:cs typeface="Arial MT"/>
              </a:rPr>
              <a:t> </a:t>
            </a:r>
            <a:r>
              <a:rPr sz="2800" dirty="0">
                <a:solidFill>
                  <a:srgbClr val="221F1F"/>
                </a:solidFill>
                <a:latin typeface="Arial MT"/>
                <a:cs typeface="Arial MT"/>
              </a:rPr>
              <a:t>sociological,</a:t>
            </a:r>
            <a:r>
              <a:rPr sz="2800" spc="5" dirty="0">
                <a:solidFill>
                  <a:srgbClr val="221F1F"/>
                </a:solidFill>
                <a:latin typeface="Arial MT"/>
                <a:cs typeface="Arial MT"/>
              </a:rPr>
              <a:t> </a:t>
            </a:r>
            <a:r>
              <a:rPr sz="2800" dirty="0">
                <a:solidFill>
                  <a:srgbClr val="221F1F"/>
                </a:solidFill>
                <a:latin typeface="Arial MT"/>
                <a:cs typeface="Arial MT"/>
              </a:rPr>
              <a:t>and </a:t>
            </a:r>
            <a:r>
              <a:rPr sz="2800" spc="5" dirty="0">
                <a:solidFill>
                  <a:srgbClr val="221F1F"/>
                </a:solidFill>
                <a:latin typeface="Arial MT"/>
                <a:cs typeface="Arial MT"/>
              </a:rPr>
              <a:t> </a:t>
            </a:r>
            <a:r>
              <a:rPr sz="2800" dirty="0">
                <a:solidFill>
                  <a:srgbClr val="221F1F"/>
                </a:solidFill>
                <a:latin typeface="Arial MT"/>
                <a:cs typeface="Arial MT"/>
              </a:rPr>
              <a:t>anthropological</a:t>
            </a:r>
            <a:r>
              <a:rPr sz="2800" spc="15" dirty="0">
                <a:solidFill>
                  <a:srgbClr val="221F1F"/>
                </a:solidFill>
                <a:latin typeface="Arial MT"/>
                <a:cs typeface="Arial MT"/>
              </a:rPr>
              <a:t> </a:t>
            </a:r>
            <a:r>
              <a:rPr sz="2800" dirty="0">
                <a:solidFill>
                  <a:srgbClr val="221F1F"/>
                </a:solidFill>
                <a:latin typeface="Arial MT"/>
                <a:cs typeface="Arial MT"/>
              </a:rPr>
              <a:t>factors</a:t>
            </a:r>
            <a:r>
              <a:rPr sz="2800" spc="10" dirty="0">
                <a:solidFill>
                  <a:srgbClr val="221F1F"/>
                </a:solidFill>
                <a:latin typeface="Arial MT"/>
                <a:cs typeface="Arial MT"/>
              </a:rPr>
              <a:t> </a:t>
            </a:r>
            <a:r>
              <a:rPr sz="2800" spc="-5" dirty="0">
                <a:solidFill>
                  <a:srgbClr val="221F1F"/>
                </a:solidFill>
                <a:latin typeface="Arial MT"/>
                <a:cs typeface="Arial MT"/>
              </a:rPr>
              <a:t>to</a:t>
            </a:r>
            <a:r>
              <a:rPr sz="2800" spc="-30" dirty="0">
                <a:solidFill>
                  <a:srgbClr val="221F1F"/>
                </a:solidFill>
                <a:latin typeface="Arial MT"/>
                <a:cs typeface="Arial MT"/>
              </a:rPr>
              <a:t> </a:t>
            </a:r>
            <a:r>
              <a:rPr sz="2800" dirty="0">
                <a:solidFill>
                  <a:srgbClr val="221F1F"/>
                </a:solidFill>
                <a:latin typeface="Arial MT"/>
                <a:cs typeface="Arial MT"/>
              </a:rPr>
              <a:t>categorise</a:t>
            </a:r>
            <a:r>
              <a:rPr sz="2800" spc="20" dirty="0">
                <a:solidFill>
                  <a:srgbClr val="221F1F"/>
                </a:solidFill>
                <a:latin typeface="Arial MT"/>
                <a:cs typeface="Arial MT"/>
              </a:rPr>
              <a:t> </a:t>
            </a:r>
            <a:r>
              <a:rPr sz="2800" spc="-5" dirty="0">
                <a:solidFill>
                  <a:srgbClr val="221F1F"/>
                </a:solidFill>
                <a:latin typeface="Arial MT"/>
                <a:cs typeface="Arial MT"/>
              </a:rPr>
              <a:t>customers</a:t>
            </a:r>
            <a:endParaRPr sz="2800">
              <a:latin typeface="Arial MT"/>
              <a:cs typeface="Arial MT"/>
            </a:endParaRPr>
          </a:p>
          <a:p>
            <a:pPr marL="720090" lvl="1" indent="-343535">
              <a:spcBef>
                <a:spcPts val="505"/>
              </a:spcBef>
              <a:buChar char="•"/>
              <a:tabLst>
                <a:tab pos="719455" algn="l"/>
                <a:tab pos="720725" algn="l"/>
              </a:tabLst>
            </a:pPr>
            <a:r>
              <a:rPr sz="2400" spc="-5" dirty="0">
                <a:solidFill>
                  <a:srgbClr val="221F1F"/>
                </a:solidFill>
                <a:latin typeface="Arial MT"/>
                <a:cs typeface="Arial MT"/>
              </a:rPr>
              <a:t>Shared</a:t>
            </a:r>
            <a:r>
              <a:rPr sz="2400" spc="-30" dirty="0">
                <a:solidFill>
                  <a:srgbClr val="221F1F"/>
                </a:solidFill>
                <a:latin typeface="Arial MT"/>
                <a:cs typeface="Arial MT"/>
              </a:rPr>
              <a:t> </a:t>
            </a:r>
            <a:r>
              <a:rPr sz="2400" dirty="0">
                <a:solidFill>
                  <a:srgbClr val="221F1F"/>
                </a:solidFill>
                <a:latin typeface="Arial MT"/>
                <a:cs typeface="Arial MT"/>
              </a:rPr>
              <a:t>Interests</a:t>
            </a:r>
            <a:endParaRPr sz="2400">
              <a:latin typeface="Arial MT"/>
              <a:cs typeface="Arial MT"/>
            </a:endParaRPr>
          </a:p>
          <a:p>
            <a:pPr lvl="1">
              <a:spcBef>
                <a:spcPts val="10"/>
              </a:spcBef>
              <a:buClr>
                <a:srgbClr val="221F1F"/>
              </a:buClr>
              <a:buFont typeface="Arial MT"/>
              <a:buChar char="•"/>
            </a:pPr>
            <a:endParaRPr sz="3800">
              <a:latin typeface="Arial MT"/>
              <a:cs typeface="Arial MT"/>
            </a:endParaRPr>
          </a:p>
          <a:p>
            <a:pPr marL="241300" indent="-228600">
              <a:buChar char="•"/>
              <a:tabLst>
                <a:tab pos="241300" algn="l"/>
              </a:tabLst>
            </a:pPr>
            <a:r>
              <a:rPr sz="2800" spc="-5" dirty="0">
                <a:solidFill>
                  <a:srgbClr val="221F1F"/>
                </a:solidFill>
                <a:latin typeface="Arial MT"/>
                <a:cs typeface="Arial MT"/>
              </a:rPr>
              <a:t>Based</a:t>
            </a:r>
            <a:r>
              <a:rPr sz="2800" spc="5" dirty="0">
                <a:solidFill>
                  <a:srgbClr val="221F1F"/>
                </a:solidFill>
                <a:latin typeface="Arial MT"/>
                <a:cs typeface="Arial MT"/>
              </a:rPr>
              <a:t> </a:t>
            </a:r>
            <a:r>
              <a:rPr sz="2800" dirty="0">
                <a:solidFill>
                  <a:srgbClr val="221F1F"/>
                </a:solidFill>
                <a:latin typeface="Arial MT"/>
                <a:cs typeface="Arial MT"/>
              </a:rPr>
              <a:t>on</a:t>
            </a:r>
            <a:r>
              <a:rPr sz="2800" spc="5" dirty="0">
                <a:solidFill>
                  <a:srgbClr val="221F1F"/>
                </a:solidFill>
                <a:latin typeface="Arial MT"/>
                <a:cs typeface="Arial MT"/>
              </a:rPr>
              <a:t> </a:t>
            </a:r>
            <a:r>
              <a:rPr sz="2800" dirty="0">
                <a:solidFill>
                  <a:srgbClr val="221F1F"/>
                </a:solidFill>
                <a:latin typeface="Arial MT"/>
                <a:cs typeface="Arial MT"/>
              </a:rPr>
              <a:t>three</a:t>
            </a:r>
            <a:r>
              <a:rPr sz="2800" spc="5" dirty="0">
                <a:solidFill>
                  <a:srgbClr val="221F1F"/>
                </a:solidFill>
                <a:latin typeface="Arial MT"/>
                <a:cs typeface="Arial MT"/>
              </a:rPr>
              <a:t> </a:t>
            </a:r>
            <a:r>
              <a:rPr sz="2800" dirty="0">
                <a:solidFill>
                  <a:srgbClr val="221F1F"/>
                </a:solidFill>
                <a:latin typeface="Arial MT"/>
                <a:cs typeface="Arial MT"/>
              </a:rPr>
              <a:t>primary</a:t>
            </a:r>
            <a:r>
              <a:rPr sz="2800" spc="20" dirty="0">
                <a:solidFill>
                  <a:srgbClr val="221F1F"/>
                </a:solidFill>
                <a:latin typeface="Arial MT"/>
                <a:cs typeface="Arial MT"/>
              </a:rPr>
              <a:t> </a:t>
            </a:r>
            <a:r>
              <a:rPr sz="2800" dirty="0">
                <a:solidFill>
                  <a:srgbClr val="221F1F"/>
                </a:solidFill>
                <a:latin typeface="Arial MT"/>
                <a:cs typeface="Arial MT"/>
              </a:rPr>
              <a:t>consumer</a:t>
            </a:r>
            <a:r>
              <a:rPr sz="2800" spc="10" dirty="0">
                <a:solidFill>
                  <a:srgbClr val="221F1F"/>
                </a:solidFill>
                <a:latin typeface="Arial MT"/>
                <a:cs typeface="Arial MT"/>
              </a:rPr>
              <a:t> </a:t>
            </a:r>
            <a:r>
              <a:rPr sz="2800" dirty="0">
                <a:solidFill>
                  <a:srgbClr val="221F1F"/>
                </a:solidFill>
                <a:latin typeface="Arial MT"/>
                <a:cs typeface="Arial MT"/>
              </a:rPr>
              <a:t>motivations:</a:t>
            </a:r>
            <a:endParaRPr sz="2800">
              <a:latin typeface="Arial MT"/>
              <a:cs typeface="Arial MT"/>
            </a:endParaRPr>
          </a:p>
          <a:p>
            <a:pPr marL="720090" lvl="1" indent="-343535">
              <a:spcBef>
                <a:spcPts val="510"/>
              </a:spcBef>
              <a:buChar char="•"/>
              <a:tabLst>
                <a:tab pos="719455" algn="l"/>
                <a:tab pos="720725" algn="l"/>
              </a:tabLst>
            </a:pPr>
            <a:r>
              <a:rPr sz="2400" spc="-5" dirty="0">
                <a:solidFill>
                  <a:srgbClr val="221F1F"/>
                </a:solidFill>
                <a:latin typeface="Arial MT"/>
                <a:cs typeface="Arial MT"/>
              </a:rPr>
              <a:t>Ideals</a:t>
            </a:r>
            <a:endParaRPr sz="2400">
              <a:latin typeface="Arial MT"/>
              <a:cs typeface="Arial MT"/>
            </a:endParaRPr>
          </a:p>
          <a:p>
            <a:pPr marL="720090" lvl="1" indent="-343535">
              <a:spcBef>
                <a:spcPts val="505"/>
              </a:spcBef>
              <a:buChar char="•"/>
              <a:tabLst>
                <a:tab pos="719455" algn="l"/>
                <a:tab pos="720725" algn="l"/>
              </a:tabLst>
            </a:pPr>
            <a:r>
              <a:rPr sz="2400" spc="-5" dirty="0">
                <a:solidFill>
                  <a:srgbClr val="221F1F"/>
                </a:solidFill>
                <a:latin typeface="Arial MT"/>
                <a:cs typeface="Arial MT"/>
              </a:rPr>
              <a:t>Achievements</a:t>
            </a:r>
            <a:endParaRPr sz="2400">
              <a:latin typeface="Arial MT"/>
              <a:cs typeface="Arial MT"/>
            </a:endParaRPr>
          </a:p>
          <a:p>
            <a:pPr marL="720090" lvl="1" indent="-343535">
              <a:spcBef>
                <a:spcPts val="495"/>
              </a:spcBef>
              <a:buChar char="•"/>
              <a:tabLst>
                <a:tab pos="719455" algn="l"/>
                <a:tab pos="720725" algn="l"/>
              </a:tabLst>
            </a:pPr>
            <a:r>
              <a:rPr sz="2400" spc="-5" dirty="0">
                <a:solidFill>
                  <a:srgbClr val="221F1F"/>
                </a:solidFill>
                <a:latin typeface="Arial MT"/>
                <a:cs typeface="Arial MT"/>
              </a:rPr>
              <a:t>Self-expression</a:t>
            </a:r>
            <a:endParaRPr sz="2400">
              <a:latin typeface="Arial MT"/>
              <a:cs typeface="Arial MT"/>
            </a:endParaRPr>
          </a:p>
        </p:txBody>
      </p:sp>
      <p:pic>
        <p:nvPicPr>
          <p:cNvPr id="4" name="object 4"/>
          <p:cNvPicPr/>
          <p:nvPr/>
        </p:nvPicPr>
        <p:blipFill>
          <a:blip r:embed="rId1" cstate="print"/>
          <a:stretch>
            <a:fillRect/>
          </a:stretch>
        </p:blipFill>
        <p:spPr>
          <a:xfrm>
            <a:off x="6053571" y="3930453"/>
            <a:ext cx="4286223" cy="279953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6796279" y="26923"/>
            <a:ext cx="3237865" cy="1244600"/>
          </a:xfrm>
          <a:prstGeom prst="rect">
            <a:avLst/>
          </a:prstGeom>
        </p:spPr>
        <p:txBody>
          <a:bodyPr vert="horz" wrap="square" lIns="0" tIns="12065" rIns="0" bIns="0" rtlCol="0" anchor="ctr">
            <a:spAutoFit/>
          </a:bodyPr>
          <a:lstStyle/>
          <a:p>
            <a:pPr marL="12700" marR="5080">
              <a:lnSpc>
                <a:spcPct val="100000"/>
              </a:lnSpc>
              <a:spcBef>
                <a:spcPts val="95"/>
              </a:spcBef>
            </a:pPr>
            <a:r>
              <a:rPr sz="4000" spc="-5" dirty="0"/>
              <a:t>Segmenting </a:t>
            </a:r>
            <a:r>
              <a:rPr sz="4000" dirty="0"/>
              <a:t> </a:t>
            </a:r>
            <a:r>
              <a:rPr sz="4000" spc="-5" dirty="0"/>
              <a:t>by</a:t>
            </a:r>
            <a:r>
              <a:rPr sz="4000" spc="-60" dirty="0"/>
              <a:t> </a:t>
            </a:r>
            <a:r>
              <a:rPr sz="4000" spc="-10" dirty="0"/>
              <a:t>Behaviour</a:t>
            </a:r>
            <a:endParaRPr sz="4000"/>
          </a:p>
        </p:txBody>
      </p:sp>
      <p:sp>
        <p:nvSpPr>
          <p:cNvPr id="3" name="object 3"/>
          <p:cNvSpPr txBox="1"/>
          <p:nvPr/>
        </p:nvSpPr>
        <p:spPr>
          <a:xfrm>
            <a:off x="2059940" y="1771268"/>
            <a:ext cx="8052434" cy="3202800"/>
          </a:xfrm>
          <a:prstGeom prst="rect">
            <a:avLst/>
          </a:prstGeom>
        </p:spPr>
        <p:txBody>
          <a:bodyPr vert="horz" wrap="square" lIns="0" tIns="12065" rIns="0" bIns="0" rtlCol="0">
            <a:spAutoFit/>
          </a:bodyPr>
          <a:lstStyle/>
          <a:p>
            <a:pPr marL="241300" marR="5080" indent="-228600">
              <a:spcBef>
                <a:spcPts val="95"/>
              </a:spcBef>
              <a:buChar char="•"/>
              <a:tabLst>
                <a:tab pos="241300" algn="l"/>
              </a:tabLst>
            </a:pPr>
            <a:r>
              <a:rPr sz="2800" dirty="0">
                <a:solidFill>
                  <a:srgbClr val="221F1F"/>
                </a:solidFill>
                <a:latin typeface="Arial MT"/>
                <a:cs typeface="Arial MT"/>
              </a:rPr>
              <a:t>Categorises </a:t>
            </a:r>
            <a:r>
              <a:rPr sz="2800" spc="-5" dirty="0">
                <a:solidFill>
                  <a:srgbClr val="221F1F"/>
                </a:solidFill>
                <a:latin typeface="Arial MT"/>
                <a:cs typeface="Arial MT"/>
              </a:rPr>
              <a:t>consumers </a:t>
            </a:r>
            <a:r>
              <a:rPr sz="2800" dirty="0">
                <a:solidFill>
                  <a:srgbClr val="221F1F"/>
                </a:solidFill>
                <a:latin typeface="Arial MT"/>
                <a:cs typeface="Arial MT"/>
              </a:rPr>
              <a:t>based upon how they </a:t>
            </a:r>
            <a:r>
              <a:rPr sz="2800" spc="-5" dirty="0">
                <a:solidFill>
                  <a:srgbClr val="221F1F"/>
                </a:solidFill>
                <a:latin typeface="Arial MT"/>
                <a:cs typeface="Arial MT"/>
              </a:rPr>
              <a:t>act </a:t>
            </a:r>
            <a:r>
              <a:rPr sz="2800" spc="-765" dirty="0">
                <a:solidFill>
                  <a:srgbClr val="221F1F"/>
                </a:solidFill>
                <a:latin typeface="Arial MT"/>
                <a:cs typeface="Arial MT"/>
              </a:rPr>
              <a:t> </a:t>
            </a:r>
            <a:r>
              <a:rPr sz="2800" dirty="0">
                <a:solidFill>
                  <a:srgbClr val="221F1F"/>
                </a:solidFill>
                <a:latin typeface="Arial MT"/>
                <a:cs typeface="Arial MT"/>
              </a:rPr>
              <a:t>toward,</a:t>
            </a:r>
            <a:r>
              <a:rPr sz="2800" spc="5" dirty="0">
                <a:solidFill>
                  <a:srgbClr val="221F1F"/>
                </a:solidFill>
                <a:latin typeface="Arial MT"/>
                <a:cs typeface="Arial MT"/>
              </a:rPr>
              <a:t> </a:t>
            </a:r>
            <a:r>
              <a:rPr sz="2800" dirty="0">
                <a:solidFill>
                  <a:srgbClr val="221F1F"/>
                </a:solidFill>
                <a:latin typeface="Arial MT"/>
                <a:cs typeface="Arial MT"/>
              </a:rPr>
              <a:t>feel</a:t>
            </a:r>
            <a:r>
              <a:rPr sz="2800" spc="5" dirty="0">
                <a:solidFill>
                  <a:srgbClr val="221F1F"/>
                </a:solidFill>
                <a:latin typeface="Arial MT"/>
                <a:cs typeface="Arial MT"/>
              </a:rPr>
              <a:t> </a:t>
            </a:r>
            <a:r>
              <a:rPr sz="2800" dirty="0">
                <a:solidFill>
                  <a:srgbClr val="221F1F"/>
                </a:solidFill>
                <a:latin typeface="Arial MT"/>
                <a:cs typeface="Arial MT"/>
              </a:rPr>
              <a:t>about, or</a:t>
            </a:r>
            <a:r>
              <a:rPr sz="2800" spc="-5" dirty="0">
                <a:solidFill>
                  <a:srgbClr val="221F1F"/>
                </a:solidFill>
                <a:latin typeface="Arial MT"/>
                <a:cs typeface="Arial MT"/>
              </a:rPr>
              <a:t> </a:t>
            </a:r>
            <a:r>
              <a:rPr sz="2800" dirty="0">
                <a:solidFill>
                  <a:srgbClr val="221F1F"/>
                </a:solidFill>
                <a:latin typeface="Arial MT"/>
                <a:cs typeface="Arial MT"/>
              </a:rPr>
              <a:t>use</a:t>
            </a:r>
            <a:r>
              <a:rPr sz="2800" spc="10" dirty="0">
                <a:solidFill>
                  <a:srgbClr val="221F1F"/>
                </a:solidFill>
                <a:latin typeface="Arial MT"/>
                <a:cs typeface="Arial MT"/>
              </a:rPr>
              <a:t> </a:t>
            </a:r>
            <a:r>
              <a:rPr sz="2800" spc="-5" dirty="0">
                <a:solidFill>
                  <a:srgbClr val="221F1F"/>
                </a:solidFill>
                <a:latin typeface="Arial MT"/>
                <a:cs typeface="Arial MT"/>
              </a:rPr>
              <a:t>a</a:t>
            </a:r>
            <a:r>
              <a:rPr sz="2800" spc="5" dirty="0">
                <a:solidFill>
                  <a:srgbClr val="221F1F"/>
                </a:solidFill>
                <a:latin typeface="Arial MT"/>
                <a:cs typeface="Arial MT"/>
              </a:rPr>
              <a:t> </a:t>
            </a:r>
            <a:r>
              <a:rPr sz="2800" dirty="0">
                <a:solidFill>
                  <a:srgbClr val="221F1F"/>
                </a:solidFill>
                <a:latin typeface="Arial MT"/>
                <a:cs typeface="Arial MT"/>
              </a:rPr>
              <a:t>product</a:t>
            </a:r>
            <a:endParaRPr sz="2800">
              <a:latin typeface="Arial MT"/>
              <a:cs typeface="Arial MT"/>
            </a:endParaRPr>
          </a:p>
          <a:p>
            <a:pPr>
              <a:spcBef>
                <a:spcPts val="50"/>
              </a:spcBef>
              <a:buClr>
                <a:srgbClr val="221F1F"/>
              </a:buClr>
              <a:buFont typeface="Arial MT"/>
              <a:buChar char="•"/>
            </a:pPr>
            <a:endParaRPr sz="4200">
              <a:latin typeface="Arial MT"/>
              <a:cs typeface="Arial MT"/>
            </a:endParaRPr>
          </a:p>
          <a:p>
            <a:pPr marL="720090" lvl="1" indent="-343535">
              <a:buChar char="•"/>
              <a:tabLst>
                <a:tab pos="719455" algn="l"/>
                <a:tab pos="720725" algn="l"/>
              </a:tabLst>
            </a:pPr>
            <a:r>
              <a:rPr sz="2400" spc="-5" dirty="0">
                <a:solidFill>
                  <a:srgbClr val="221F1F"/>
                </a:solidFill>
                <a:latin typeface="Arial MT"/>
                <a:cs typeface="Arial MT"/>
              </a:rPr>
              <a:t>User</a:t>
            </a:r>
            <a:r>
              <a:rPr sz="2400" spc="-40" dirty="0">
                <a:solidFill>
                  <a:srgbClr val="221F1F"/>
                </a:solidFill>
                <a:latin typeface="Arial MT"/>
                <a:cs typeface="Arial MT"/>
              </a:rPr>
              <a:t> </a:t>
            </a:r>
            <a:r>
              <a:rPr sz="2400" dirty="0">
                <a:solidFill>
                  <a:srgbClr val="221F1F"/>
                </a:solidFill>
                <a:latin typeface="Arial MT"/>
                <a:cs typeface="Arial MT"/>
              </a:rPr>
              <a:t>status</a:t>
            </a:r>
            <a:endParaRPr sz="2400">
              <a:latin typeface="Arial MT"/>
              <a:cs typeface="Arial MT"/>
            </a:endParaRPr>
          </a:p>
          <a:p>
            <a:pPr marL="720090" lvl="1" indent="-343535">
              <a:spcBef>
                <a:spcPts val="490"/>
              </a:spcBef>
              <a:buChar char="•"/>
              <a:tabLst>
                <a:tab pos="719455" algn="l"/>
                <a:tab pos="720725" algn="l"/>
              </a:tabLst>
            </a:pPr>
            <a:r>
              <a:rPr sz="2400" spc="-5" dirty="0">
                <a:solidFill>
                  <a:srgbClr val="221F1F"/>
                </a:solidFill>
                <a:latin typeface="Arial MT"/>
                <a:cs typeface="Arial MT"/>
              </a:rPr>
              <a:t>80/20</a:t>
            </a:r>
            <a:r>
              <a:rPr sz="2400" spc="-30" dirty="0">
                <a:solidFill>
                  <a:srgbClr val="221F1F"/>
                </a:solidFill>
                <a:latin typeface="Arial MT"/>
                <a:cs typeface="Arial MT"/>
              </a:rPr>
              <a:t> </a:t>
            </a:r>
            <a:r>
              <a:rPr sz="2400" spc="-5" dirty="0">
                <a:solidFill>
                  <a:srgbClr val="221F1F"/>
                </a:solidFill>
                <a:latin typeface="Arial MT"/>
                <a:cs typeface="Arial MT"/>
              </a:rPr>
              <a:t>rule</a:t>
            </a:r>
            <a:endParaRPr sz="2400">
              <a:latin typeface="Arial MT"/>
              <a:cs typeface="Arial MT"/>
            </a:endParaRPr>
          </a:p>
          <a:p>
            <a:pPr marL="720090" lvl="1" indent="-343535">
              <a:spcBef>
                <a:spcPts val="505"/>
              </a:spcBef>
              <a:buChar char="•"/>
              <a:tabLst>
                <a:tab pos="719455" algn="l"/>
                <a:tab pos="720725" algn="l"/>
              </a:tabLst>
            </a:pPr>
            <a:r>
              <a:rPr sz="2400" spc="-5" dirty="0">
                <a:solidFill>
                  <a:srgbClr val="221F1F"/>
                </a:solidFill>
                <a:latin typeface="Arial MT"/>
                <a:cs typeface="Arial MT"/>
              </a:rPr>
              <a:t>Long</a:t>
            </a:r>
            <a:r>
              <a:rPr sz="2400" spc="-25" dirty="0">
                <a:solidFill>
                  <a:srgbClr val="221F1F"/>
                </a:solidFill>
                <a:latin typeface="Arial MT"/>
                <a:cs typeface="Arial MT"/>
              </a:rPr>
              <a:t> </a:t>
            </a:r>
            <a:r>
              <a:rPr sz="2400" dirty="0">
                <a:solidFill>
                  <a:srgbClr val="221F1F"/>
                </a:solidFill>
                <a:latin typeface="Arial MT"/>
                <a:cs typeface="Arial MT"/>
              </a:rPr>
              <a:t>tail</a:t>
            </a:r>
            <a:r>
              <a:rPr sz="2400" spc="-35" dirty="0">
                <a:solidFill>
                  <a:srgbClr val="221F1F"/>
                </a:solidFill>
                <a:latin typeface="Arial MT"/>
                <a:cs typeface="Arial MT"/>
              </a:rPr>
              <a:t> </a:t>
            </a:r>
            <a:r>
              <a:rPr sz="2400" spc="-5" dirty="0">
                <a:solidFill>
                  <a:srgbClr val="221F1F"/>
                </a:solidFill>
                <a:latin typeface="Arial MT"/>
                <a:cs typeface="Arial MT"/>
              </a:rPr>
              <a:t>concept</a:t>
            </a:r>
            <a:endParaRPr sz="2400">
              <a:latin typeface="Arial MT"/>
              <a:cs typeface="Arial MT"/>
            </a:endParaRPr>
          </a:p>
          <a:p>
            <a:pPr marL="720090" lvl="1" indent="-343535">
              <a:spcBef>
                <a:spcPts val="505"/>
              </a:spcBef>
              <a:buChar char="•"/>
              <a:tabLst>
                <a:tab pos="719455" algn="l"/>
                <a:tab pos="720725" algn="l"/>
              </a:tabLst>
            </a:pPr>
            <a:r>
              <a:rPr sz="2400" spc="-5" dirty="0">
                <a:solidFill>
                  <a:srgbClr val="221F1F"/>
                </a:solidFill>
                <a:latin typeface="Arial MT"/>
                <a:cs typeface="Arial MT"/>
              </a:rPr>
              <a:t>Usage</a:t>
            </a:r>
            <a:r>
              <a:rPr sz="2400" spc="-45" dirty="0">
                <a:solidFill>
                  <a:srgbClr val="221F1F"/>
                </a:solidFill>
                <a:latin typeface="Arial MT"/>
                <a:cs typeface="Arial MT"/>
              </a:rPr>
              <a:t> </a:t>
            </a:r>
            <a:r>
              <a:rPr sz="2400" spc="-5" dirty="0">
                <a:solidFill>
                  <a:srgbClr val="221F1F"/>
                </a:solidFill>
                <a:latin typeface="Arial MT"/>
                <a:cs typeface="Arial MT"/>
              </a:rPr>
              <a:t>occasions</a:t>
            </a:r>
            <a:endParaRPr sz="2400">
              <a:latin typeface="Arial MT"/>
              <a:cs typeface="Arial MT"/>
            </a:endParaRPr>
          </a:p>
        </p:txBody>
      </p:sp>
      <p:pic>
        <p:nvPicPr>
          <p:cNvPr id="4" name="object 4"/>
          <p:cNvPicPr/>
          <p:nvPr/>
        </p:nvPicPr>
        <p:blipFill>
          <a:blip r:embed="rId1" cstate="print"/>
          <a:stretch>
            <a:fillRect/>
          </a:stretch>
        </p:blipFill>
        <p:spPr>
          <a:xfrm>
            <a:off x="5960365" y="2962742"/>
            <a:ext cx="4201993" cy="2812421"/>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146675" y="113529"/>
            <a:ext cx="4922520" cy="1367682"/>
          </a:xfrm>
          <a:prstGeom prst="rect">
            <a:avLst/>
          </a:prstGeom>
        </p:spPr>
        <p:txBody>
          <a:bodyPr vert="horz" wrap="square" lIns="0" tIns="13335" rIns="0" bIns="0" rtlCol="0" anchor="ctr">
            <a:spAutoFit/>
          </a:bodyPr>
          <a:lstStyle/>
          <a:p>
            <a:pPr marL="12700">
              <a:lnSpc>
                <a:spcPct val="100000"/>
              </a:lnSpc>
              <a:spcBef>
                <a:spcPts val="105"/>
              </a:spcBef>
            </a:pPr>
            <a:r>
              <a:rPr spc="-5" dirty="0"/>
              <a:t>Segmenting</a:t>
            </a:r>
            <a:r>
              <a:rPr spc="-55" dirty="0"/>
              <a:t> </a:t>
            </a:r>
            <a:r>
              <a:rPr dirty="0"/>
              <a:t>B2B</a:t>
            </a:r>
            <a:r>
              <a:rPr spc="-35" dirty="0"/>
              <a:t> </a:t>
            </a:r>
            <a:r>
              <a:rPr dirty="0"/>
              <a:t>Markets</a:t>
            </a:r>
            <a:endParaRPr dirty="0"/>
          </a:p>
        </p:txBody>
      </p:sp>
      <p:sp>
        <p:nvSpPr>
          <p:cNvPr id="3" name="object 3"/>
          <p:cNvSpPr txBox="1"/>
          <p:nvPr/>
        </p:nvSpPr>
        <p:spPr>
          <a:xfrm>
            <a:off x="2059940" y="1695989"/>
            <a:ext cx="6852920" cy="3637534"/>
          </a:xfrm>
          <a:prstGeom prst="rect">
            <a:avLst/>
          </a:prstGeom>
        </p:spPr>
        <p:txBody>
          <a:bodyPr vert="horz" wrap="square" lIns="0" tIns="86995" rIns="0" bIns="0" rtlCol="0">
            <a:spAutoFit/>
          </a:bodyPr>
          <a:lstStyle/>
          <a:p>
            <a:pPr marL="241300" indent="-228600">
              <a:spcBef>
                <a:spcPts val="685"/>
              </a:spcBef>
              <a:buChar char="•"/>
              <a:tabLst>
                <a:tab pos="241300" algn="l"/>
              </a:tabLst>
            </a:pPr>
            <a:r>
              <a:rPr sz="2800" dirty="0">
                <a:solidFill>
                  <a:srgbClr val="221F1F"/>
                </a:solidFill>
                <a:latin typeface="Arial MT"/>
                <a:cs typeface="Arial MT"/>
              </a:rPr>
              <a:t>Segmentation</a:t>
            </a:r>
            <a:r>
              <a:rPr sz="2800" spc="5" dirty="0">
                <a:solidFill>
                  <a:srgbClr val="221F1F"/>
                </a:solidFill>
                <a:latin typeface="Arial MT"/>
                <a:cs typeface="Arial MT"/>
              </a:rPr>
              <a:t> </a:t>
            </a:r>
            <a:r>
              <a:rPr sz="2800" dirty="0">
                <a:solidFill>
                  <a:srgbClr val="221F1F"/>
                </a:solidFill>
                <a:latin typeface="Arial MT"/>
                <a:cs typeface="Arial MT"/>
              </a:rPr>
              <a:t>useful for </a:t>
            </a:r>
            <a:r>
              <a:rPr sz="2800" spc="-10" dirty="0">
                <a:solidFill>
                  <a:srgbClr val="221F1F"/>
                </a:solidFill>
                <a:latin typeface="Arial MT"/>
                <a:cs typeface="Arial MT"/>
              </a:rPr>
              <a:t>B2B</a:t>
            </a:r>
            <a:r>
              <a:rPr sz="2800" spc="5" dirty="0">
                <a:solidFill>
                  <a:srgbClr val="221F1F"/>
                </a:solidFill>
                <a:latin typeface="Arial MT"/>
                <a:cs typeface="Arial MT"/>
              </a:rPr>
              <a:t> </a:t>
            </a:r>
            <a:r>
              <a:rPr sz="2800" dirty="0">
                <a:solidFill>
                  <a:srgbClr val="221F1F"/>
                </a:solidFill>
                <a:latin typeface="Arial MT"/>
                <a:cs typeface="Arial MT"/>
              </a:rPr>
              <a:t>firms!</a:t>
            </a:r>
            <a:endParaRPr sz="2800">
              <a:latin typeface="Arial MT"/>
              <a:cs typeface="Arial MT"/>
            </a:endParaRPr>
          </a:p>
          <a:p>
            <a:pPr marL="720090" marR="5080" lvl="1" indent="-342900">
              <a:spcBef>
                <a:spcPts val="510"/>
              </a:spcBef>
              <a:buChar char="•"/>
              <a:tabLst>
                <a:tab pos="719455" algn="l"/>
                <a:tab pos="720725" algn="l"/>
              </a:tabLst>
            </a:pPr>
            <a:r>
              <a:rPr sz="2400" spc="-5" dirty="0">
                <a:solidFill>
                  <a:srgbClr val="221F1F"/>
                </a:solidFill>
                <a:latin typeface="Arial MT"/>
                <a:cs typeface="Arial MT"/>
              </a:rPr>
              <a:t>Helps</a:t>
            </a:r>
            <a:r>
              <a:rPr sz="2400" spc="25" dirty="0">
                <a:solidFill>
                  <a:srgbClr val="221F1F"/>
                </a:solidFill>
                <a:latin typeface="Arial MT"/>
                <a:cs typeface="Arial MT"/>
              </a:rPr>
              <a:t> </a:t>
            </a:r>
            <a:r>
              <a:rPr sz="2400" spc="-5" dirty="0">
                <a:solidFill>
                  <a:srgbClr val="221F1F"/>
                </a:solidFill>
                <a:latin typeface="Arial MT"/>
                <a:cs typeface="Arial MT"/>
              </a:rPr>
              <a:t>B2B</a:t>
            </a:r>
            <a:r>
              <a:rPr sz="2400" dirty="0">
                <a:solidFill>
                  <a:srgbClr val="221F1F"/>
                </a:solidFill>
                <a:latin typeface="Arial MT"/>
                <a:cs typeface="Arial MT"/>
              </a:rPr>
              <a:t> </a:t>
            </a:r>
            <a:r>
              <a:rPr sz="2400" spc="-5" dirty="0">
                <a:solidFill>
                  <a:srgbClr val="221F1F"/>
                </a:solidFill>
                <a:latin typeface="Arial MT"/>
                <a:cs typeface="Arial MT"/>
              </a:rPr>
              <a:t>companies</a:t>
            </a:r>
            <a:r>
              <a:rPr sz="2400" spc="20" dirty="0">
                <a:solidFill>
                  <a:srgbClr val="221F1F"/>
                </a:solidFill>
                <a:latin typeface="Arial MT"/>
                <a:cs typeface="Arial MT"/>
              </a:rPr>
              <a:t> </a:t>
            </a:r>
            <a:r>
              <a:rPr sz="2400" spc="-5" dirty="0">
                <a:solidFill>
                  <a:srgbClr val="221F1F"/>
                </a:solidFill>
                <a:latin typeface="Arial MT"/>
                <a:cs typeface="Arial MT"/>
              </a:rPr>
              <a:t>understand</a:t>
            </a:r>
            <a:r>
              <a:rPr sz="2400" spc="5" dirty="0">
                <a:solidFill>
                  <a:srgbClr val="221F1F"/>
                </a:solidFill>
                <a:latin typeface="Arial MT"/>
                <a:cs typeface="Arial MT"/>
              </a:rPr>
              <a:t> </a:t>
            </a:r>
            <a:r>
              <a:rPr sz="2400" spc="-5" dirty="0">
                <a:solidFill>
                  <a:srgbClr val="221F1F"/>
                </a:solidFill>
                <a:latin typeface="Arial MT"/>
                <a:cs typeface="Arial MT"/>
              </a:rPr>
              <a:t>needs</a:t>
            </a:r>
            <a:r>
              <a:rPr sz="2400" spc="15" dirty="0">
                <a:solidFill>
                  <a:srgbClr val="221F1F"/>
                </a:solidFill>
                <a:latin typeface="Arial MT"/>
                <a:cs typeface="Arial MT"/>
              </a:rPr>
              <a:t> </a:t>
            </a:r>
            <a:r>
              <a:rPr sz="2400" spc="-5" dirty="0">
                <a:solidFill>
                  <a:srgbClr val="221F1F"/>
                </a:solidFill>
                <a:latin typeface="Arial MT"/>
                <a:cs typeface="Arial MT"/>
              </a:rPr>
              <a:t>and </a:t>
            </a:r>
            <a:r>
              <a:rPr sz="2400" spc="-655" dirty="0">
                <a:solidFill>
                  <a:srgbClr val="221F1F"/>
                </a:solidFill>
                <a:latin typeface="Arial MT"/>
                <a:cs typeface="Arial MT"/>
              </a:rPr>
              <a:t> </a:t>
            </a:r>
            <a:r>
              <a:rPr sz="2400" dirty="0">
                <a:solidFill>
                  <a:srgbClr val="221F1F"/>
                </a:solidFill>
                <a:latin typeface="Arial MT"/>
                <a:cs typeface="Arial MT"/>
              </a:rPr>
              <a:t>characteristics</a:t>
            </a:r>
            <a:r>
              <a:rPr sz="2400" spc="-5" dirty="0">
                <a:solidFill>
                  <a:srgbClr val="221F1F"/>
                </a:solidFill>
                <a:latin typeface="Arial MT"/>
                <a:cs typeface="Arial MT"/>
              </a:rPr>
              <a:t> </a:t>
            </a:r>
            <a:r>
              <a:rPr sz="2400" dirty="0">
                <a:solidFill>
                  <a:srgbClr val="221F1F"/>
                </a:solidFill>
                <a:latin typeface="Arial MT"/>
                <a:cs typeface="Arial MT"/>
              </a:rPr>
              <a:t>of</a:t>
            </a:r>
            <a:r>
              <a:rPr sz="2400" spc="-15" dirty="0">
                <a:solidFill>
                  <a:srgbClr val="221F1F"/>
                </a:solidFill>
                <a:latin typeface="Arial MT"/>
                <a:cs typeface="Arial MT"/>
              </a:rPr>
              <a:t> </a:t>
            </a:r>
            <a:r>
              <a:rPr sz="2400" spc="-5" dirty="0">
                <a:solidFill>
                  <a:srgbClr val="221F1F"/>
                </a:solidFill>
                <a:latin typeface="Arial MT"/>
                <a:cs typeface="Arial MT"/>
              </a:rPr>
              <a:t>potential</a:t>
            </a:r>
            <a:r>
              <a:rPr sz="2400" spc="20" dirty="0">
                <a:solidFill>
                  <a:srgbClr val="221F1F"/>
                </a:solidFill>
                <a:latin typeface="Arial MT"/>
                <a:cs typeface="Arial MT"/>
              </a:rPr>
              <a:t> </a:t>
            </a:r>
            <a:r>
              <a:rPr sz="2400" dirty="0">
                <a:solidFill>
                  <a:srgbClr val="221F1F"/>
                </a:solidFill>
                <a:latin typeface="Arial MT"/>
                <a:cs typeface="Arial MT"/>
              </a:rPr>
              <a:t>customers</a:t>
            </a:r>
            <a:endParaRPr sz="2400">
              <a:latin typeface="Arial MT"/>
              <a:cs typeface="Arial MT"/>
            </a:endParaRPr>
          </a:p>
          <a:p>
            <a:pPr lvl="1">
              <a:spcBef>
                <a:spcPts val="10"/>
              </a:spcBef>
              <a:buClr>
                <a:srgbClr val="221F1F"/>
              </a:buClr>
              <a:buFont typeface="Arial MT"/>
              <a:buChar char="•"/>
            </a:pPr>
            <a:endParaRPr sz="3800">
              <a:latin typeface="Arial MT"/>
              <a:cs typeface="Arial MT"/>
            </a:endParaRPr>
          </a:p>
          <a:p>
            <a:pPr marL="241300" indent="-228600">
              <a:buChar char="•"/>
              <a:tabLst>
                <a:tab pos="241300" algn="l"/>
              </a:tabLst>
            </a:pPr>
            <a:r>
              <a:rPr sz="2800" spc="-5" dirty="0">
                <a:solidFill>
                  <a:srgbClr val="221F1F"/>
                </a:solidFill>
                <a:latin typeface="Arial MT"/>
                <a:cs typeface="Arial MT"/>
              </a:rPr>
              <a:t>Firms</a:t>
            </a:r>
            <a:r>
              <a:rPr sz="2800" spc="5" dirty="0">
                <a:solidFill>
                  <a:srgbClr val="221F1F"/>
                </a:solidFill>
                <a:latin typeface="Arial MT"/>
                <a:cs typeface="Arial MT"/>
              </a:rPr>
              <a:t> </a:t>
            </a:r>
            <a:r>
              <a:rPr sz="2800" spc="-5" dirty="0">
                <a:solidFill>
                  <a:srgbClr val="221F1F"/>
                </a:solidFill>
                <a:latin typeface="Arial MT"/>
                <a:cs typeface="Arial MT"/>
              </a:rPr>
              <a:t>can</a:t>
            </a:r>
            <a:r>
              <a:rPr sz="2800" spc="5" dirty="0">
                <a:solidFill>
                  <a:srgbClr val="221F1F"/>
                </a:solidFill>
                <a:latin typeface="Arial MT"/>
                <a:cs typeface="Arial MT"/>
              </a:rPr>
              <a:t> </a:t>
            </a:r>
            <a:r>
              <a:rPr sz="2800" dirty="0">
                <a:solidFill>
                  <a:srgbClr val="221F1F"/>
                </a:solidFill>
                <a:latin typeface="Arial MT"/>
                <a:cs typeface="Arial MT"/>
              </a:rPr>
              <a:t>be</a:t>
            </a:r>
            <a:r>
              <a:rPr sz="2800" spc="-5" dirty="0">
                <a:solidFill>
                  <a:srgbClr val="221F1F"/>
                </a:solidFill>
                <a:latin typeface="Arial MT"/>
                <a:cs typeface="Arial MT"/>
              </a:rPr>
              <a:t> </a:t>
            </a:r>
            <a:r>
              <a:rPr sz="2800" dirty="0">
                <a:solidFill>
                  <a:srgbClr val="221F1F"/>
                </a:solidFill>
                <a:latin typeface="Arial MT"/>
                <a:cs typeface="Arial MT"/>
              </a:rPr>
              <a:t>categorised</a:t>
            </a:r>
            <a:r>
              <a:rPr sz="2800" spc="20" dirty="0">
                <a:solidFill>
                  <a:srgbClr val="221F1F"/>
                </a:solidFill>
                <a:latin typeface="Arial MT"/>
                <a:cs typeface="Arial MT"/>
              </a:rPr>
              <a:t> </a:t>
            </a:r>
            <a:r>
              <a:rPr sz="2800" spc="-5" dirty="0">
                <a:solidFill>
                  <a:srgbClr val="221F1F"/>
                </a:solidFill>
                <a:latin typeface="Arial MT"/>
                <a:cs typeface="Arial MT"/>
              </a:rPr>
              <a:t>based</a:t>
            </a:r>
            <a:r>
              <a:rPr sz="2800" spc="-10" dirty="0">
                <a:solidFill>
                  <a:srgbClr val="221F1F"/>
                </a:solidFill>
                <a:latin typeface="Arial MT"/>
                <a:cs typeface="Arial MT"/>
              </a:rPr>
              <a:t> </a:t>
            </a:r>
            <a:r>
              <a:rPr sz="2800" dirty="0">
                <a:solidFill>
                  <a:srgbClr val="221F1F"/>
                </a:solidFill>
                <a:latin typeface="Arial MT"/>
                <a:cs typeface="Arial MT"/>
              </a:rPr>
              <a:t>on:</a:t>
            </a:r>
            <a:endParaRPr sz="2800">
              <a:latin typeface="Arial MT"/>
              <a:cs typeface="Arial MT"/>
            </a:endParaRPr>
          </a:p>
          <a:p>
            <a:pPr marL="720090" lvl="1" indent="-343535">
              <a:spcBef>
                <a:spcPts val="510"/>
              </a:spcBef>
              <a:buChar char="•"/>
              <a:tabLst>
                <a:tab pos="719455" algn="l"/>
                <a:tab pos="720725" algn="l"/>
              </a:tabLst>
            </a:pPr>
            <a:r>
              <a:rPr sz="2400" spc="-5" dirty="0">
                <a:solidFill>
                  <a:srgbClr val="221F1F"/>
                </a:solidFill>
                <a:latin typeface="Arial MT"/>
                <a:cs typeface="Arial MT"/>
              </a:rPr>
              <a:t>Organisational</a:t>
            </a:r>
            <a:r>
              <a:rPr sz="2400" spc="30" dirty="0">
                <a:solidFill>
                  <a:srgbClr val="221F1F"/>
                </a:solidFill>
                <a:latin typeface="Arial MT"/>
                <a:cs typeface="Arial MT"/>
              </a:rPr>
              <a:t> </a:t>
            </a:r>
            <a:r>
              <a:rPr sz="2400" spc="-5" dirty="0">
                <a:solidFill>
                  <a:srgbClr val="221F1F"/>
                </a:solidFill>
                <a:latin typeface="Arial MT"/>
                <a:cs typeface="Arial MT"/>
              </a:rPr>
              <a:t>demographics</a:t>
            </a:r>
            <a:endParaRPr sz="2400">
              <a:latin typeface="Arial MT"/>
              <a:cs typeface="Arial MT"/>
            </a:endParaRPr>
          </a:p>
          <a:p>
            <a:pPr marL="720090" lvl="1" indent="-343535">
              <a:spcBef>
                <a:spcPts val="505"/>
              </a:spcBef>
              <a:buChar char="•"/>
              <a:tabLst>
                <a:tab pos="719455" algn="l"/>
                <a:tab pos="720725" algn="l"/>
              </a:tabLst>
            </a:pPr>
            <a:r>
              <a:rPr sz="2400" spc="-5" dirty="0">
                <a:solidFill>
                  <a:srgbClr val="221F1F"/>
                </a:solidFill>
                <a:latin typeface="Arial MT"/>
                <a:cs typeface="Arial MT"/>
              </a:rPr>
              <a:t>Production</a:t>
            </a:r>
            <a:r>
              <a:rPr sz="2400" spc="5" dirty="0">
                <a:solidFill>
                  <a:srgbClr val="221F1F"/>
                </a:solidFill>
                <a:latin typeface="Arial MT"/>
                <a:cs typeface="Arial MT"/>
              </a:rPr>
              <a:t> </a:t>
            </a:r>
            <a:r>
              <a:rPr sz="2400" spc="-5" dirty="0">
                <a:solidFill>
                  <a:srgbClr val="221F1F"/>
                </a:solidFill>
                <a:latin typeface="Arial MT"/>
                <a:cs typeface="Arial MT"/>
              </a:rPr>
              <a:t>technologies</a:t>
            </a:r>
            <a:r>
              <a:rPr sz="2400" spc="45" dirty="0">
                <a:solidFill>
                  <a:srgbClr val="221F1F"/>
                </a:solidFill>
                <a:latin typeface="Arial MT"/>
                <a:cs typeface="Arial MT"/>
              </a:rPr>
              <a:t> </a:t>
            </a:r>
            <a:r>
              <a:rPr sz="2400" spc="-5" dirty="0">
                <a:solidFill>
                  <a:srgbClr val="221F1F"/>
                </a:solidFill>
                <a:latin typeface="Arial MT"/>
                <a:cs typeface="Arial MT"/>
              </a:rPr>
              <a:t>used</a:t>
            </a:r>
            <a:endParaRPr sz="2400">
              <a:latin typeface="Arial MT"/>
              <a:cs typeface="Arial MT"/>
            </a:endParaRPr>
          </a:p>
          <a:p>
            <a:pPr marL="720090" lvl="1" indent="-343535">
              <a:spcBef>
                <a:spcPts val="490"/>
              </a:spcBef>
              <a:buChar char="•"/>
              <a:tabLst>
                <a:tab pos="719455" algn="l"/>
                <a:tab pos="720725" algn="l"/>
              </a:tabLst>
            </a:pPr>
            <a:r>
              <a:rPr sz="2400" spc="-5" dirty="0">
                <a:solidFill>
                  <a:srgbClr val="221F1F"/>
                </a:solidFill>
                <a:latin typeface="Arial MT"/>
                <a:cs typeface="Arial MT"/>
              </a:rPr>
              <a:t>User</a:t>
            </a:r>
            <a:r>
              <a:rPr sz="2400" spc="-40" dirty="0">
                <a:solidFill>
                  <a:srgbClr val="221F1F"/>
                </a:solidFill>
                <a:latin typeface="Arial MT"/>
                <a:cs typeface="Arial MT"/>
              </a:rPr>
              <a:t> </a:t>
            </a:r>
            <a:r>
              <a:rPr sz="2400" dirty="0">
                <a:solidFill>
                  <a:srgbClr val="221F1F"/>
                </a:solidFill>
                <a:latin typeface="Arial MT"/>
                <a:cs typeface="Arial MT"/>
              </a:rPr>
              <a:t>status</a:t>
            </a:r>
            <a:endParaRPr sz="2400">
              <a:latin typeface="Arial MT"/>
              <a:cs typeface="Arial M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81200" y="275844"/>
            <a:ext cx="2852928" cy="719327"/>
          </a:xfrm>
          <a:prstGeom prst="rect">
            <a:avLst/>
          </a:prstGeom>
        </p:spPr>
      </p:pic>
      <p:sp>
        <p:nvSpPr>
          <p:cNvPr id="3" name="object 3"/>
          <p:cNvSpPr txBox="1">
            <a:spLocks noGrp="1"/>
          </p:cNvSpPr>
          <p:nvPr>
            <p:ph type="title"/>
          </p:nvPr>
        </p:nvSpPr>
        <p:spPr>
          <a:xfrm>
            <a:off x="1969262" y="0"/>
            <a:ext cx="8255000" cy="1244600"/>
          </a:xfrm>
          <a:prstGeom prst="rect">
            <a:avLst/>
          </a:prstGeom>
        </p:spPr>
        <p:txBody>
          <a:bodyPr vert="horz" wrap="square" lIns="0" tIns="12065" rIns="0" bIns="0" rtlCol="0" anchor="ctr">
            <a:spAutoFit/>
          </a:bodyPr>
          <a:lstStyle/>
          <a:p>
            <a:pPr marL="3553460">
              <a:lnSpc>
                <a:spcPct val="100000"/>
              </a:lnSpc>
              <a:spcBef>
                <a:spcPts val="95"/>
              </a:spcBef>
            </a:pPr>
            <a:r>
              <a:rPr sz="4000" spc="-5" dirty="0"/>
              <a:t>Segmentation,</a:t>
            </a:r>
            <a:endParaRPr sz="4000"/>
          </a:p>
          <a:p>
            <a:pPr marL="12700">
              <a:lnSpc>
                <a:spcPct val="100000"/>
              </a:lnSpc>
              <a:tabLst>
                <a:tab pos="3553460" algn="l"/>
                <a:tab pos="8241665" algn="l"/>
              </a:tabLst>
            </a:pPr>
            <a:r>
              <a:rPr sz="4000" u="heavy" dirty="0">
                <a:uFill>
                  <a:solidFill>
                    <a:srgbClr val="221F1F"/>
                  </a:solidFill>
                </a:uFill>
                <a:latin typeface="Arial MT"/>
                <a:cs typeface="Arial MT"/>
              </a:rPr>
              <a:t> 	</a:t>
            </a:r>
            <a:r>
              <a:rPr sz="4000" u="heavy" spc="-5" dirty="0">
                <a:uFill>
                  <a:solidFill>
                    <a:srgbClr val="221F1F"/>
                  </a:solidFill>
                </a:uFill>
                <a:latin typeface="Arial MT"/>
                <a:cs typeface="Arial MT"/>
              </a:rPr>
              <a:t>Not</a:t>
            </a:r>
            <a:r>
              <a:rPr sz="4000" u="heavy" spc="-20" dirty="0">
                <a:uFill>
                  <a:solidFill>
                    <a:srgbClr val="221F1F"/>
                  </a:solidFill>
                </a:uFill>
                <a:latin typeface="Arial MT"/>
                <a:cs typeface="Arial MT"/>
              </a:rPr>
              <a:t> </a:t>
            </a:r>
            <a:r>
              <a:rPr sz="4000" u="heavy" spc="-5" dirty="0">
                <a:uFill>
                  <a:solidFill>
                    <a:srgbClr val="221F1F"/>
                  </a:solidFill>
                </a:uFill>
                <a:latin typeface="Arial MT"/>
                <a:cs typeface="Arial MT"/>
              </a:rPr>
              <a:t>Stereotyping	</a:t>
            </a:r>
            <a:endParaRPr sz="4000">
              <a:latin typeface="Arial MT"/>
              <a:cs typeface="Arial MT"/>
            </a:endParaRPr>
          </a:p>
        </p:txBody>
      </p:sp>
      <p:sp>
        <p:nvSpPr>
          <p:cNvPr id="4" name="object 4"/>
          <p:cNvSpPr txBox="1">
            <a:spLocks noGrp="1"/>
          </p:cNvSpPr>
          <p:nvPr>
            <p:ph type="body" idx="1"/>
          </p:nvPr>
        </p:nvSpPr>
        <p:spPr>
          <a:xfrm>
            <a:off x="2362200" y="1825625"/>
            <a:ext cx="10515600" cy="4637808"/>
          </a:xfrm>
          <a:prstGeom prst="rect">
            <a:avLst/>
          </a:prstGeom>
        </p:spPr>
        <p:txBody>
          <a:bodyPr vert="horz" wrap="square" lIns="0" tIns="64135" rIns="0" bIns="0" rtlCol="0">
            <a:spAutoFit/>
          </a:bodyPr>
          <a:lstStyle/>
          <a:p>
            <a:pPr marL="558165" marR="5080" indent="-342900">
              <a:lnSpc>
                <a:spcPts val="3240"/>
              </a:lnSpc>
              <a:spcBef>
                <a:spcPts val="505"/>
              </a:spcBef>
              <a:tabLst>
                <a:tab pos="558165" algn="l"/>
                <a:tab pos="558800" algn="l"/>
              </a:tabLst>
            </a:pPr>
            <a:r>
              <a:rPr dirty="0"/>
              <a:t>The idea</a:t>
            </a:r>
            <a:r>
              <a:rPr spc="-20" dirty="0"/>
              <a:t> </a:t>
            </a:r>
            <a:r>
              <a:rPr dirty="0"/>
              <a:t>of</a:t>
            </a:r>
            <a:r>
              <a:rPr spc="-5" dirty="0"/>
              <a:t> </a:t>
            </a:r>
            <a:r>
              <a:rPr dirty="0"/>
              <a:t>segmenting</a:t>
            </a:r>
            <a:r>
              <a:rPr spc="-30" dirty="0"/>
              <a:t> </a:t>
            </a:r>
            <a:r>
              <a:rPr spc="-5" dirty="0"/>
              <a:t>is</a:t>
            </a:r>
            <a:r>
              <a:rPr dirty="0"/>
              <a:t> to</a:t>
            </a:r>
            <a:r>
              <a:rPr spc="-5" dirty="0"/>
              <a:t> </a:t>
            </a:r>
            <a:r>
              <a:rPr dirty="0"/>
              <a:t>identify</a:t>
            </a:r>
            <a:r>
              <a:rPr spc="-5" dirty="0"/>
              <a:t> groups</a:t>
            </a:r>
            <a:r>
              <a:rPr spc="-15" dirty="0"/>
              <a:t> </a:t>
            </a:r>
            <a:r>
              <a:rPr dirty="0"/>
              <a:t>of </a:t>
            </a:r>
            <a:r>
              <a:rPr spc="-819" dirty="0"/>
              <a:t> </a:t>
            </a:r>
            <a:r>
              <a:rPr dirty="0"/>
              <a:t>customers</a:t>
            </a:r>
            <a:r>
              <a:rPr spc="-10" dirty="0"/>
              <a:t> </a:t>
            </a:r>
            <a:r>
              <a:rPr dirty="0"/>
              <a:t>with</a:t>
            </a:r>
            <a:r>
              <a:rPr spc="-25" dirty="0"/>
              <a:t> </a:t>
            </a:r>
            <a:r>
              <a:rPr dirty="0"/>
              <a:t>similar</a:t>
            </a:r>
            <a:r>
              <a:rPr spc="-30" dirty="0"/>
              <a:t> </a:t>
            </a:r>
            <a:r>
              <a:rPr dirty="0"/>
              <a:t>(homogeneous)</a:t>
            </a:r>
            <a:r>
              <a:rPr spc="-35" dirty="0"/>
              <a:t> </a:t>
            </a:r>
            <a:r>
              <a:rPr dirty="0"/>
              <a:t>needs</a:t>
            </a:r>
            <a:endParaRPr dirty="0"/>
          </a:p>
          <a:p>
            <a:pPr marL="202565">
              <a:lnSpc>
                <a:spcPct val="100000"/>
              </a:lnSpc>
              <a:spcBef>
                <a:spcPts val="15"/>
              </a:spcBef>
            </a:pPr>
            <a:endParaRPr dirty="0"/>
          </a:p>
          <a:p>
            <a:pPr marL="558165" indent="-342900">
              <a:lnSpc>
                <a:spcPct val="100000"/>
              </a:lnSpc>
              <a:tabLst>
                <a:tab pos="558165" algn="l"/>
                <a:tab pos="558800" algn="l"/>
              </a:tabLst>
            </a:pPr>
            <a:r>
              <a:rPr sz="2600" dirty="0"/>
              <a:t>Allows</a:t>
            </a:r>
            <a:r>
              <a:rPr sz="2600" spc="-15" dirty="0"/>
              <a:t> </a:t>
            </a:r>
            <a:r>
              <a:rPr sz="2600" dirty="0"/>
              <a:t>marketing to</a:t>
            </a:r>
            <a:r>
              <a:rPr sz="2600" spc="15" dirty="0"/>
              <a:t> </a:t>
            </a:r>
            <a:r>
              <a:rPr sz="2600" dirty="0"/>
              <a:t>be</a:t>
            </a:r>
            <a:r>
              <a:rPr sz="2600" spc="10" dirty="0"/>
              <a:t> </a:t>
            </a:r>
            <a:r>
              <a:rPr sz="2600" dirty="0"/>
              <a:t>more</a:t>
            </a:r>
            <a:r>
              <a:rPr sz="2600" spc="5" dirty="0"/>
              <a:t> </a:t>
            </a:r>
            <a:r>
              <a:rPr sz="2600" spc="-5" dirty="0"/>
              <a:t>efficient</a:t>
            </a:r>
            <a:r>
              <a:rPr sz="2600" spc="5" dirty="0"/>
              <a:t> </a:t>
            </a:r>
            <a:r>
              <a:rPr sz="2600" dirty="0"/>
              <a:t>and</a:t>
            </a:r>
            <a:r>
              <a:rPr sz="2600" spc="15" dirty="0"/>
              <a:t> </a:t>
            </a:r>
            <a:r>
              <a:rPr sz="2600" spc="-5" dirty="0"/>
              <a:t>effective</a:t>
            </a:r>
            <a:endParaRPr sz="2600"/>
          </a:p>
          <a:p>
            <a:pPr marL="202565">
              <a:lnSpc>
                <a:spcPct val="100000"/>
              </a:lnSpc>
              <a:spcBef>
                <a:spcPts val="35"/>
              </a:spcBef>
            </a:pPr>
            <a:endParaRPr sz="3750"/>
          </a:p>
          <a:p>
            <a:pPr marL="443865" marR="1076960">
              <a:lnSpc>
                <a:spcPts val="2810"/>
              </a:lnSpc>
              <a:spcBef>
                <a:spcPts val="5"/>
              </a:spcBef>
              <a:tabLst>
                <a:tab pos="444500" algn="l"/>
              </a:tabLst>
            </a:pPr>
            <a:r>
              <a:rPr sz="2600" dirty="0"/>
              <a:t>There</a:t>
            </a:r>
            <a:r>
              <a:rPr sz="2600" spc="-10" dirty="0"/>
              <a:t> </a:t>
            </a:r>
            <a:r>
              <a:rPr sz="2600" dirty="0"/>
              <a:t>are</a:t>
            </a:r>
            <a:r>
              <a:rPr sz="2600" spc="5" dirty="0"/>
              <a:t> </a:t>
            </a:r>
            <a:r>
              <a:rPr sz="2600" dirty="0"/>
              <a:t>many ways</a:t>
            </a:r>
            <a:r>
              <a:rPr sz="2600" spc="-20" dirty="0"/>
              <a:t> </a:t>
            </a:r>
            <a:r>
              <a:rPr sz="2600" dirty="0"/>
              <a:t>by</a:t>
            </a:r>
            <a:r>
              <a:rPr sz="2600" spc="-5" dirty="0"/>
              <a:t> </a:t>
            </a:r>
            <a:r>
              <a:rPr sz="2600" dirty="0"/>
              <a:t>which</a:t>
            </a:r>
            <a:r>
              <a:rPr sz="2600" spc="-5" dirty="0"/>
              <a:t> </a:t>
            </a:r>
            <a:r>
              <a:rPr sz="2600" dirty="0"/>
              <a:t>marketers</a:t>
            </a:r>
            <a:r>
              <a:rPr sz="2600" spc="-25" dirty="0"/>
              <a:t> </a:t>
            </a:r>
            <a:r>
              <a:rPr sz="2600" spc="5" dirty="0"/>
              <a:t>may </a:t>
            </a:r>
            <a:r>
              <a:rPr sz="2600" spc="-705" dirty="0"/>
              <a:t> </a:t>
            </a:r>
            <a:r>
              <a:rPr sz="2600" spc="5" dirty="0"/>
              <a:t>segment</a:t>
            </a:r>
            <a:r>
              <a:rPr sz="2600" spc="-25" dirty="0"/>
              <a:t> </a:t>
            </a:r>
            <a:r>
              <a:rPr sz="2600" spc="5" dirty="0"/>
              <a:t>consumer</a:t>
            </a:r>
            <a:r>
              <a:rPr sz="2600" spc="-35" dirty="0"/>
              <a:t> </a:t>
            </a:r>
            <a:r>
              <a:rPr sz="2600" spc="5" dirty="0"/>
              <a:t>and</a:t>
            </a:r>
            <a:r>
              <a:rPr sz="2600" spc="-5" dirty="0"/>
              <a:t> </a:t>
            </a:r>
            <a:r>
              <a:rPr sz="2600" dirty="0"/>
              <a:t>business</a:t>
            </a:r>
            <a:r>
              <a:rPr sz="2600" spc="-20" dirty="0"/>
              <a:t> </a:t>
            </a:r>
            <a:r>
              <a:rPr sz="2600" dirty="0"/>
              <a:t>markets</a:t>
            </a:r>
            <a:endParaRPr sz="2600"/>
          </a:p>
          <a:p>
            <a:pPr marL="202565">
              <a:lnSpc>
                <a:spcPct val="100000"/>
              </a:lnSpc>
              <a:spcBef>
                <a:spcPts val="40"/>
              </a:spcBef>
            </a:pPr>
            <a:endParaRPr sz="2900"/>
          </a:p>
          <a:p>
            <a:pPr marL="215265" marR="495300">
              <a:lnSpc>
                <a:spcPts val="2380"/>
              </a:lnSpc>
            </a:pPr>
            <a:r>
              <a:rPr sz="2200" b="1" spc="-5" dirty="0">
                <a:solidFill>
                  <a:srgbClr val="444447"/>
                </a:solidFill>
                <a:latin typeface="Arial" panose="020B0604020202020204"/>
                <a:cs typeface="Arial" panose="020B0604020202020204"/>
              </a:rPr>
              <a:t>Imagine</a:t>
            </a:r>
            <a:r>
              <a:rPr sz="2200" b="1" spc="15" dirty="0">
                <a:solidFill>
                  <a:srgbClr val="444447"/>
                </a:solidFill>
                <a:latin typeface="Arial" panose="020B0604020202020204"/>
                <a:cs typeface="Arial" panose="020B0604020202020204"/>
              </a:rPr>
              <a:t> </a:t>
            </a:r>
            <a:r>
              <a:rPr sz="2200" b="1" spc="-15" dirty="0">
                <a:solidFill>
                  <a:srgbClr val="444447"/>
                </a:solidFill>
                <a:latin typeface="Arial" panose="020B0604020202020204"/>
                <a:cs typeface="Arial" panose="020B0604020202020204"/>
              </a:rPr>
              <a:t>you</a:t>
            </a:r>
            <a:r>
              <a:rPr sz="2200" b="1" spc="40"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have</a:t>
            </a:r>
            <a:r>
              <a:rPr sz="2200" b="1" spc="10"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been</a:t>
            </a:r>
            <a:r>
              <a:rPr sz="2200" b="1" spc="15"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hired</a:t>
            </a:r>
            <a:r>
              <a:rPr sz="2200" b="1" spc="10"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by</a:t>
            </a:r>
            <a:r>
              <a:rPr sz="2200" b="1" spc="15"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an</a:t>
            </a:r>
            <a:r>
              <a:rPr sz="2200" b="1" dirty="0">
                <a:solidFill>
                  <a:srgbClr val="444447"/>
                </a:solidFill>
                <a:latin typeface="Arial" panose="020B0604020202020204"/>
                <a:cs typeface="Arial" panose="020B0604020202020204"/>
              </a:rPr>
              <a:t> off-campus</a:t>
            </a:r>
            <a:r>
              <a:rPr sz="2200" b="1" spc="40"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college </a:t>
            </a:r>
            <a:r>
              <a:rPr sz="2200" b="1"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bookstore</a:t>
            </a:r>
            <a:r>
              <a:rPr sz="2200" b="1" spc="35"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as</a:t>
            </a:r>
            <a:r>
              <a:rPr sz="2200" b="1" spc="5"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a</a:t>
            </a:r>
            <a:r>
              <a:rPr sz="2200" b="1"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marketing</a:t>
            </a:r>
            <a:r>
              <a:rPr sz="2200" b="1" spc="15"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consultant.</a:t>
            </a:r>
            <a:r>
              <a:rPr sz="2200" b="1" spc="40"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What</a:t>
            </a:r>
            <a:r>
              <a:rPr sz="2200" b="1" spc="15"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do</a:t>
            </a:r>
            <a:r>
              <a:rPr sz="2200" b="1" spc="15" dirty="0">
                <a:solidFill>
                  <a:srgbClr val="444447"/>
                </a:solidFill>
                <a:latin typeface="Arial" panose="020B0604020202020204"/>
                <a:cs typeface="Arial" panose="020B0604020202020204"/>
              </a:rPr>
              <a:t> </a:t>
            </a:r>
            <a:r>
              <a:rPr sz="2200" b="1" spc="-15" dirty="0">
                <a:solidFill>
                  <a:srgbClr val="444447"/>
                </a:solidFill>
                <a:latin typeface="Arial" panose="020B0604020202020204"/>
                <a:cs typeface="Arial" panose="020B0604020202020204"/>
              </a:rPr>
              <a:t>you</a:t>
            </a:r>
            <a:r>
              <a:rPr sz="2200" b="1" spc="55"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think </a:t>
            </a:r>
            <a:r>
              <a:rPr sz="2200" b="1" dirty="0">
                <a:solidFill>
                  <a:srgbClr val="444447"/>
                </a:solidFill>
                <a:latin typeface="Arial" panose="020B0604020202020204"/>
                <a:cs typeface="Arial" panose="020B0604020202020204"/>
              </a:rPr>
              <a:t> would</a:t>
            </a:r>
            <a:r>
              <a:rPr sz="2200" b="1" spc="5"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be</a:t>
            </a:r>
            <a:r>
              <a:rPr sz="2200" b="1" spc="15"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the</a:t>
            </a:r>
            <a:r>
              <a:rPr sz="2200" b="1" spc="20"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best</a:t>
            </a:r>
            <a:r>
              <a:rPr sz="2200" b="1" spc="15"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approach</a:t>
            </a:r>
            <a:r>
              <a:rPr sz="2200" b="1" spc="35"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for</a:t>
            </a:r>
            <a:r>
              <a:rPr sz="2200" b="1" spc="15"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segmenting</a:t>
            </a:r>
            <a:r>
              <a:rPr sz="2200" b="1" spc="25"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their</a:t>
            </a:r>
            <a:r>
              <a:rPr sz="2200" b="1" spc="10" dirty="0">
                <a:solidFill>
                  <a:srgbClr val="444447"/>
                </a:solidFill>
                <a:latin typeface="Arial" panose="020B0604020202020204"/>
                <a:cs typeface="Arial" panose="020B0604020202020204"/>
              </a:rPr>
              <a:t> </a:t>
            </a:r>
            <a:r>
              <a:rPr sz="2200" b="1" spc="-5" dirty="0">
                <a:solidFill>
                  <a:srgbClr val="444447"/>
                </a:solidFill>
                <a:latin typeface="Arial" panose="020B0604020202020204"/>
                <a:cs typeface="Arial" panose="020B0604020202020204"/>
              </a:rPr>
              <a:t>market?</a:t>
            </a:r>
            <a:endParaRPr sz="2200">
              <a:latin typeface="Arial" panose="020B0604020202020204"/>
              <a:cs typeface="Arial" panose="020B0604020202020204"/>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957696" y="331419"/>
            <a:ext cx="4135754" cy="635000"/>
          </a:xfrm>
          <a:prstGeom prst="rect">
            <a:avLst/>
          </a:prstGeom>
        </p:spPr>
        <p:txBody>
          <a:bodyPr vert="horz" wrap="square" lIns="0" tIns="12065" rIns="0" bIns="0" rtlCol="0" anchor="ctr">
            <a:spAutoFit/>
          </a:bodyPr>
          <a:lstStyle/>
          <a:p>
            <a:pPr marL="12700">
              <a:lnSpc>
                <a:spcPct val="100000"/>
              </a:lnSpc>
              <a:spcBef>
                <a:spcPts val="95"/>
              </a:spcBef>
            </a:pPr>
            <a:r>
              <a:rPr sz="4000" spc="-5" dirty="0"/>
              <a:t>Step</a:t>
            </a:r>
            <a:r>
              <a:rPr sz="4000" spc="-35" dirty="0"/>
              <a:t> </a:t>
            </a:r>
            <a:r>
              <a:rPr sz="4000" spc="-5" dirty="0"/>
              <a:t>2:</a:t>
            </a:r>
            <a:r>
              <a:rPr sz="4000" spc="-35" dirty="0"/>
              <a:t> Targeting</a:t>
            </a:r>
            <a:endParaRPr sz="4000"/>
          </a:p>
        </p:txBody>
      </p:sp>
      <p:sp>
        <p:nvSpPr>
          <p:cNvPr id="3" name="object 3"/>
          <p:cNvSpPr txBox="1"/>
          <p:nvPr/>
        </p:nvSpPr>
        <p:spPr>
          <a:xfrm>
            <a:off x="2059940" y="1771268"/>
            <a:ext cx="7785100" cy="2162810"/>
          </a:xfrm>
          <a:prstGeom prst="rect">
            <a:avLst/>
          </a:prstGeom>
        </p:spPr>
        <p:txBody>
          <a:bodyPr vert="horz" wrap="square" lIns="0" tIns="12065" rIns="0" bIns="0" rtlCol="0">
            <a:spAutoFit/>
          </a:bodyPr>
          <a:lstStyle/>
          <a:p>
            <a:pPr marL="241300" marR="5080" indent="-228600">
              <a:spcBef>
                <a:spcPts val="95"/>
              </a:spcBef>
              <a:buChar char="•"/>
              <a:tabLst>
                <a:tab pos="241300" algn="l"/>
              </a:tabLst>
            </a:pPr>
            <a:r>
              <a:rPr sz="2800" spc="-5" dirty="0">
                <a:solidFill>
                  <a:srgbClr val="221F1F"/>
                </a:solidFill>
                <a:latin typeface="Arial MT"/>
                <a:cs typeface="Arial MT"/>
              </a:rPr>
              <a:t>The</a:t>
            </a:r>
            <a:r>
              <a:rPr sz="2800" spc="20" dirty="0">
                <a:solidFill>
                  <a:srgbClr val="221F1F"/>
                </a:solidFill>
                <a:latin typeface="Arial MT"/>
                <a:cs typeface="Arial MT"/>
              </a:rPr>
              <a:t> </a:t>
            </a:r>
            <a:r>
              <a:rPr sz="2800" dirty="0">
                <a:solidFill>
                  <a:srgbClr val="221F1F"/>
                </a:solidFill>
                <a:latin typeface="Arial MT"/>
                <a:cs typeface="Arial MT"/>
              </a:rPr>
              <a:t>next</a:t>
            </a:r>
            <a:r>
              <a:rPr sz="2800" spc="-5" dirty="0">
                <a:solidFill>
                  <a:srgbClr val="221F1F"/>
                </a:solidFill>
                <a:latin typeface="Arial MT"/>
                <a:cs typeface="Arial MT"/>
              </a:rPr>
              <a:t> step</a:t>
            </a:r>
            <a:r>
              <a:rPr sz="2800" spc="10" dirty="0">
                <a:solidFill>
                  <a:srgbClr val="221F1F"/>
                </a:solidFill>
                <a:latin typeface="Arial MT"/>
                <a:cs typeface="Arial MT"/>
              </a:rPr>
              <a:t> </a:t>
            </a:r>
            <a:r>
              <a:rPr sz="2800" spc="-5" dirty="0">
                <a:solidFill>
                  <a:srgbClr val="221F1F"/>
                </a:solidFill>
                <a:latin typeface="Arial MT"/>
                <a:cs typeface="Arial MT"/>
              </a:rPr>
              <a:t>is</a:t>
            </a:r>
            <a:r>
              <a:rPr sz="2800" spc="-10" dirty="0">
                <a:solidFill>
                  <a:srgbClr val="221F1F"/>
                </a:solidFill>
                <a:latin typeface="Arial MT"/>
                <a:cs typeface="Arial MT"/>
              </a:rPr>
              <a:t> </a:t>
            </a:r>
            <a:r>
              <a:rPr sz="2800" b="1" spc="-5" dirty="0">
                <a:solidFill>
                  <a:srgbClr val="221F1F"/>
                </a:solidFill>
                <a:latin typeface="Arial" panose="020B0604020202020204"/>
                <a:cs typeface="Arial" panose="020B0604020202020204"/>
              </a:rPr>
              <a:t>targeting</a:t>
            </a:r>
            <a:r>
              <a:rPr sz="2800" spc="-5" dirty="0">
                <a:solidFill>
                  <a:srgbClr val="221F1F"/>
                </a:solidFill>
                <a:latin typeface="Arial MT"/>
                <a:cs typeface="Arial MT"/>
              </a:rPr>
              <a:t>,</a:t>
            </a:r>
            <a:r>
              <a:rPr sz="2800" spc="10" dirty="0">
                <a:solidFill>
                  <a:srgbClr val="221F1F"/>
                </a:solidFill>
                <a:latin typeface="Arial MT"/>
                <a:cs typeface="Arial MT"/>
              </a:rPr>
              <a:t> </a:t>
            </a:r>
            <a:r>
              <a:rPr sz="2800" spc="-5" dirty="0">
                <a:solidFill>
                  <a:srgbClr val="221F1F"/>
                </a:solidFill>
                <a:latin typeface="Arial MT"/>
                <a:cs typeface="Arial MT"/>
              </a:rPr>
              <a:t>in</a:t>
            </a:r>
            <a:r>
              <a:rPr sz="2800" spc="5" dirty="0">
                <a:solidFill>
                  <a:srgbClr val="221F1F"/>
                </a:solidFill>
                <a:latin typeface="Arial MT"/>
                <a:cs typeface="Arial MT"/>
              </a:rPr>
              <a:t> </a:t>
            </a:r>
            <a:r>
              <a:rPr sz="2800" spc="-5" dirty="0">
                <a:solidFill>
                  <a:srgbClr val="221F1F"/>
                </a:solidFill>
                <a:latin typeface="Arial MT"/>
                <a:cs typeface="Arial MT"/>
              </a:rPr>
              <a:t>which</a:t>
            </a:r>
            <a:r>
              <a:rPr sz="2800" spc="5" dirty="0">
                <a:solidFill>
                  <a:srgbClr val="221F1F"/>
                </a:solidFill>
                <a:latin typeface="Arial MT"/>
                <a:cs typeface="Arial MT"/>
              </a:rPr>
              <a:t> </a:t>
            </a:r>
            <a:r>
              <a:rPr sz="2800" dirty="0">
                <a:solidFill>
                  <a:srgbClr val="221F1F"/>
                </a:solidFill>
                <a:latin typeface="Arial MT"/>
                <a:cs typeface="Arial MT"/>
              </a:rPr>
              <a:t>marketers </a:t>
            </a:r>
            <a:r>
              <a:rPr sz="2800" spc="5" dirty="0">
                <a:solidFill>
                  <a:srgbClr val="221F1F"/>
                </a:solidFill>
                <a:latin typeface="Arial MT"/>
                <a:cs typeface="Arial MT"/>
              </a:rPr>
              <a:t> </a:t>
            </a:r>
            <a:r>
              <a:rPr sz="2800" dirty="0">
                <a:solidFill>
                  <a:srgbClr val="221F1F"/>
                </a:solidFill>
                <a:latin typeface="Arial MT"/>
                <a:cs typeface="Arial MT"/>
              </a:rPr>
              <a:t>evaluate</a:t>
            </a:r>
            <a:r>
              <a:rPr sz="2800" spc="5" dirty="0">
                <a:solidFill>
                  <a:srgbClr val="221F1F"/>
                </a:solidFill>
                <a:latin typeface="Arial MT"/>
                <a:cs typeface="Arial MT"/>
              </a:rPr>
              <a:t> </a:t>
            </a:r>
            <a:r>
              <a:rPr sz="2800" dirty="0">
                <a:solidFill>
                  <a:srgbClr val="221F1F"/>
                </a:solidFill>
                <a:latin typeface="Arial MT"/>
                <a:cs typeface="Arial MT"/>
              </a:rPr>
              <a:t>each</a:t>
            </a:r>
            <a:r>
              <a:rPr sz="2800" spc="5" dirty="0">
                <a:solidFill>
                  <a:srgbClr val="221F1F"/>
                </a:solidFill>
                <a:latin typeface="Arial MT"/>
                <a:cs typeface="Arial MT"/>
              </a:rPr>
              <a:t> </a:t>
            </a:r>
            <a:r>
              <a:rPr sz="2800" dirty="0">
                <a:solidFill>
                  <a:srgbClr val="221F1F"/>
                </a:solidFill>
                <a:latin typeface="Arial MT"/>
                <a:cs typeface="Arial MT"/>
              </a:rPr>
              <a:t>potential</a:t>
            </a:r>
            <a:r>
              <a:rPr sz="2800" spc="5" dirty="0">
                <a:solidFill>
                  <a:srgbClr val="221F1F"/>
                </a:solidFill>
                <a:latin typeface="Arial MT"/>
                <a:cs typeface="Arial MT"/>
              </a:rPr>
              <a:t> </a:t>
            </a:r>
            <a:r>
              <a:rPr sz="2800" dirty="0">
                <a:solidFill>
                  <a:srgbClr val="221F1F"/>
                </a:solidFill>
                <a:latin typeface="Arial MT"/>
                <a:cs typeface="Arial MT"/>
              </a:rPr>
              <a:t>segment</a:t>
            </a:r>
            <a:r>
              <a:rPr sz="2800" spc="5" dirty="0">
                <a:solidFill>
                  <a:srgbClr val="221F1F"/>
                </a:solidFill>
                <a:latin typeface="Arial MT"/>
                <a:cs typeface="Arial MT"/>
              </a:rPr>
              <a:t> </a:t>
            </a:r>
            <a:r>
              <a:rPr sz="2800" dirty="0">
                <a:solidFill>
                  <a:srgbClr val="221F1F"/>
                </a:solidFill>
                <a:latin typeface="Arial MT"/>
                <a:cs typeface="Arial MT"/>
              </a:rPr>
              <a:t>and</a:t>
            </a:r>
            <a:r>
              <a:rPr sz="2800" spc="5" dirty="0">
                <a:solidFill>
                  <a:srgbClr val="221F1F"/>
                </a:solidFill>
                <a:latin typeface="Arial MT"/>
                <a:cs typeface="Arial MT"/>
              </a:rPr>
              <a:t> </a:t>
            </a:r>
            <a:r>
              <a:rPr sz="2800" dirty="0">
                <a:solidFill>
                  <a:srgbClr val="221F1F"/>
                </a:solidFill>
                <a:latin typeface="Arial MT"/>
                <a:cs typeface="Arial MT"/>
              </a:rPr>
              <a:t>decide </a:t>
            </a:r>
            <a:r>
              <a:rPr sz="2800" spc="5" dirty="0">
                <a:solidFill>
                  <a:srgbClr val="221F1F"/>
                </a:solidFill>
                <a:latin typeface="Arial MT"/>
                <a:cs typeface="Arial MT"/>
              </a:rPr>
              <a:t> </a:t>
            </a:r>
            <a:r>
              <a:rPr sz="2800" dirty="0">
                <a:solidFill>
                  <a:srgbClr val="221F1F"/>
                </a:solidFill>
                <a:latin typeface="Arial MT"/>
                <a:cs typeface="Arial MT"/>
              </a:rPr>
              <a:t>upon</a:t>
            </a:r>
            <a:r>
              <a:rPr sz="2800" spc="5" dirty="0">
                <a:solidFill>
                  <a:srgbClr val="221F1F"/>
                </a:solidFill>
                <a:latin typeface="Arial MT"/>
                <a:cs typeface="Arial MT"/>
              </a:rPr>
              <a:t> </a:t>
            </a:r>
            <a:r>
              <a:rPr sz="2800" dirty="0">
                <a:solidFill>
                  <a:srgbClr val="221F1F"/>
                </a:solidFill>
                <a:latin typeface="Arial MT"/>
                <a:cs typeface="Arial MT"/>
              </a:rPr>
              <a:t>which</a:t>
            </a:r>
            <a:r>
              <a:rPr sz="2800" spc="10" dirty="0">
                <a:solidFill>
                  <a:srgbClr val="221F1F"/>
                </a:solidFill>
                <a:latin typeface="Arial MT"/>
                <a:cs typeface="Arial MT"/>
              </a:rPr>
              <a:t> </a:t>
            </a:r>
            <a:r>
              <a:rPr sz="2800" dirty="0">
                <a:solidFill>
                  <a:srgbClr val="221F1F"/>
                </a:solidFill>
                <a:latin typeface="Arial MT"/>
                <a:cs typeface="Arial MT"/>
              </a:rPr>
              <a:t>groups</a:t>
            </a:r>
            <a:r>
              <a:rPr sz="2800" spc="5" dirty="0">
                <a:solidFill>
                  <a:srgbClr val="221F1F"/>
                </a:solidFill>
                <a:latin typeface="Arial MT"/>
                <a:cs typeface="Arial MT"/>
              </a:rPr>
              <a:t> </a:t>
            </a:r>
            <a:r>
              <a:rPr sz="2800" dirty="0">
                <a:solidFill>
                  <a:srgbClr val="221F1F"/>
                </a:solidFill>
                <a:latin typeface="Arial MT"/>
                <a:cs typeface="Arial MT"/>
              </a:rPr>
              <a:t>of customers</a:t>
            </a:r>
            <a:r>
              <a:rPr sz="2800" spc="5" dirty="0">
                <a:solidFill>
                  <a:srgbClr val="221F1F"/>
                </a:solidFill>
                <a:latin typeface="Arial MT"/>
                <a:cs typeface="Arial MT"/>
              </a:rPr>
              <a:t> </a:t>
            </a:r>
            <a:r>
              <a:rPr sz="2800" dirty="0">
                <a:solidFill>
                  <a:srgbClr val="221F1F"/>
                </a:solidFill>
                <a:latin typeface="Arial MT"/>
                <a:cs typeface="Arial MT"/>
              </a:rPr>
              <a:t>they</a:t>
            </a:r>
            <a:r>
              <a:rPr sz="2800" spc="-5" dirty="0">
                <a:solidFill>
                  <a:srgbClr val="221F1F"/>
                </a:solidFill>
                <a:latin typeface="Arial MT"/>
                <a:cs typeface="Arial MT"/>
              </a:rPr>
              <a:t> will</a:t>
            </a:r>
            <a:r>
              <a:rPr sz="2800" spc="20" dirty="0">
                <a:solidFill>
                  <a:srgbClr val="221F1F"/>
                </a:solidFill>
                <a:latin typeface="Arial MT"/>
                <a:cs typeface="Arial MT"/>
              </a:rPr>
              <a:t> </a:t>
            </a:r>
            <a:r>
              <a:rPr sz="2800" dirty="0">
                <a:solidFill>
                  <a:srgbClr val="221F1F"/>
                </a:solidFill>
                <a:latin typeface="Arial MT"/>
                <a:cs typeface="Arial MT"/>
              </a:rPr>
              <a:t>invest </a:t>
            </a:r>
            <a:r>
              <a:rPr sz="2800" spc="-765" dirty="0">
                <a:solidFill>
                  <a:srgbClr val="221F1F"/>
                </a:solidFill>
                <a:latin typeface="Arial MT"/>
                <a:cs typeface="Arial MT"/>
              </a:rPr>
              <a:t> </a:t>
            </a:r>
            <a:r>
              <a:rPr sz="2800" dirty="0">
                <a:solidFill>
                  <a:srgbClr val="221F1F"/>
                </a:solidFill>
                <a:latin typeface="Arial MT"/>
                <a:cs typeface="Arial MT"/>
              </a:rPr>
              <a:t>marketing</a:t>
            </a:r>
            <a:r>
              <a:rPr sz="2800" spc="15" dirty="0">
                <a:solidFill>
                  <a:srgbClr val="221F1F"/>
                </a:solidFill>
                <a:latin typeface="Arial MT"/>
                <a:cs typeface="Arial MT"/>
              </a:rPr>
              <a:t> </a:t>
            </a:r>
            <a:r>
              <a:rPr sz="2800" dirty="0">
                <a:solidFill>
                  <a:srgbClr val="221F1F"/>
                </a:solidFill>
                <a:latin typeface="Arial MT"/>
                <a:cs typeface="Arial MT"/>
              </a:rPr>
              <a:t>resources</a:t>
            </a:r>
            <a:endParaRPr sz="2800">
              <a:latin typeface="Arial MT"/>
              <a:cs typeface="Arial MT"/>
            </a:endParaRPr>
          </a:p>
          <a:p>
            <a:pPr marL="720090" lvl="1" indent="-343535">
              <a:spcBef>
                <a:spcPts val="510"/>
              </a:spcBef>
              <a:buChar char="•"/>
              <a:tabLst>
                <a:tab pos="719455" algn="l"/>
                <a:tab pos="720725" algn="l"/>
              </a:tabLst>
            </a:pPr>
            <a:r>
              <a:rPr sz="2400" spc="-5" dirty="0">
                <a:solidFill>
                  <a:srgbClr val="221F1F"/>
                </a:solidFill>
                <a:latin typeface="Arial MT"/>
                <a:cs typeface="Arial MT"/>
              </a:rPr>
              <a:t>Selected</a:t>
            </a:r>
            <a:r>
              <a:rPr sz="2400" spc="15" dirty="0">
                <a:solidFill>
                  <a:srgbClr val="221F1F"/>
                </a:solidFill>
                <a:latin typeface="Arial MT"/>
                <a:cs typeface="Arial MT"/>
              </a:rPr>
              <a:t> </a:t>
            </a:r>
            <a:r>
              <a:rPr sz="2400" spc="-5" dirty="0">
                <a:solidFill>
                  <a:srgbClr val="221F1F"/>
                </a:solidFill>
                <a:latin typeface="Arial MT"/>
                <a:cs typeface="Arial MT"/>
              </a:rPr>
              <a:t>groups</a:t>
            </a:r>
            <a:r>
              <a:rPr sz="2400" spc="20" dirty="0">
                <a:solidFill>
                  <a:srgbClr val="221F1F"/>
                </a:solidFill>
                <a:latin typeface="Arial MT"/>
                <a:cs typeface="Arial MT"/>
              </a:rPr>
              <a:t> </a:t>
            </a:r>
            <a:r>
              <a:rPr sz="2400" spc="-5" dirty="0">
                <a:solidFill>
                  <a:srgbClr val="221F1F"/>
                </a:solidFill>
                <a:latin typeface="Arial MT"/>
                <a:cs typeface="Arial MT"/>
              </a:rPr>
              <a:t>are</a:t>
            </a:r>
            <a:r>
              <a:rPr sz="2400" spc="5" dirty="0">
                <a:solidFill>
                  <a:srgbClr val="221F1F"/>
                </a:solidFill>
                <a:latin typeface="Arial MT"/>
                <a:cs typeface="Arial MT"/>
              </a:rPr>
              <a:t> </a:t>
            </a:r>
            <a:r>
              <a:rPr sz="2400" spc="-5" dirty="0">
                <a:solidFill>
                  <a:srgbClr val="221F1F"/>
                </a:solidFill>
                <a:latin typeface="Arial MT"/>
                <a:cs typeface="Arial MT"/>
              </a:rPr>
              <a:t>known</a:t>
            </a:r>
            <a:r>
              <a:rPr sz="2400" spc="15" dirty="0">
                <a:solidFill>
                  <a:srgbClr val="221F1F"/>
                </a:solidFill>
                <a:latin typeface="Arial MT"/>
                <a:cs typeface="Arial MT"/>
              </a:rPr>
              <a:t> </a:t>
            </a:r>
            <a:r>
              <a:rPr sz="2400" spc="-5" dirty="0">
                <a:solidFill>
                  <a:srgbClr val="221F1F"/>
                </a:solidFill>
                <a:latin typeface="Arial MT"/>
                <a:cs typeface="Arial MT"/>
              </a:rPr>
              <a:t>as</a:t>
            </a:r>
            <a:r>
              <a:rPr sz="2400" spc="15" dirty="0">
                <a:solidFill>
                  <a:srgbClr val="221F1F"/>
                </a:solidFill>
                <a:latin typeface="Arial MT"/>
                <a:cs typeface="Arial MT"/>
              </a:rPr>
              <a:t> </a:t>
            </a:r>
            <a:r>
              <a:rPr sz="2400" b="1" spc="-5" dirty="0">
                <a:solidFill>
                  <a:srgbClr val="221F1F"/>
                </a:solidFill>
                <a:latin typeface="Arial" panose="020B0604020202020204"/>
                <a:cs typeface="Arial" panose="020B0604020202020204"/>
              </a:rPr>
              <a:t>target</a:t>
            </a:r>
            <a:r>
              <a:rPr sz="2400" b="1" spc="10"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markets</a:t>
            </a:r>
            <a:endParaRPr sz="2400">
              <a:latin typeface="Arial" panose="020B0604020202020204"/>
              <a:cs typeface="Arial" panose="020B0604020202020204"/>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13"/>
          <p:cNvSpPr txBox="1">
            <a:spLocks noGrp="1"/>
          </p:cNvSpPr>
          <p:nvPr>
            <p:ph type="title"/>
          </p:nvPr>
        </p:nvSpPr>
        <p:spPr>
          <a:xfrm>
            <a:off x="1733550" y="426353"/>
            <a:ext cx="9144000" cy="1052736"/>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3600"/>
            </a:pPr>
            <a:r>
              <a:rPr lang="en-GB" sz="3600" dirty="0"/>
              <a:t>Market Targeting and Market Positioning</a:t>
            </a:r>
            <a:endParaRPr sz="3600" dirty="0"/>
          </a:p>
        </p:txBody>
      </p:sp>
      <p:sp>
        <p:nvSpPr>
          <p:cNvPr id="417" name="Google Shape;417;p13"/>
          <p:cNvSpPr txBox="1">
            <a:spLocks noGrp="1"/>
          </p:cNvSpPr>
          <p:nvPr>
            <p:ph type="body" idx="1"/>
          </p:nvPr>
        </p:nvSpPr>
        <p:spPr>
          <a:xfrm>
            <a:off x="1981200" y="1600201"/>
            <a:ext cx="8229600" cy="4525963"/>
          </a:xfrm>
          <a:prstGeom prst="rect">
            <a:avLst/>
          </a:prstGeom>
          <a:noFill/>
          <a:ln>
            <a:noFill/>
          </a:ln>
        </p:spPr>
        <p:txBody>
          <a:bodyPr spcFirstLastPara="1" vert="horz" wrap="square" lIns="91425" tIns="45700" rIns="91425" bIns="45700" rtlCol="0" anchor="t" anchorCtr="0">
            <a:normAutofit/>
          </a:bodyPr>
          <a:lstStyle/>
          <a:p>
            <a:pPr marL="342900" indent="-342900">
              <a:lnSpc>
                <a:spcPct val="100000"/>
              </a:lnSpc>
              <a:spcBef>
                <a:spcPts val="0"/>
              </a:spcBef>
              <a:buClr>
                <a:schemeClr val="dk1"/>
              </a:buClr>
              <a:buSzPts val="2800"/>
            </a:pPr>
            <a:r>
              <a:rPr lang="en-GB"/>
              <a:t>Market </a:t>
            </a:r>
            <a:r>
              <a:rPr lang="en-GB" b="1"/>
              <a:t>targeting</a:t>
            </a:r>
            <a:r>
              <a:rPr lang="en-GB"/>
              <a:t> is the process of evaluating each market segment’s attractiveness and selecting one or more segments to enter.</a:t>
            </a:r>
            <a:endParaRPr lang="en-GB"/>
          </a:p>
          <a:p>
            <a:pPr marL="342900" indent="-342900">
              <a:lnSpc>
                <a:spcPct val="100000"/>
              </a:lnSpc>
              <a:spcBef>
                <a:spcPts val="560"/>
              </a:spcBef>
              <a:buClr>
                <a:schemeClr val="dk1"/>
              </a:buClr>
              <a:buSzPts val="2800"/>
            </a:pPr>
            <a:r>
              <a:rPr lang="en-GB"/>
              <a:t>Market </a:t>
            </a:r>
            <a:r>
              <a:rPr lang="en-GB" b="1"/>
              <a:t>positioning</a:t>
            </a:r>
            <a:r>
              <a:rPr lang="en-GB"/>
              <a:t> is the arranging for a product to occupy a clear, distinctive and desirable place relative to competing products </a:t>
            </a:r>
            <a:r>
              <a:rPr lang="en-GB" b="1"/>
              <a:t>in the minds</a:t>
            </a:r>
            <a:r>
              <a:rPr lang="en-GB"/>
              <a:t> of target consumers (adapted from Kotler and Armstrong 2001).</a:t>
            </a:r>
            <a:endParaRPr lang="en-GB"/>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411851" y="331419"/>
            <a:ext cx="4839970" cy="635000"/>
          </a:xfrm>
          <a:prstGeom prst="rect">
            <a:avLst/>
          </a:prstGeom>
        </p:spPr>
        <p:txBody>
          <a:bodyPr vert="horz" wrap="square" lIns="0" tIns="12065" rIns="0" bIns="0" rtlCol="0" anchor="ctr">
            <a:spAutoFit/>
          </a:bodyPr>
          <a:lstStyle/>
          <a:p>
            <a:pPr marL="12700">
              <a:lnSpc>
                <a:spcPct val="100000"/>
              </a:lnSpc>
              <a:spcBef>
                <a:spcPts val="95"/>
              </a:spcBef>
            </a:pPr>
            <a:r>
              <a:rPr sz="4000" spc="-5" dirty="0"/>
              <a:t>Phases</a:t>
            </a:r>
            <a:r>
              <a:rPr sz="4000" spc="-20" dirty="0"/>
              <a:t> </a:t>
            </a:r>
            <a:r>
              <a:rPr sz="4000" spc="-5" dirty="0"/>
              <a:t>of</a:t>
            </a:r>
            <a:r>
              <a:rPr sz="4000" spc="-10" dirty="0"/>
              <a:t> </a:t>
            </a:r>
            <a:r>
              <a:rPr sz="4000" spc="-40" dirty="0"/>
              <a:t>Targeting</a:t>
            </a:r>
            <a:endParaRPr sz="4000"/>
          </a:p>
        </p:txBody>
      </p:sp>
      <p:pic>
        <p:nvPicPr>
          <p:cNvPr id="3" name="object 3"/>
          <p:cNvPicPr/>
          <p:nvPr/>
        </p:nvPicPr>
        <p:blipFill>
          <a:blip r:embed="rId1" cstate="print"/>
          <a:stretch>
            <a:fillRect/>
          </a:stretch>
        </p:blipFill>
        <p:spPr>
          <a:xfrm>
            <a:off x="3448317" y="1860303"/>
            <a:ext cx="5845625" cy="3922777"/>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62200" y="282062"/>
            <a:ext cx="10515600" cy="1491690"/>
          </a:xfrm>
          <a:prstGeom prst="rect">
            <a:avLst/>
          </a:prstGeom>
        </p:spPr>
        <p:txBody>
          <a:bodyPr vert="horz" wrap="square" lIns="0" tIns="136144" rIns="0" bIns="0" rtlCol="0" anchor="ctr">
            <a:spAutoFit/>
          </a:bodyPr>
          <a:lstStyle/>
          <a:p>
            <a:pPr marL="4565015" marR="5080">
              <a:lnSpc>
                <a:spcPct val="100000"/>
              </a:lnSpc>
              <a:spcBef>
                <a:spcPts val="100"/>
              </a:spcBef>
            </a:pPr>
            <a:r>
              <a:rPr b="1" spc="-5" dirty="0"/>
              <a:t>Evaluation</a:t>
            </a:r>
            <a:r>
              <a:rPr b="1" spc="-60" dirty="0"/>
              <a:t> </a:t>
            </a:r>
            <a:r>
              <a:rPr b="1" dirty="0"/>
              <a:t>of</a:t>
            </a:r>
            <a:r>
              <a:rPr b="1" spc="-40" dirty="0"/>
              <a:t> </a:t>
            </a:r>
            <a:r>
              <a:rPr b="1" dirty="0"/>
              <a:t>Market </a:t>
            </a:r>
            <a:r>
              <a:rPr b="1" spc="-875" dirty="0"/>
              <a:t> </a:t>
            </a:r>
            <a:r>
              <a:rPr b="1" dirty="0"/>
              <a:t>Segments</a:t>
            </a:r>
            <a:endParaRPr b="1" dirty="0"/>
          </a:p>
        </p:txBody>
      </p:sp>
      <p:sp>
        <p:nvSpPr>
          <p:cNvPr id="3" name="object 3"/>
          <p:cNvSpPr txBox="1"/>
          <p:nvPr/>
        </p:nvSpPr>
        <p:spPr>
          <a:xfrm>
            <a:off x="2059941" y="1695989"/>
            <a:ext cx="7376795" cy="3041650"/>
          </a:xfrm>
          <a:prstGeom prst="rect">
            <a:avLst/>
          </a:prstGeom>
        </p:spPr>
        <p:txBody>
          <a:bodyPr vert="horz" wrap="square" lIns="0" tIns="86995" rIns="0" bIns="0" rtlCol="0">
            <a:spAutoFit/>
          </a:bodyPr>
          <a:lstStyle/>
          <a:p>
            <a:pPr marL="241300" indent="-228600">
              <a:spcBef>
                <a:spcPts val="685"/>
              </a:spcBef>
              <a:buChar char="•"/>
              <a:tabLst>
                <a:tab pos="241300" algn="l"/>
              </a:tabLst>
            </a:pPr>
            <a:r>
              <a:rPr sz="2800" spc="-5" dirty="0">
                <a:solidFill>
                  <a:srgbClr val="221F1F"/>
                </a:solidFill>
                <a:latin typeface="Arial MT"/>
                <a:cs typeface="Arial MT"/>
              </a:rPr>
              <a:t>A</a:t>
            </a:r>
            <a:r>
              <a:rPr sz="2800" spc="-170" dirty="0">
                <a:solidFill>
                  <a:srgbClr val="221F1F"/>
                </a:solidFill>
                <a:latin typeface="Arial MT"/>
                <a:cs typeface="Arial MT"/>
              </a:rPr>
              <a:t> </a:t>
            </a:r>
            <a:r>
              <a:rPr sz="2800" dirty="0">
                <a:solidFill>
                  <a:srgbClr val="221F1F"/>
                </a:solidFill>
                <a:latin typeface="Arial MT"/>
                <a:cs typeface="Arial MT"/>
              </a:rPr>
              <a:t>viable</a:t>
            </a:r>
            <a:r>
              <a:rPr sz="2800" spc="-5" dirty="0">
                <a:solidFill>
                  <a:srgbClr val="221F1F"/>
                </a:solidFill>
                <a:latin typeface="Arial MT"/>
                <a:cs typeface="Arial MT"/>
              </a:rPr>
              <a:t> </a:t>
            </a:r>
            <a:r>
              <a:rPr sz="2800" dirty="0">
                <a:solidFill>
                  <a:srgbClr val="221F1F"/>
                </a:solidFill>
                <a:latin typeface="Arial MT"/>
                <a:cs typeface="Arial MT"/>
              </a:rPr>
              <a:t>market segment</a:t>
            </a:r>
            <a:r>
              <a:rPr sz="2800" spc="5" dirty="0">
                <a:solidFill>
                  <a:srgbClr val="221F1F"/>
                </a:solidFill>
                <a:latin typeface="Arial MT"/>
                <a:cs typeface="Arial MT"/>
              </a:rPr>
              <a:t> </a:t>
            </a:r>
            <a:r>
              <a:rPr sz="2800" dirty="0">
                <a:solidFill>
                  <a:srgbClr val="221F1F"/>
                </a:solidFill>
                <a:latin typeface="Arial MT"/>
                <a:cs typeface="Arial MT"/>
              </a:rPr>
              <a:t>should:</a:t>
            </a:r>
            <a:endParaRPr sz="2800">
              <a:latin typeface="Arial MT"/>
              <a:cs typeface="Arial MT"/>
            </a:endParaRPr>
          </a:p>
          <a:p>
            <a:pPr marL="720090" marR="5080" lvl="1" indent="-342900">
              <a:spcBef>
                <a:spcPts val="510"/>
              </a:spcBef>
              <a:buChar char="•"/>
              <a:tabLst>
                <a:tab pos="719455" algn="l"/>
                <a:tab pos="720725" algn="l"/>
              </a:tabLst>
            </a:pPr>
            <a:r>
              <a:rPr sz="2400" spc="-5" dirty="0">
                <a:solidFill>
                  <a:srgbClr val="221F1F"/>
                </a:solidFill>
                <a:latin typeface="Arial MT"/>
                <a:cs typeface="Arial MT"/>
              </a:rPr>
              <a:t>Have</a:t>
            </a:r>
            <a:r>
              <a:rPr sz="2400" spc="10" dirty="0">
                <a:solidFill>
                  <a:srgbClr val="221F1F"/>
                </a:solidFill>
                <a:latin typeface="Arial MT"/>
                <a:cs typeface="Arial MT"/>
              </a:rPr>
              <a:t> </a:t>
            </a:r>
            <a:r>
              <a:rPr sz="2400" spc="-5" dirty="0">
                <a:solidFill>
                  <a:srgbClr val="221F1F"/>
                </a:solidFill>
                <a:latin typeface="Arial MT"/>
                <a:cs typeface="Arial MT"/>
              </a:rPr>
              <a:t>members</a:t>
            </a:r>
            <a:r>
              <a:rPr sz="2400" spc="5" dirty="0">
                <a:solidFill>
                  <a:srgbClr val="221F1F"/>
                </a:solidFill>
                <a:latin typeface="Arial MT"/>
                <a:cs typeface="Arial MT"/>
              </a:rPr>
              <a:t> </a:t>
            </a:r>
            <a:r>
              <a:rPr sz="2400" spc="-5" dirty="0">
                <a:solidFill>
                  <a:srgbClr val="221F1F"/>
                </a:solidFill>
                <a:latin typeface="Arial MT"/>
                <a:cs typeface="Arial MT"/>
              </a:rPr>
              <a:t>with</a:t>
            </a:r>
            <a:r>
              <a:rPr sz="2400" spc="5" dirty="0">
                <a:solidFill>
                  <a:srgbClr val="221F1F"/>
                </a:solidFill>
                <a:latin typeface="Arial MT"/>
                <a:cs typeface="Arial MT"/>
              </a:rPr>
              <a:t> </a:t>
            </a:r>
            <a:r>
              <a:rPr sz="2400" spc="-5" dirty="0">
                <a:solidFill>
                  <a:srgbClr val="221F1F"/>
                </a:solidFill>
                <a:latin typeface="Arial MT"/>
                <a:cs typeface="Arial MT"/>
              </a:rPr>
              <a:t>similar</a:t>
            </a:r>
            <a:r>
              <a:rPr sz="2400" spc="20" dirty="0">
                <a:solidFill>
                  <a:srgbClr val="221F1F"/>
                </a:solidFill>
                <a:latin typeface="Arial MT"/>
                <a:cs typeface="Arial MT"/>
              </a:rPr>
              <a:t> </a:t>
            </a:r>
            <a:r>
              <a:rPr sz="2400" spc="-5" dirty="0">
                <a:solidFill>
                  <a:srgbClr val="221F1F"/>
                </a:solidFill>
                <a:latin typeface="Arial MT"/>
                <a:cs typeface="Arial MT"/>
              </a:rPr>
              <a:t>wants</a:t>
            </a:r>
            <a:r>
              <a:rPr sz="2400" spc="5" dirty="0">
                <a:solidFill>
                  <a:srgbClr val="221F1F"/>
                </a:solidFill>
                <a:latin typeface="Arial MT"/>
                <a:cs typeface="Arial MT"/>
              </a:rPr>
              <a:t> </a:t>
            </a:r>
            <a:r>
              <a:rPr sz="2400" spc="-5" dirty="0">
                <a:solidFill>
                  <a:srgbClr val="221F1F"/>
                </a:solidFill>
                <a:latin typeface="Arial MT"/>
                <a:cs typeface="Arial MT"/>
              </a:rPr>
              <a:t>and</a:t>
            </a:r>
            <a:r>
              <a:rPr sz="2400" spc="10" dirty="0">
                <a:solidFill>
                  <a:srgbClr val="221F1F"/>
                </a:solidFill>
                <a:latin typeface="Arial MT"/>
                <a:cs typeface="Arial MT"/>
              </a:rPr>
              <a:t> </a:t>
            </a:r>
            <a:r>
              <a:rPr sz="2400" spc="-5" dirty="0">
                <a:solidFill>
                  <a:srgbClr val="221F1F"/>
                </a:solidFill>
                <a:latin typeface="Arial MT"/>
                <a:cs typeface="Arial MT"/>
              </a:rPr>
              <a:t>needs</a:t>
            </a:r>
            <a:r>
              <a:rPr sz="2400" spc="15" dirty="0">
                <a:solidFill>
                  <a:srgbClr val="221F1F"/>
                </a:solidFill>
                <a:latin typeface="Arial MT"/>
                <a:cs typeface="Arial MT"/>
              </a:rPr>
              <a:t> </a:t>
            </a:r>
            <a:r>
              <a:rPr sz="2400" dirty="0">
                <a:solidFill>
                  <a:srgbClr val="221F1F"/>
                </a:solidFill>
                <a:latin typeface="Arial MT"/>
                <a:cs typeface="Arial MT"/>
              </a:rPr>
              <a:t>that </a:t>
            </a:r>
            <a:r>
              <a:rPr sz="2400" spc="-650" dirty="0">
                <a:solidFill>
                  <a:srgbClr val="221F1F"/>
                </a:solidFill>
                <a:latin typeface="Arial MT"/>
                <a:cs typeface="Arial MT"/>
              </a:rPr>
              <a:t> </a:t>
            </a:r>
            <a:r>
              <a:rPr sz="2400" dirty="0">
                <a:solidFill>
                  <a:srgbClr val="221F1F"/>
                </a:solidFill>
                <a:latin typeface="Arial MT"/>
                <a:cs typeface="Arial MT"/>
              </a:rPr>
              <a:t>are </a:t>
            </a:r>
            <a:r>
              <a:rPr sz="2400" spc="-10" dirty="0">
                <a:solidFill>
                  <a:srgbClr val="221F1F"/>
                </a:solidFill>
                <a:latin typeface="Arial MT"/>
                <a:cs typeface="Arial MT"/>
              </a:rPr>
              <a:t>different</a:t>
            </a:r>
            <a:r>
              <a:rPr sz="2400" dirty="0">
                <a:solidFill>
                  <a:srgbClr val="221F1F"/>
                </a:solidFill>
                <a:latin typeface="Arial MT"/>
                <a:cs typeface="Arial MT"/>
              </a:rPr>
              <a:t> from</a:t>
            </a:r>
            <a:r>
              <a:rPr sz="2400" spc="-10" dirty="0">
                <a:solidFill>
                  <a:srgbClr val="221F1F"/>
                </a:solidFill>
                <a:latin typeface="Arial MT"/>
                <a:cs typeface="Arial MT"/>
              </a:rPr>
              <a:t> </a:t>
            </a:r>
            <a:r>
              <a:rPr sz="2400" dirty="0">
                <a:solidFill>
                  <a:srgbClr val="221F1F"/>
                </a:solidFill>
                <a:latin typeface="Arial MT"/>
                <a:cs typeface="Arial MT"/>
              </a:rPr>
              <a:t>those</a:t>
            </a:r>
            <a:r>
              <a:rPr sz="2400" spc="-15" dirty="0">
                <a:solidFill>
                  <a:srgbClr val="221F1F"/>
                </a:solidFill>
                <a:latin typeface="Arial MT"/>
                <a:cs typeface="Arial MT"/>
              </a:rPr>
              <a:t> </a:t>
            </a:r>
            <a:r>
              <a:rPr sz="2400" dirty="0">
                <a:solidFill>
                  <a:srgbClr val="221F1F"/>
                </a:solidFill>
                <a:latin typeface="Arial MT"/>
                <a:cs typeface="Arial MT"/>
              </a:rPr>
              <a:t>in</a:t>
            </a:r>
            <a:r>
              <a:rPr sz="2400" spc="5" dirty="0">
                <a:solidFill>
                  <a:srgbClr val="221F1F"/>
                </a:solidFill>
                <a:latin typeface="Arial MT"/>
                <a:cs typeface="Arial MT"/>
              </a:rPr>
              <a:t> </a:t>
            </a:r>
            <a:r>
              <a:rPr sz="2400" dirty="0">
                <a:solidFill>
                  <a:srgbClr val="221F1F"/>
                </a:solidFill>
                <a:latin typeface="Arial MT"/>
                <a:cs typeface="Arial MT"/>
              </a:rPr>
              <a:t>other</a:t>
            </a:r>
            <a:r>
              <a:rPr sz="2400" spc="-15" dirty="0">
                <a:solidFill>
                  <a:srgbClr val="221F1F"/>
                </a:solidFill>
                <a:latin typeface="Arial MT"/>
                <a:cs typeface="Arial MT"/>
              </a:rPr>
              <a:t> </a:t>
            </a:r>
            <a:r>
              <a:rPr sz="2400" spc="-5" dirty="0">
                <a:solidFill>
                  <a:srgbClr val="221F1F"/>
                </a:solidFill>
                <a:latin typeface="Arial MT"/>
                <a:cs typeface="Arial MT"/>
              </a:rPr>
              <a:t>segments</a:t>
            </a:r>
            <a:endParaRPr sz="2400">
              <a:latin typeface="Arial MT"/>
              <a:cs typeface="Arial MT"/>
            </a:endParaRPr>
          </a:p>
          <a:p>
            <a:pPr marL="720090" lvl="1" indent="-343535">
              <a:spcBef>
                <a:spcPts val="505"/>
              </a:spcBef>
              <a:buChar char="•"/>
              <a:tabLst>
                <a:tab pos="719455" algn="l"/>
                <a:tab pos="720725" algn="l"/>
              </a:tabLst>
            </a:pPr>
            <a:r>
              <a:rPr sz="2400" spc="-5" dirty="0">
                <a:solidFill>
                  <a:srgbClr val="221F1F"/>
                </a:solidFill>
                <a:latin typeface="Arial MT"/>
                <a:cs typeface="Arial MT"/>
              </a:rPr>
              <a:t>Be measureable</a:t>
            </a:r>
            <a:r>
              <a:rPr sz="2400" spc="40" dirty="0">
                <a:solidFill>
                  <a:srgbClr val="221F1F"/>
                </a:solidFill>
                <a:latin typeface="Arial MT"/>
                <a:cs typeface="Arial MT"/>
              </a:rPr>
              <a:t> </a:t>
            </a:r>
            <a:r>
              <a:rPr sz="2400" spc="-5" dirty="0">
                <a:solidFill>
                  <a:srgbClr val="221F1F"/>
                </a:solidFill>
                <a:latin typeface="Arial MT"/>
                <a:cs typeface="Arial MT"/>
              </a:rPr>
              <a:t>in size</a:t>
            </a:r>
            <a:r>
              <a:rPr sz="2400" spc="5" dirty="0">
                <a:solidFill>
                  <a:srgbClr val="221F1F"/>
                </a:solidFill>
                <a:latin typeface="Arial MT"/>
                <a:cs typeface="Arial MT"/>
              </a:rPr>
              <a:t> </a:t>
            </a:r>
            <a:r>
              <a:rPr sz="2400" spc="-5" dirty="0">
                <a:solidFill>
                  <a:srgbClr val="221F1F"/>
                </a:solidFill>
                <a:latin typeface="Arial MT"/>
                <a:cs typeface="Arial MT"/>
              </a:rPr>
              <a:t>and</a:t>
            </a:r>
            <a:r>
              <a:rPr sz="2400" spc="15" dirty="0">
                <a:solidFill>
                  <a:srgbClr val="221F1F"/>
                </a:solidFill>
                <a:latin typeface="Arial MT"/>
                <a:cs typeface="Arial MT"/>
              </a:rPr>
              <a:t> </a:t>
            </a:r>
            <a:r>
              <a:rPr sz="2400" spc="-5" dirty="0">
                <a:solidFill>
                  <a:srgbClr val="221F1F"/>
                </a:solidFill>
                <a:latin typeface="Arial MT"/>
                <a:cs typeface="Arial MT"/>
              </a:rPr>
              <a:t>purchasing</a:t>
            </a:r>
            <a:r>
              <a:rPr sz="2400" spc="25" dirty="0">
                <a:solidFill>
                  <a:srgbClr val="221F1F"/>
                </a:solidFill>
                <a:latin typeface="Arial MT"/>
                <a:cs typeface="Arial MT"/>
              </a:rPr>
              <a:t> </a:t>
            </a:r>
            <a:r>
              <a:rPr sz="2400" spc="-5" dirty="0">
                <a:solidFill>
                  <a:srgbClr val="221F1F"/>
                </a:solidFill>
                <a:latin typeface="Arial MT"/>
                <a:cs typeface="Arial MT"/>
              </a:rPr>
              <a:t>power</a:t>
            </a:r>
            <a:endParaRPr sz="2400">
              <a:latin typeface="Arial MT"/>
              <a:cs typeface="Arial MT"/>
            </a:endParaRPr>
          </a:p>
          <a:p>
            <a:pPr marL="720090" lvl="1" indent="-343535">
              <a:spcBef>
                <a:spcPts val="505"/>
              </a:spcBef>
              <a:buChar char="•"/>
              <a:tabLst>
                <a:tab pos="719455" algn="l"/>
                <a:tab pos="720725" algn="l"/>
              </a:tabLst>
            </a:pPr>
            <a:r>
              <a:rPr sz="2400" spc="-5" dirty="0">
                <a:solidFill>
                  <a:srgbClr val="221F1F"/>
                </a:solidFill>
                <a:latin typeface="Arial MT"/>
                <a:cs typeface="Arial MT"/>
              </a:rPr>
              <a:t>Be</a:t>
            </a:r>
            <a:r>
              <a:rPr sz="2400" spc="-15" dirty="0">
                <a:solidFill>
                  <a:srgbClr val="221F1F"/>
                </a:solidFill>
                <a:latin typeface="Arial MT"/>
                <a:cs typeface="Arial MT"/>
              </a:rPr>
              <a:t> </a:t>
            </a:r>
            <a:r>
              <a:rPr sz="2400" spc="-5" dirty="0">
                <a:solidFill>
                  <a:srgbClr val="221F1F"/>
                </a:solidFill>
                <a:latin typeface="Arial MT"/>
                <a:cs typeface="Arial MT"/>
              </a:rPr>
              <a:t>large</a:t>
            </a:r>
            <a:r>
              <a:rPr sz="2400" spc="10" dirty="0">
                <a:solidFill>
                  <a:srgbClr val="221F1F"/>
                </a:solidFill>
                <a:latin typeface="Arial MT"/>
                <a:cs typeface="Arial MT"/>
              </a:rPr>
              <a:t> </a:t>
            </a:r>
            <a:r>
              <a:rPr sz="2400" spc="-5" dirty="0">
                <a:solidFill>
                  <a:srgbClr val="221F1F"/>
                </a:solidFill>
                <a:latin typeface="Arial MT"/>
                <a:cs typeface="Arial MT"/>
              </a:rPr>
              <a:t>enough</a:t>
            </a:r>
            <a:r>
              <a:rPr sz="2400" spc="15" dirty="0">
                <a:solidFill>
                  <a:srgbClr val="221F1F"/>
                </a:solidFill>
                <a:latin typeface="Arial MT"/>
                <a:cs typeface="Arial MT"/>
              </a:rPr>
              <a:t> </a:t>
            </a:r>
            <a:r>
              <a:rPr sz="2400" dirty="0">
                <a:solidFill>
                  <a:srgbClr val="221F1F"/>
                </a:solidFill>
                <a:latin typeface="Arial MT"/>
                <a:cs typeface="Arial MT"/>
              </a:rPr>
              <a:t>to </a:t>
            </a:r>
            <a:r>
              <a:rPr sz="2400" spc="-10" dirty="0">
                <a:solidFill>
                  <a:srgbClr val="221F1F"/>
                </a:solidFill>
                <a:latin typeface="Arial MT"/>
                <a:cs typeface="Arial MT"/>
              </a:rPr>
              <a:t>be</a:t>
            </a:r>
            <a:r>
              <a:rPr sz="2400" dirty="0">
                <a:solidFill>
                  <a:srgbClr val="221F1F"/>
                </a:solidFill>
                <a:latin typeface="Arial MT"/>
                <a:cs typeface="Arial MT"/>
              </a:rPr>
              <a:t> </a:t>
            </a:r>
            <a:r>
              <a:rPr sz="2400" spc="-5" dirty="0">
                <a:solidFill>
                  <a:srgbClr val="221F1F"/>
                </a:solidFill>
                <a:latin typeface="Arial MT"/>
                <a:cs typeface="Arial MT"/>
              </a:rPr>
              <a:t>profitable</a:t>
            </a:r>
            <a:endParaRPr sz="2400">
              <a:latin typeface="Arial MT"/>
              <a:cs typeface="Arial MT"/>
            </a:endParaRPr>
          </a:p>
          <a:p>
            <a:pPr marL="720090" lvl="1" indent="-343535">
              <a:spcBef>
                <a:spcPts val="495"/>
              </a:spcBef>
              <a:buChar char="•"/>
              <a:tabLst>
                <a:tab pos="719455" algn="l"/>
                <a:tab pos="720725" algn="l"/>
              </a:tabLst>
            </a:pPr>
            <a:r>
              <a:rPr sz="2400" dirty="0">
                <a:solidFill>
                  <a:srgbClr val="221F1F"/>
                </a:solidFill>
                <a:latin typeface="Arial MT"/>
                <a:cs typeface="Arial MT"/>
              </a:rPr>
              <a:t>Be</a:t>
            </a:r>
            <a:r>
              <a:rPr sz="2400" spc="-5" dirty="0">
                <a:solidFill>
                  <a:srgbClr val="221F1F"/>
                </a:solidFill>
                <a:latin typeface="Arial MT"/>
                <a:cs typeface="Arial MT"/>
              </a:rPr>
              <a:t> reachable</a:t>
            </a:r>
            <a:r>
              <a:rPr sz="2400" spc="25" dirty="0">
                <a:solidFill>
                  <a:srgbClr val="221F1F"/>
                </a:solidFill>
                <a:latin typeface="Arial MT"/>
                <a:cs typeface="Arial MT"/>
              </a:rPr>
              <a:t> </a:t>
            </a:r>
            <a:r>
              <a:rPr sz="2400" dirty="0">
                <a:solidFill>
                  <a:srgbClr val="221F1F"/>
                </a:solidFill>
                <a:latin typeface="Arial MT"/>
                <a:cs typeface="Arial MT"/>
              </a:rPr>
              <a:t>by</a:t>
            </a:r>
            <a:r>
              <a:rPr sz="2400" spc="5" dirty="0">
                <a:solidFill>
                  <a:srgbClr val="221F1F"/>
                </a:solidFill>
                <a:latin typeface="Arial MT"/>
                <a:cs typeface="Arial MT"/>
              </a:rPr>
              <a:t> </a:t>
            </a:r>
            <a:r>
              <a:rPr sz="2400" spc="-5" dirty="0">
                <a:solidFill>
                  <a:srgbClr val="221F1F"/>
                </a:solidFill>
                <a:latin typeface="Arial MT"/>
                <a:cs typeface="Arial MT"/>
              </a:rPr>
              <a:t>marketing</a:t>
            </a:r>
            <a:r>
              <a:rPr sz="2400" spc="5" dirty="0">
                <a:solidFill>
                  <a:srgbClr val="221F1F"/>
                </a:solidFill>
                <a:latin typeface="Arial MT"/>
                <a:cs typeface="Arial MT"/>
              </a:rPr>
              <a:t> </a:t>
            </a:r>
            <a:r>
              <a:rPr sz="2400" spc="-5" dirty="0">
                <a:solidFill>
                  <a:srgbClr val="221F1F"/>
                </a:solidFill>
                <a:latin typeface="Arial MT"/>
                <a:cs typeface="Arial MT"/>
              </a:rPr>
              <a:t>communications</a:t>
            </a:r>
            <a:endParaRPr sz="2400">
              <a:latin typeface="Arial MT"/>
              <a:cs typeface="Arial MT"/>
            </a:endParaRPr>
          </a:p>
          <a:p>
            <a:pPr marL="720090" lvl="1" indent="-343535">
              <a:spcBef>
                <a:spcPts val="505"/>
              </a:spcBef>
              <a:buChar char="•"/>
              <a:tabLst>
                <a:tab pos="719455" algn="l"/>
                <a:tab pos="720725" algn="l"/>
              </a:tabLst>
            </a:pPr>
            <a:r>
              <a:rPr sz="2400" spc="-5" dirty="0">
                <a:solidFill>
                  <a:srgbClr val="221F1F"/>
                </a:solidFill>
                <a:latin typeface="Arial MT"/>
                <a:cs typeface="Arial MT"/>
              </a:rPr>
              <a:t>Have</a:t>
            </a:r>
            <a:r>
              <a:rPr sz="2400" dirty="0">
                <a:solidFill>
                  <a:srgbClr val="221F1F"/>
                </a:solidFill>
                <a:latin typeface="Arial MT"/>
                <a:cs typeface="Arial MT"/>
              </a:rPr>
              <a:t> </a:t>
            </a:r>
            <a:r>
              <a:rPr sz="2400" spc="-5" dirty="0">
                <a:solidFill>
                  <a:srgbClr val="221F1F"/>
                </a:solidFill>
                <a:latin typeface="Arial MT"/>
                <a:cs typeface="Arial MT"/>
              </a:rPr>
              <a:t>needs</a:t>
            </a:r>
            <a:r>
              <a:rPr sz="2400" spc="5" dirty="0">
                <a:solidFill>
                  <a:srgbClr val="221F1F"/>
                </a:solidFill>
                <a:latin typeface="Arial MT"/>
                <a:cs typeface="Arial MT"/>
              </a:rPr>
              <a:t> </a:t>
            </a:r>
            <a:r>
              <a:rPr sz="2400" dirty="0">
                <a:solidFill>
                  <a:srgbClr val="221F1F"/>
                </a:solidFill>
                <a:latin typeface="Arial MT"/>
                <a:cs typeface="Arial MT"/>
              </a:rPr>
              <a:t>the</a:t>
            </a:r>
            <a:r>
              <a:rPr sz="2400" spc="-5" dirty="0">
                <a:solidFill>
                  <a:srgbClr val="221F1F"/>
                </a:solidFill>
                <a:latin typeface="Arial MT"/>
                <a:cs typeface="Arial MT"/>
              </a:rPr>
              <a:t> </a:t>
            </a:r>
            <a:r>
              <a:rPr sz="2400" dirty="0">
                <a:solidFill>
                  <a:srgbClr val="221F1F"/>
                </a:solidFill>
                <a:latin typeface="Arial MT"/>
                <a:cs typeface="Arial MT"/>
              </a:rPr>
              <a:t>marketer</a:t>
            </a:r>
            <a:r>
              <a:rPr sz="2400" spc="-10" dirty="0">
                <a:solidFill>
                  <a:srgbClr val="221F1F"/>
                </a:solidFill>
                <a:latin typeface="Arial MT"/>
                <a:cs typeface="Arial MT"/>
              </a:rPr>
              <a:t> </a:t>
            </a:r>
            <a:r>
              <a:rPr sz="2400" spc="-5" dirty="0">
                <a:solidFill>
                  <a:srgbClr val="221F1F"/>
                </a:solidFill>
                <a:latin typeface="Arial MT"/>
                <a:cs typeface="Arial MT"/>
              </a:rPr>
              <a:t>can address</a:t>
            </a:r>
            <a:endParaRPr sz="2400">
              <a:latin typeface="Arial MT"/>
              <a:cs typeface="Arial MT"/>
            </a:endParaRPr>
          </a:p>
        </p:txBody>
      </p:sp>
      <p:pic>
        <p:nvPicPr>
          <p:cNvPr id="4" name="object 4"/>
          <p:cNvPicPr/>
          <p:nvPr/>
        </p:nvPicPr>
        <p:blipFill>
          <a:blip r:embed="rId1" cstate="print"/>
          <a:stretch>
            <a:fillRect/>
          </a:stretch>
        </p:blipFill>
        <p:spPr>
          <a:xfrm>
            <a:off x="4192523" y="5125211"/>
            <a:ext cx="2971800" cy="154381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3"/>
          <p:cNvSpPr txBox="1"/>
          <p:nvPr/>
        </p:nvSpPr>
        <p:spPr>
          <a:xfrm>
            <a:off x="2971800" y="2362200"/>
            <a:ext cx="6172200" cy="3139281"/>
          </a:xfrm>
          <a:prstGeom prst="rect">
            <a:avLst/>
          </a:prstGeom>
          <a:noFill/>
          <a:ln>
            <a:noFill/>
          </a:ln>
        </p:spPr>
        <p:txBody>
          <a:bodyPr spcFirstLastPara="1" wrap="square" lIns="91425" tIns="45700" rIns="91425" bIns="45700" anchor="t" anchorCtr="0">
            <a:spAutoFit/>
          </a:bodyPr>
          <a:lstStyle/>
          <a:p>
            <a:pPr algn="ctr">
              <a:buClr>
                <a:srgbClr val="000000"/>
              </a:buClr>
              <a:buSzPts val="1800"/>
            </a:pPr>
            <a:r>
              <a:rPr lang="en-GB" dirty="0">
                <a:solidFill>
                  <a:schemeClr val="dk1"/>
                </a:solidFill>
                <a:latin typeface="Verdana" panose="020B0604030504040204"/>
                <a:ea typeface="Verdana" panose="020B0604030504040204"/>
                <a:cs typeface="Verdana" panose="020B0604030504040204"/>
                <a:sym typeface="Verdana" panose="020B0604030504040204"/>
              </a:rPr>
              <a:t>Business/Corporate</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lgn="ctr">
              <a:buClr>
                <a:srgbClr val="000000"/>
              </a:buClr>
              <a:buSzPts val="1800"/>
            </a:pPr>
            <a:r>
              <a:rPr lang="en-GB" dirty="0">
                <a:solidFill>
                  <a:schemeClr val="dk1"/>
                </a:solidFill>
                <a:latin typeface="Verdana" panose="020B0604030504040204"/>
                <a:ea typeface="Verdana" panose="020B0604030504040204"/>
                <a:cs typeface="Verdana" panose="020B0604030504040204"/>
                <a:sym typeface="Verdana" panose="020B0604030504040204"/>
              </a:rPr>
              <a:t>Objectives</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lgn="ctr">
              <a:buClr>
                <a:srgbClr val="000000"/>
              </a:buClr>
              <a:buSzPts val="1800"/>
            </a:pPr>
            <a:endParaRPr dirty="0">
              <a:solidFill>
                <a:schemeClr val="dk1"/>
              </a:solidFill>
              <a:latin typeface="Verdana" panose="020B0604030504040204"/>
              <a:ea typeface="Verdana" panose="020B0604030504040204"/>
              <a:cs typeface="Verdana" panose="020B0604030504040204"/>
              <a:sym typeface="Verdana" panose="020B0604030504040204"/>
            </a:endParaRPr>
          </a:p>
          <a:p>
            <a:pPr algn="ctr">
              <a:buClr>
                <a:srgbClr val="000000"/>
              </a:buClr>
              <a:buSzPts val="1800"/>
            </a:pPr>
            <a:endParaRPr dirty="0">
              <a:solidFill>
                <a:schemeClr val="dk1"/>
              </a:solidFill>
              <a:latin typeface="Verdana" panose="020B0604030504040204"/>
              <a:ea typeface="Verdana" panose="020B0604030504040204"/>
              <a:cs typeface="Verdana" panose="020B0604030504040204"/>
              <a:sym typeface="Verdana" panose="020B0604030504040204"/>
            </a:endParaRPr>
          </a:p>
          <a:p>
            <a:pPr algn="ctr">
              <a:buClr>
                <a:srgbClr val="000000"/>
              </a:buClr>
              <a:buSzPts val="1800"/>
            </a:pPr>
            <a:r>
              <a:rPr lang="en-GB" dirty="0">
                <a:solidFill>
                  <a:schemeClr val="dk1"/>
                </a:solidFill>
                <a:latin typeface="Verdana" panose="020B0604030504040204"/>
                <a:ea typeface="Verdana" panose="020B0604030504040204"/>
                <a:cs typeface="Verdana" panose="020B0604030504040204"/>
                <a:sym typeface="Verdana" panose="020B0604030504040204"/>
              </a:rPr>
              <a:t>Marketing </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lgn="ctr">
              <a:buClr>
                <a:srgbClr val="000000"/>
              </a:buClr>
              <a:buSzPts val="1800"/>
            </a:pPr>
            <a:r>
              <a:rPr lang="en-GB" dirty="0">
                <a:solidFill>
                  <a:schemeClr val="dk1"/>
                </a:solidFill>
                <a:latin typeface="Verdana" panose="020B0604030504040204"/>
                <a:ea typeface="Verdana" panose="020B0604030504040204"/>
                <a:cs typeface="Verdana" panose="020B0604030504040204"/>
                <a:sym typeface="Verdana" panose="020B0604030504040204"/>
              </a:rPr>
              <a:t>Objectives</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lgn="ctr">
              <a:buClr>
                <a:srgbClr val="000000"/>
              </a:buClr>
              <a:buSzPts val="1800"/>
            </a:pPr>
            <a:endParaRPr dirty="0">
              <a:solidFill>
                <a:schemeClr val="dk1"/>
              </a:solidFill>
              <a:latin typeface="Verdana" panose="020B0604030504040204"/>
              <a:ea typeface="Verdana" panose="020B0604030504040204"/>
              <a:cs typeface="Verdana" panose="020B0604030504040204"/>
              <a:sym typeface="Verdana" panose="020B0604030504040204"/>
            </a:endParaRPr>
          </a:p>
          <a:p>
            <a:pPr algn="ctr">
              <a:buClr>
                <a:srgbClr val="000000"/>
              </a:buClr>
              <a:buSzPts val="1800"/>
            </a:pPr>
            <a:endParaRPr lang="en-GB" dirty="0">
              <a:solidFill>
                <a:schemeClr val="dk1"/>
              </a:solidFill>
              <a:latin typeface="Verdana" panose="020B0604030504040204"/>
              <a:ea typeface="Verdana" panose="020B0604030504040204"/>
              <a:cs typeface="Verdana" panose="020B0604030504040204"/>
              <a:sym typeface="Verdana" panose="020B0604030504040204"/>
            </a:endParaRPr>
          </a:p>
          <a:p>
            <a:pPr algn="ctr">
              <a:buClr>
                <a:srgbClr val="000000"/>
              </a:buClr>
              <a:buSzPts val="1800"/>
            </a:pPr>
            <a:endParaRPr lang="en-GB" dirty="0">
              <a:solidFill>
                <a:schemeClr val="dk1"/>
              </a:solidFill>
              <a:latin typeface="Verdana" panose="020B0604030504040204"/>
              <a:ea typeface="Verdana" panose="020B0604030504040204"/>
              <a:cs typeface="Verdana" panose="020B0604030504040204"/>
              <a:sym typeface="Verdana" panose="020B0604030504040204"/>
            </a:endParaRPr>
          </a:p>
          <a:p>
            <a:pPr algn="ctr">
              <a:buClr>
                <a:srgbClr val="000000"/>
              </a:buClr>
              <a:buSzPts val="1800"/>
            </a:pPr>
            <a:r>
              <a:rPr lang="en-GB" dirty="0">
                <a:solidFill>
                  <a:schemeClr val="dk1"/>
                </a:solidFill>
                <a:latin typeface="Verdana" panose="020B0604030504040204"/>
                <a:ea typeface="Verdana" panose="020B0604030504040204"/>
                <a:cs typeface="Verdana" panose="020B0604030504040204"/>
                <a:sym typeface="Verdana" panose="020B0604030504040204"/>
              </a:rPr>
              <a:t>Product       Price        Place           Promotion</a:t>
            </a:r>
            <a:endParaRPr lang="en-GB" sz="1400" dirty="0">
              <a:solidFill>
                <a:srgbClr val="000000"/>
              </a:solidFill>
              <a:latin typeface="Arial" panose="020B0604020202020204"/>
              <a:ea typeface="Verdana" panose="020B0604030504040204"/>
              <a:cs typeface="Arial" panose="020B0604020202020204"/>
              <a:sym typeface="Arial" panose="020B0604020202020204"/>
            </a:endParaRPr>
          </a:p>
          <a:p>
            <a:pPr algn="ctr">
              <a:buClr>
                <a:srgbClr val="000000"/>
              </a:buClr>
              <a:buSzPts val="1800"/>
            </a:pPr>
            <a:r>
              <a:rPr lang="en-GB" dirty="0">
                <a:solidFill>
                  <a:schemeClr val="dk1"/>
                </a:solidFill>
                <a:latin typeface="Verdana" panose="020B0604030504040204"/>
                <a:ea typeface="Verdana" panose="020B0604030504040204"/>
                <a:cs typeface="Verdana" panose="020B0604030504040204"/>
                <a:sym typeface="Verdana" panose="020B0604030504040204"/>
              </a:rPr>
              <a:t>Objectives  Objectives  Objectives   Objectives</a:t>
            </a:r>
            <a:endParaRPr dirty="0">
              <a:solidFill>
                <a:schemeClr val="dk1"/>
              </a:solidFill>
              <a:latin typeface="Verdana" panose="020B0604030504040204"/>
              <a:ea typeface="Verdana" panose="020B0604030504040204"/>
              <a:cs typeface="Verdana" panose="020B0604030504040204"/>
              <a:sym typeface="Verdana" panose="020B0604030504040204"/>
            </a:endParaRPr>
          </a:p>
        </p:txBody>
      </p:sp>
      <p:sp>
        <p:nvSpPr>
          <p:cNvPr id="330" name="Google Shape;330;p3"/>
          <p:cNvSpPr txBox="1">
            <a:spLocks noGrp="1"/>
          </p:cNvSpPr>
          <p:nvPr>
            <p:ph type="title"/>
          </p:nvPr>
        </p:nvSpPr>
        <p:spPr>
          <a:xfrm>
            <a:off x="1820944" y="1052512"/>
            <a:ext cx="8229600" cy="3810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GB" dirty="0"/>
              <a:t>Objectives</a:t>
            </a:r>
            <a:endParaRPr dirty="0"/>
          </a:p>
        </p:txBody>
      </p:sp>
      <p:sp>
        <p:nvSpPr>
          <p:cNvPr id="331" name="Google Shape;331;p3"/>
          <p:cNvSpPr/>
          <p:nvPr/>
        </p:nvSpPr>
        <p:spPr>
          <a:xfrm>
            <a:off x="1919289" y="1125538"/>
            <a:ext cx="8353425" cy="4679950"/>
          </a:xfrm>
          <a:prstGeom prst="triangle">
            <a:avLst>
              <a:gd name="adj" fmla="val 50000"/>
            </a:avLst>
          </a:prstGeom>
          <a:no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cxnSp>
        <p:nvCxnSpPr>
          <p:cNvPr id="332" name="Google Shape;332;p3"/>
          <p:cNvCxnSpPr/>
          <p:nvPr/>
        </p:nvCxnSpPr>
        <p:spPr>
          <a:xfrm>
            <a:off x="4800600" y="3082925"/>
            <a:ext cx="2514600" cy="0"/>
          </a:xfrm>
          <a:prstGeom prst="straightConnector1">
            <a:avLst/>
          </a:prstGeom>
          <a:noFill/>
          <a:ln w="9525" cap="flat" cmpd="sng">
            <a:solidFill>
              <a:schemeClr val="dk1"/>
            </a:solidFill>
            <a:prstDash val="solid"/>
            <a:round/>
            <a:headEnd type="none" w="sm" len="sm"/>
            <a:tailEnd type="none" w="sm" len="sm"/>
          </a:ln>
        </p:spPr>
      </p:cxnSp>
      <p:cxnSp>
        <p:nvCxnSpPr>
          <p:cNvPr id="333" name="Google Shape;333;p3"/>
          <p:cNvCxnSpPr/>
          <p:nvPr/>
        </p:nvCxnSpPr>
        <p:spPr>
          <a:xfrm>
            <a:off x="3886200" y="4302125"/>
            <a:ext cx="4267200" cy="0"/>
          </a:xfrm>
          <a:prstGeom prst="straightConnector1">
            <a:avLst/>
          </a:prstGeom>
          <a:noFill/>
          <a:ln w="9525" cap="flat" cmpd="sng">
            <a:solidFill>
              <a:schemeClr val="dk1"/>
            </a:solidFill>
            <a:prstDash val="solid"/>
            <a:round/>
            <a:headEnd type="none" w="sm" len="sm"/>
            <a:tailEnd type="none" w="sm" len="sm"/>
          </a:ln>
        </p:spPr>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81200" y="275844"/>
            <a:ext cx="2852928" cy="719327"/>
          </a:xfrm>
          <a:prstGeom prst="rect">
            <a:avLst/>
          </a:prstGeom>
        </p:spPr>
      </p:pic>
      <p:sp>
        <p:nvSpPr>
          <p:cNvPr id="3" name="object 3"/>
          <p:cNvSpPr txBox="1">
            <a:spLocks noGrp="1"/>
          </p:cNvSpPr>
          <p:nvPr>
            <p:ph type="title"/>
          </p:nvPr>
        </p:nvSpPr>
        <p:spPr>
          <a:xfrm>
            <a:off x="2362200" y="406263"/>
            <a:ext cx="10515600" cy="1243289"/>
          </a:xfrm>
          <a:prstGeom prst="rect">
            <a:avLst/>
          </a:prstGeom>
        </p:spPr>
        <p:txBody>
          <a:bodyPr vert="horz" wrap="square" lIns="0" tIns="12065" rIns="0" bIns="0" rtlCol="0" anchor="ctr">
            <a:spAutoFit/>
          </a:bodyPr>
          <a:lstStyle/>
          <a:p>
            <a:pPr marL="3761105">
              <a:lnSpc>
                <a:spcPct val="100000"/>
              </a:lnSpc>
              <a:spcBef>
                <a:spcPts val="95"/>
              </a:spcBef>
            </a:pPr>
            <a:r>
              <a:rPr sz="4000" spc="-5" dirty="0"/>
              <a:t>Developing</a:t>
            </a:r>
            <a:r>
              <a:rPr sz="4000" spc="-45" dirty="0"/>
              <a:t> </a:t>
            </a:r>
            <a:r>
              <a:rPr sz="4000" spc="-10" dirty="0"/>
              <a:t>Segment</a:t>
            </a:r>
            <a:endParaRPr sz="4000"/>
          </a:p>
          <a:p>
            <a:pPr marL="281940">
              <a:lnSpc>
                <a:spcPct val="100000"/>
              </a:lnSpc>
              <a:tabLst>
                <a:tab pos="3760470" algn="l"/>
                <a:tab pos="8510905" algn="l"/>
              </a:tabLst>
            </a:pPr>
            <a:r>
              <a:rPr sz="4000" u="heavy" dirty="0">
                <a:uFill>
                  <a:solidFill>
                    <a:srgbClr val="221F1F"/>
                  </a:solidFill>
                </a:uFill>
              </a:rPr>
              <a:t> 	</a:t>
            </a:r>
            <a:r>
              <a:rPr sz="4000" u="heavy" spc="-5" dirty="0">
                <a:uFill>
                  <a:solidFill>
                    <a:srgbClr val="221F1F"/>
                  </a:solidFill>
                </a:uFill>
              </a:rPr>
              <a:t>Profiles	</a:t>
            </a:r>
            <a:endParaRPr sz="4000"/>
          </a:p>
        </p:txBody>
      </p:sp>
      <p:sp>
        <p:nvSpPr>
          <p:cNvPr id="4" name="object 4"/>
          <p:cNvSpPr txBox="1"/>
          <p:nvPr/>
        </p:nvSpPr>
        <p:spPr>
          <a:xfrm>
            <a:off x="2059941" y="1771269"/>
            <a:ext cx="7312025" cy="3071995"/>
          </a:xfrm>
          <a:prstGeom prst="rect">
            <a:avLst/>
          </a:prstGeom>
        </p:spPr>
        <p:txBody>
          <a:bodyPr vert="horz" wrap="square" lIns="0" tIns="12065" rIns="0" bIns="0" rtlCol="0">
            <a:spAutoFit/>
          </a:bodyPr>
          <a:lstStyle/>
          <a:p>
            <a:pPr marL="241300" marR="5080" indent="-228600">
              <a:spcBef>
                <a:spcPts val="95"/>
              </a:spcBef>
              <a:buChar char="•"/>
              <a:tabLst>
                <a:tab pos="241300" algn="l"/>
              </a:tabLst>
            </a:pPr>
            <a:r>
              <a:rPr sz="2800" dirty="0">
                <a:solidFill>
                  <a:srgbClr val="221F1F"/>
                </a:solidFill>
                <a:latin typeface="Arial MT"/>
                <a:cs typeface="Arial MT"/>
              </a:rPr>
              <a:t>After segments are identified, marketers </a:t>
            </a:r>
            <a:r>
              <a:rPr sz="2800" spc="5" dirty="0">
                <a:solidFill>
                  <a:srgbClr val="221F1F"/>
                </a:solidFill>
                <a:latin typeface="Arial MT"/>
                <a:cs typeface="Arial MT"/>
              </a:rPr>
              <a:t> </a:t>
            </a:r>
            <a:r>
              <a:rPr sz="2800" dirty="0">
                <a:solidFill>
                  <a:srgbClr val="221F1F"/>
                </a:solidFill>
                <a:latin typeface="Arial MT"/>
                <a:cs typeface="Arial MT"/>
              </a:rPr>
              <a:t>should</a:t>
            </a:r>
            <a:r>
              <a:rPr sz="2800" spc="5" dirty="0">
                <a:solidFill>
                  <a:srgbClr val="221F1F"/>
                </a:solidFill>
                <a:latin typeface="Arial MT"/>
                <a:cs typeface="Arial MT"/>
              </a:rPr>
              <a:t> </a:t>
            </a:r>
            <a:r>
              <a:rPr sz="2800" dirty="0">
                <a:solidFill>
                  <a:srgbClr val="221F1F"/>
                </a:solidFill>
                <a:latin typeface="Arial MT"/>
                <a:cs typeface="Arial MT"/>
              </a:rPr>
              <a:t>develop</a:t>
            </a:r>
            <a:r>
              <a:rPr sz="2800" spc="20" dirty="0">
                <a:solidFill>
                  <a:srgbClr val="221F1F"/>
                </a:solidFill>
                <a:latin typeface="Arial MT"/>
                <a:cs typeface="Arial MT"/>
              </a:rPr>
              <a:t> </a:t>
            </a:r>
            <a:r>
              <a:rPr sz="2800" dirty="0">
                <a:solidFill>
                  <a:srgbClr val="221F1F"/>
                </a:solidFill>
                <a:latin typeface="Arial MT"/>
                <a:cs typeface="Arial MT"/>
              </a:rPr>
              <a:t>profiles</a:t>
            </a:r>
            <a:r>
              <a:rPr sz="2800" spc="10" dirty="0">
                <a:solidFill>
                  <a:srgbClr val="221F1F"/>
                </a:solidFill>
                <a:latin typeface="Arial MT"/>
                <a:cs typeface="Arial MT"/>
              </a:rPr>
              <a:t> </a:t>
            </a:r>
            <a:r>
              <a:rPr sz="2800" spc="-5" dirty="0">
                <a:solidFill>
                  <a:srgbClr val="221F1F"/>
                </a:solidFill>
                <a:latin typeface="Arial MT"/>
                <a:cs typeface="Arial MT"/>
              </a:rPr>
              <a:t>or</a:t>
            </a:r>
            <a:r>
              <a:rPr sz="2800" spc="5" dirty="0">
                <a:solidFill>
                  <a:srgbClr val="221F1F"/>
                </a:solidFill>
                <a:latin typeface="Arial MT"/>
                <a:cs typeface="Arial MT"/>
              </a:rPr>
              <a:t> </a:t>
            </a:r>
            <a:r>
              <a:rPr sz="2800" dirty="0">
                <a:solidFill>
                  <a:srgbClr val="221F1F"/>
                </a:solidFill>
                <a:latin typeface="Arial MT"/>
                <a:cs typeface="Arial MT"/>
              </a:rPr>
              <a:t>descriptions</a:t>
            </a:r>
            <a:r>
              <a:rPr sz="2800" spc="10" dirty="0">
                <a:solidFill>
                  <a:srgbClr val="221F1F"/>
                </a:solidFill>
                <a:latin typeface="Arial MT"/>
                <a:cs typeface="Arial MT"/>
              </a:rPr>
              <a:t> </a:t>
            </a:r>
            <a:r>
              <a:rPr sz="2800" dirty="0">
                <a:solidFill>
                  <a:srgbClr val="221F1F"/>
                </a:solidFill>
                <a:latin typeface="Arial MT"/>
                <a:cs typeface="Arial MT"/>
              </a:rPr>
              <a:t>of</a:t>
            </a:r>
            <a:r>
              <a:rPr sz="2800" spc="-10" dirty="0">
                <a:solidFill>
                  <a:srgbClr val="221F1F"/>
                </a:solidFill>
                <a:latin typeface="Arial MT"/>
                <a:cs typeface="Arial MT"/>
              </a:rPr>
              <a:t> </a:t>
            </a:r>
            <a:r>
              <a:rPr sz="2800" spc="-5" dirty="0">
                <a:solidFill>
                  <a:srgbClr val="221F1F"/>
                </a:solidFill>
                <a:latin typeface="Arial MT"/>
                <a:cs typeface="Arial MT"/>
              </a:rPr>
              <a:t>the </a:t>
            </a:r>
            <a:r>
              <a:rPr sz="2800" spc="-765" dirty="0">
                <a:solidFill>
                  <a:srgbClr val="221F1F"/>
                </a:solidFill>
                <a:latin typeface="Arial MT"/>
                <a:cs typeface="Arial MT"/>
              </a:rPr>
              <a:t> </a:t>
            </a:r>
            <a:r>
              <a:rPr sz="2800" dirty="0">
                <a:solidFill>
                  <a:srgbClr val="221F1F"/>
                </a:solidFill>
                <a:latin typeface="Arial MT"/>
                <a:cs typeface="Arial MT"/>
              </a:rPr>
              <a:t>typical</a:t>
            </a:r>
            <a:r>
              <a:rPr sz="2800" spc="-5" dirty="0">
                <a:solidFill>
                  <a:srgbClr val="221F1F"/>
                </a:solidFill>
                <a:latin typeface="Arial MT"/>
                <a:cs typeface="Arial MT"/>
              </a:rPr>
              <a:t> </a:t>
            </a:r>
            <a:r>
              <a:rPr sz="2800" dirty="0">
                <a:solidFill>
                  <a:srgbClr val="221F1F"/>
                </a:solidFill>
                <a:latin typeface="Arial MT"/>
                <a:cs typeface="Arial MT"/>
              </a:rPr>
              <a:t>customers</a:t>
            </a:r>
            <a:r>
              <a:rPr sz="2800" spc="5" dirty="0">
                <a:solidFill>
                  <a:srgbClr val="221F1F"/>
                </a:solidFill>
                <a:latin typeface="Arial MT"/>
                <a:cs typeface="Arial MT"/>
              </a:rPr>
              <a:t> </a:t>
            </a:r>
            <a:r>
              <a:rPr sz="2800" dirty="0">
                <a:solidFill>
                  <a:srgbClr val="221F1F"/>
                </a:solidFill>
                <a:latin typeface="Arial MT"/>
                <a:cs typeface="Arial MT"/>
              </a:rPr>
              <a:t>within</a:t>
            </a:r>
            <a:r>
              <a:rPr sz="2800" spc="5" dirty="0">
                <a:solidFill>
                  <a:srgbClr val="221F1F"/>
                </a:solidFill>
                <a:latin typeface="Arial MT"/>
                <a:cs typeface="Arial MT"/>
              </a:rPr>
              <a:t> </a:t>
            </a:r>
            <a:r>
              <a:rPr sz="2800" spc="-5" dirty="0">
                <a:solidFill>
                  <a:srgbClr val="221F1F"/>
                </a:solidFill>
                <a:latin typeface="Arial MT"/>
                <a:cs typeface="Arial MT"/>
              </a:rPr>
              <a:t>a</a:t>
            </a:r>
            <a:r>
              <a:rPr sz="2800" dirty="0">
                <a:solidFill>
                  <a:srgbClr val="221F1F"/>
                </a:solidFill>
                <a:latin typeface="Arial MT"/>
                <a:cs typeface="Arial MT"/>
              </a:rPr>
              <a:t> segment</a:t>
            </a:r>
            <a:endParaRPr sz="2800">
              <a:latin typeface="Arial MT"/>
              <a:cs typeface="Arial MT"/>
            </a:endParaRPr>
          </a:p>
          <a:p>
            <a:pPr>
              <a:spcBef>
                <a:spcPts val="50"/>
              </a:spcBef>
              <a:buClr>
                <a:srgbClr val="221F1F"/>
              </a:buClr>
              <a:buFont typeface="Arial MT"/>
              <a:buChar char="•"/>
            </a:pPr>
            <a:endParaRPr sz="4200">
              <a:latin typeface="Arial MT"/>
              <a:cs typeface="Arial MT"/>
            </a:endParaRPr>
          </a:p>
          <a:p>
            <a:pPr marL="720090" marR="483235" lvl="1" indent="-342900">
              <a:buChar char="•"/>
              <a:tabLst>
                <a:tab pos="719455" algn="l"/>
                <a:tab pos="720725" algn="l"/>
              </a:tabLst>
            </a:pPr>
            <a:r>
              <a:rPr sz="2400" spc="-5" dirty="0">
                <a:solidFill>
                  <a:srgbClr val="221F1F"/>
                </a:solidFill>
                <a:latin typeface="Arial MT"/>
                <a:cs typeface="Arial MT"/>
              </a:rPr>
              <a:t>Segment</a:t>
            </a:r>
            <a:r>
              <a:rPr sz="2400" spc="15" dirty="0">
                <a:solidFill>
                  <a:srgbClr val="221F1F"/>
                </a:solidFill>
                <a:latin typeface="Arial MT"/>
                <a:cs typeface="Arial MT"/>
              </a:rPr>
              <a:t> </a:t>
            </a:r>
            <a:r>
              <a:rPr sz="2400" spc="-5" dirty="0">
                <a:solidFill>
                  <a:srgbClr val="221F1F"/>
                </a:solidFill>
                <a:latin typeface="Arial MT"/>
                <a:cs typeface="Arial MT"/>
              </a:rPr>
              <a:t>profiles</a:t>
            </a:r>
            <a:r>
              <a:rPr sz="2400" spc="20" dirty="0">
                <a:solidFill>
                  <a:srgbClr val="221F1F"/>
                </a:solidFill>
                <a:latin typeface="Arial MT"/>
                <a:cs typeface="Arial MT"/>
              </a:rPr>
              <a:t> </a:t>
            </a:r>
            <a:r>
              <a:rPr sz="2400" spc="-5" dirty="0">
                <a:solidFill>
                  <a:srgbClr val="221F1F"/>
                </a:solidFill>
                <a:latin typeface="Arial MT"/>
                <a:cs typeface="Arial MT"/>
              </a:rPr>
              <a:t>might</a:t>
            </a:r>
            <a:r>
              <a:rPr sz="2400" spc="10" dirty="0">
                <a:solidFill>
                  <a:srgbClr val="221F1F"/>
                </a:solidFill>
                <a:latin typeface="Arial MT"/>
                <a:cs typeface="Arial MT"/>
              </a:rPr>
              <a:t> </a:t>
            </a:r>
            <a:r>
              <a:rPr sz="2400" spc="-5" dirty="0">
                <a:solidFill>
                  <a:srgbClr val="221F1F"/>
                </a:solidFill>
                <a:latin typeface="Arial MT"/>
                <a:cs typeface="Arial MT"/>
              </a:rPr>
              <a:t>include</a:t>
            </a:r>
            <a:r>
              <a:rPr sz="2400" spc="45" dirty="0">
                <a:solidFill>
                  <a:srgbClr val="221F1F"/>
                </a:solidFill>
                <a:latin typeface="Arial MT"/>
                <a:cs typeface="Arial MT"/>
              </a:rPr>
              <a:t> </a:t>
            </a:r>
            <a:r>
              <a:rPr sz="2400" spc="-5" dirty="0">
                <a:solidFill>
                  <a:srgbClr val="221F1F"/>
                </a:solidFill>
                <a:latin typeface="Arial MT"/>
                <a:cs typeface="Arial MT"/>
              </a:rPr>
              <a:t>demographic, </a:t>
            </a:r>
            <a:r>
              <a:rPr sz="2400" spc="-655" dirty="0">
                <a:solidFill>
                  <a:srgbClr val="221F1F"/>
                </a:solidFill>
                <a:latin typeface="Arial MT"/>
                <a:cs typeface="Arial MT"/>
              </a:rPr>
              <a:t> </a:t>
            </a:r>
            <a:r>
              <a:rPr sz="2400" spc="-5" dirty="0">
                <a:solidFill>
                  <a:srgbClr val="221F1F"/>
                </a:solidFill>
                <a:latin typeface="Arial MT"/>
                <a:cs typeface="Arial MT"/>
              </a:rPr>
              <a:t>location,</a:t>
            </a:r>
            <a:r>
              <a:rPr sz="2400" spc="15" dirty="0">
                <a:solidFill>
                  <a:srgbClr val="221F1F"/>
                </a:solidFill>
                <a:latin typeface="Arial MT"/>
                <a:cs typeface="Arial MT"/>
              </a:rPr>
              <a:t> </a:t>
            </a:r>
            <a:r>
              <a:rPr sz="2400" spc="-5" dirty="0">
                <a:solidFill>
                  <a:srgbClr val="221F1F"/>
                </a:solidFill>
                <a:latin typeface="Arial MT"/>
                <a:cs typeface="Arial MT"/>
              </a:rPr>
              <a:t>lifestyle</a:t>
            </a:r>
            <a:r>
              <a:rPr sz="2400" spc="10" dirty="0">
                <a:solidFill>
                  <a:srgbClr val="221F1F"/>
                </a:solidFill>
                <a:latin typeface="Arial MT"/>
                <a:cs typeface="Arial MT"/>
              </a:rPr>
              <a:t> </a:t>
            </a:r>
            <a:r>
              <a:rPr sz="2400" spc="-5" dirty="0">
                <a:solidFill>
                  <a:srgbClr val="221F1F"/>
                </a:solidFill>
                <a:latin typeface="Arial MT"/>
                <a:cs typeface="Arial MT"/>
              </a:rPr>
              <a:t>and</a:t>
            </a:r>
            <a:r>
              <a:rPr sz="2400" spc="10" dirty="0">
                <a:solidFill>
                  <a:srgbClr val="221F1F"/>
                </a:solidFill>
                <a:latin typeface="Arial MT"/>
                <a:cs typeface="Arial MT"/>
              </a:rPr>
              <a:t> </a:t>
            </a:r>
            <a:r>
              <a:rPr sz="2400" spc="-5" dirty="0">
                <a:solidFill>
                  <a:srgbClr val="221F1F"/>
                </a:solidFill>
                <a:latin typeface="Arial MT"/>
                <a:cs typeface="Arial MT"/>
              </a:rPr>
              <a:t>product-usage </a:t>
            </a:r>
            <a:r>
              <a:rPr sz="2400" dirty="0">
                <a:solidFill>
                  <a:srgbClr val="221F1F"/>
                </a:solidFill>
                <a:latin typeface="Arial MT"/>
                <a:cs typeface="Arial MT"/>
              </a:rPr>
              <a:t> </a:t>
            </a:r>
            <a:r>
              <a:rPr sz="2400" spc="-5" dirty="0">
                <a:solidFill>
                  <a:srgbClr val="221F1F"/>
                </a:solidFill>
                <a:latin typeface="Arial MT"/>
                <a:cs typeface="Arial MT"/>
              </a:rPr>
              <a:t>characteristics</a:t>
            </a:r>
            <a:endParaRPr sz="2400">
              <a:latin typeface="Arial MT"/>
              <a:cs typeface="Arial M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81200" y="275844"/>
            <a:ext cx="2852928" cy="719327"/>
          </a:xfrm>
          <a:prstGeom prst="rect">
            <a:avLst/>
          </a:prstGeom>
        </p:spPr>
      </p:pic>
      <p:sp>
        <p:nvSpPr>
          <p:cNvPr id="3" name="object 3"/>
          <p:cNvSpPr txBox="1">
            <a:spLocks noGrp="1"/>
          </p:cNvSpPr>
          <p:nvPr>
            <p:ph type="title"/>
          </p:nvPr>
        </p:nvSpPr>
        <p:spPr>
          <a:xfrm>
            <a:off x="1969262" y="89409"/>
            <a:ext cx="8255000" cy="1123315"/>
          </a:xfrm>
          <a:prstGeom prst="rect">
            <a:avLst/>
          </a:prstGeom>
        </p:spPr>
        <p:txBody>
          <a:bodyPr vert="horz" wrap="square" lIns="0" tIns="12700" rIns="0" bIns="0" rtlCol="0" anchor="ctr">
            <a:spAutoFit/>
          </a:bodyPr>
          <a:lstStyle/>
          <a:p>
            <a:pPr marL="4105910">
              <a:lnSpc>
                <a:spcPct val="100000"/>
              </a:lnSpc>
              <a:spcBef>
                <a:spcPts val="100"/>
              </a:spcBef>
            </a:pPr>
            <a:r>
              <a:rPr sz="3600" spc="-5" dirty="0"/>
              <a:t>Choosing</a:t>
            </a:r>
            <a:r>
              <a:rPr sz="3600" spc="-60" dirty="0"/>
              <a:t> </a:t>
            </a:r>
            <a:r>
              <a:rPr sz="3600" spc="-5" dirty="0"/>
              <a:t>a</a:t>
            </a:r>
            <a:endParaRPr sz="3600"/>
          </a:p>
          <a:p>
            <a:pPr marL="12700">
              <a:lnSpc>
                <a:spcPct val="100000"/>
              </a:lnSpc>
              <a:tabLst>
                <a:tab pos="4105910" algn="l"/>
              </a:tabLst>
            </a:pPr>
            <a:r>
              <a:rPr sz="3600" u="heavy" dirty="0">
                <a:uFill>
                  <a:solidFill>
                    <a:srgbClr val="221F1F"/>
                  </a:solidFill>
                </a:uFill>
              </a:rPr>
              <a:t> 	</a:t>
            </a:r>
            <a:r>
              <a:rPr sz="3600" u="heavy" spc="-30" dirty="0">
                <a:uFill>
                  <a:solidFill>
                    <a:srgbClr val="221F1F"/>
                  </a:solidFill>
                </a:uFill>
              </a:rPr>
              <a:t>Targeting</a:t>
            </a:r>
            <a:r>
              <a:rPr sz="3600" u="heavy" spc="-55" dirty="0">
                <a:uFill>
                  <a:solidFill>
                    <a:srgbClr val="221F1F"/>
                  </a:solidFill>
                </a:uFill>
              </a:rPr>
              <a:t> </a:t>
            </a:r>
            <a:r>
              <a:rPr sz="3600" u="heavy" dirty="0">
                <a:uFill>
                  <a:solidFill>
                    <a:srgbClr val="221F1F"/>
                  </a:solidFill>
                </a:uFill>
              </a:rPr>
              <a:t>Strategy</a:t>
            </a:r>
            <a:r>
              <a:rPr sz="3600" u="heavy" spc="20" dirty="0">
                <a:uFill>
                  <a:solidFill>
                    <a:srgbClr val="221F1F"/>
                  </a:solidFill>
                </a:uFill>
              </a:rPr>
              <a:t> </a:t>
            </a:r>
            <a:endParaRPr sz="3600"/>
          </a:p>
        </p:txBody>
      </p:sp>
      <p:pic>
        <p:nvPicPr>
          <p:cNvPr id="4" name="object 4"/>
          <p:cNvPicPr/>
          <p:nvPr/>
        </p:nvPicPr>
        <p:blipFill>
          <a:blip r:embed="rId2" cstate="print"/>
          <a:stretch>
            <a:fillRect/>
          </a:stretch>
        </p:blipFill>
        <p:spPr>
          <a:xfrm>
            <a:off x="1999714" y="2664555"/>
            <a:ext cx="3968033" cy="2894470"/>
          </a:xfrm>
          <a:prstGeom prst="rect">
            <a:avLst/>
          </a:prstGeom>
        </p:spPr>
      </p:pic>
      <p:pic>
        <p:nvPicPr>
          <p:cNvPr id="5" name="object 5"/>
          <p:cNvPicPr/>
          <p:nvPr/>
        </p:nvPicPr>
        <p:blipFill>
          <a:blip r:embed="rId3" cstate="print"/>
          <a:stretch>
            <a:fillRect/>
          </a:stretch>
        </p:blipFill>
        <p:spPr>
          <a:xfrm>
            <a:off x="6164099" y="2665111"/>
            <a:ext cx="4019433" cy="2932056"/>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708906" y="-109925"/>
            <a:ext cx="6019165" cy="1367041"/>
          </a:xfrm>
          <a:prstGeom prst="rect">
            <a:avLst/>
          </a:prstGeom>
        </p:spPr>
        <p:txBody>
          <a:bodyPr vert="horz" wrap="square" lIns="0" tIns="12700" rIns="0" bIns="0" rtlCol="0" anchor="ctr">
            <a:spAutoFit/>
          </a:bodyPr>
          <a:lstStyle/>
          <a:p>
            <a:pPr marL="12700">
              <a:lnSpc>
                <a:spcPct val="100000"/>
              </a:lnSpc>
              <a:spcBef>
                <a:spcPts val="100"/>
              </a:spcBef>
            </a:pPr>
            <a:r>
              <a:rPr spc="-5" dirty="0"/>
              <a:t>Customised</a:t>
            </a:r>
            <a:r>
              <a:rPr spc="-35" dirty="0"/>
              <a:t> </a:t>
            </a:r>
            <a:r>
              <a:rPr spc="-30" dirty="0"/>
              <a:t>Targeting</a:t>
            </a:r>
            <a:r>
              <a:rPr spc="-40" dirty="0"/>
              <a:t> </a:t>
            </a:r>
            <a:r>
              <a:rPr dirty="0"/>
              <a:t>Strategy</a:t>
            </a:r>
            <a:endParaRPr dirty="0"/>
          </a:p>
        </p:txBody>
      </p:sp>
      <p:sp>
        <p:nvSpPr>
          <p:cNvPr id="3" name="object 3"/>
          <p:cNvSpPr txBox="1"/>
          <p:nvPr/>
        </p:nvSpPr>
        <p:spPr>
          <a:xfrm>
            <a:off x="2059940" y="1771268"/>
            <a:ext cx="7412990" cy="4336444"/>
          </a:xfrm>
          <a:prstGeom prst="rect">
            <a:avLst/>
          </a:prstGeom>
        </p:spPr>
        <p:txBody>
          <a:bodyPr vert="horz" wrap="square" lIns="0" tIns="12065" rIns="0" bIns="0" rtlCol="0">
            <a:spAutoFit/>
          </a:bodyPr>
          <a:lstStyle/>
          <a:p>
            <a:pPr marL="241300" indent="-228600">
              <a:spcBef>
                <a:spcPts val="95"/>
              </a:spcBef>
              <a:buChar char="•"/>
              <a:tabLst>
                <a:tab pos="241300" algn="l"/>
              </a:tabLst>
            </a:pPr>
            <a:r>
              <a:rPr sz="2800" dirty="0">
                <a:solidFill>
                  <a:srgbClr val="221F1F"/>
                </a:solidFill>
                <a:latin typeface="Arial MT"/>
                <a:cs typeface="Arial MT"/>
              </a:rPr>
              <a:t>Customised</a:t>
            </a:r>
            <a:r>
              <a:rPr sz="2800" spc="-10" dirty="0">
                <a:solidFill>
                  <a:srgbClr val="221F1F"/>
                </a:solidFill>
                <a:latin typeface="Arial MT"/>
                <a:cs typeface="Arial MT"/>
              </a:rPr>
              <a:t> </a:t>
            </a:r>
            <a:r>
              <a:rPr sz="2800" dirty="0">
                <a:solidFill>
                  <a:srgbClr val="221F1F"/>
                </a:solidFill>
                <a:latin typeface="Arial MT"/>
                <a:cs typeface="Arial MT"/>
              </a:rPr>
              <a:t>marketing strategy</a:t>
            </a:r>
            <a:endParaRPr sz="2800">
              <a:latin typeface="Arial MT"/>
              <a:cs typeface="Arial MT"/>
            </a:endParaRPr>
          </a:p>
          <a:p>
            <a:pPr>
              <a:spcBef>
                <a:spcPts val="45"/>
              </a:spcBef>
              <a:buClr>
                <a:srgbClr val="221F1F"/>
              </a:buClr>
              <a:buFont typeface="Arial MT"/>
              <a:buChar char="•"/>
            </a:pPr>
            <a:endParaRPr sz="4200">
              <a:latin typeface="Arial MT"/>
              <a:cs typeface="Arial MT"/>
            </a:endParaRPr>
          </a:p>
          <a:p>
            <a:pPr marL="720090" lvl="1" indent="-343535">
              <a:buChar char="•"/>
              <a:tabLst>
                <a:tab pos="719455" algn="l"/>
                <a:tab pos="720725" algn="l"/>
              </a:tabLst>
            </a:pPr>
            <a:r>
              <a:rPr sz="2400" spc="-35" dirty="0">
                <a:solidFill>
                  <a:srgbClr val="221F1F"/>
                </a:solidFill>
                <a:latin typeface="Arial MT"/>
                <a:cs typeface="Arial MT"/>
              </a:rPr>
              <a:t>Tailoring</a:t>
            </a:r>
            <a:r>
              <a:rPr sz="2400" spc="30" dirty="0">
                <a:solidFill>
                  <a:srgbClr val="221F1F"/>
                </a:solidFill>
                <a:latin typeface="Arial MT"/>
                <a:cs typeface="Arial MT"/>
              </a:rPr>
              <a:t> </a:t>
            </a:r>
            <a:r>
              <a:rPr sz="2400" spc="-5" dirty="0">
                <a:solidFill>
                  <a:srgbClr val="221F1F"/>
                </a:solidFill>
                <a:latin typeface="Arial MT"/>
                <a:cs typeface="Arial MT"/>
              </a:rPr>
              <a:t>specific</a:t>
            </a:r>
            <a:r>
              <a:rPr sz="2400" spc="15" dirty="0">
                <a:solidFill>
                  <a:srgbClr val="221F1F"/>
                </a:solidFill>
                <a:latin typeface="Arial MT"/>
                <a:cs typeface="Arial MT"/>
              </a:rPr>
              <a:t> </a:t>
            </a:r>
            <a:r>
              <a:rPr sz="2400" spc="-5" dirty="0">
                <a:solidFill>
                  <a:srgbClr val="221F1F"/>
                </a:solidFill>
                <a:latin typeface="Arial MT"/>
                <a:cs typeface="Arial MT"/>
              </a:rPr>
              <a:t>products</a:t>
            </a:r>
            <a:r>
              <a:rPr sz="2400" dirty="0">
                <a:solidFill>
                  <a:srgbClr val="221F1F"/>
                </a:solidFill>
                <a:latin typeface="Arial MT"/>
                <a:cs typeface="Arial MT"/>
              </a:rPr>
              <a:t> to</a:t>
            </a:r>
            <a:r>
              <a:rPr sz="2400" spc="-10" dirty="0">
                <a:solidFill>
                  <a:srgbClr val="221F1F"/>
                </a:solidFill>
                <a:latin typeface="Arial MT"/>
                <a:cs typeface="Arial MT"/>
              </a:rPr>
              <a:t> </a:t>
            </a:r>
            <a:r>
              <a:rPr sz="2400" spc="-5" dirty="0">
                <a:solidFill>
                  <a:srgbClr val="221F1F"/>
                </a:solidFill>
                <a:latin typeface="Arial MT"/>
                <a:cs typeface="Arial MT"/>
              </a:rPr>
              <a:t>individual</a:t>
            </a:r>
            <a:r>
              <a:rPr sz="2400" spc="45" dirty="0">
                <a:solidFill>
                  <a:srgbClr val="221F1F"/>
                </a:solidFill>
                <a:latin typeface="Arial MT"/>
                <a:cs typeface="Arial MT"/>
              </a:rPr>
              <a:t> </a:t>
            </a:r>
            <a:r>
              <a:rPr sz="2400" dirty="0">
                <a:solidFill>
                  <a:srgbClr val="221F1F"/>
                </a:solidFill>
                <a:latin typeface="Arial MT"/>
                <a:cs typeface="Arial MT"/>
              </a:rPr>
              <a:t>customers</a:t>
            </a:r>
            <a:endParaRPr sz="2400">
              <a:latin typeface="Arial MT"/>
              <a:cs typeface="Arial MT"/>
            </a:endParaRPr>
          </a:p>
          <a:p>
            <a:pPr lvl="1">
              <a:spcBef>
                <a:spcPts val="25"/>
              </a:spcBef>
              <a:buClr>
                <a:srgbClr val="221F1F"/>
              </a:buClr>
              <a:buFont typeface="Arial MT"/>
              <a:buChar char="•"/>
            </a:pPr>
            <a:endParaRPr sz="3350">
              <a:latin typeface="Arial MT"/>
              <a:cs typeface="Arial MT"/>
            </a:endParaRPr>
          </a:p>
          <a:p>
            <a:pPr marL="720090" marR="259715" lvl="1" indent="-342900">
              <a:spcBef>
                <a:spcPts val="5"/>
              </a:spcBef>
              <a:buChar char="•"/>
              <a:tabLst>
                <a:tab pos="719455" algn="l"/>
                <a:tab pos="720725" algn="l"/>
              </a:tabLst>
            </a:pPr>
            <a:r>
              <a:rPr sz="2400" spc="-5" dirty="0">
                <a:solidFill>
                  <a:srgbClr val="221F1F"/>
                </a:solidFill>
                <a:latin typeface="Arial MT"/>
                <a:cs typeface="Arial MT"/>
              </a:rPr>
              <a:t>Common</a:t>
            </a:r>
            <a:r>
              <a:rPr sz="2400" spc="15" dirty="0">
                <a:solidFill>
                  <a:srgbClr val="221F1F"/>
                </a:solidFill>
                <a:latin typeface="Arial MT"/>
                <a:cs typeface="Arial MT"/>
              </a:rPr>
              <a:t> </a:t>
            </a:r>
            <a:r>
              <a:rPr sz="2400" spc="-5" dirty="0">
                <a:solidFill>
                  <a:srgbClr val="221F1F"/>
                </a:solidFill>
                <a:latin typeface="Arial MT"/>
                <a:cs typeface="Arial MT"/>
              </a:rPr>
              <a:t>in personal</a:t>
            </a:r>
            <a:r>
              <a:rPr sz="2400" spc="20" dirty="0">
                <a:solidFill>
                  <a:srgbClr val="221F1F"/>
                </a:solidFill>
                <a:latin typeface="Arial MT"/>
                <a:cs typeface="Arial MT"/>
              </a:rPr>
              <a:t> </a:t>
            </a:r>
            <a:r>
              <a:rPr sz="2400" spc="-5" dirty="0">
                <a:solidFill>
                  <a:srgbClr val="221F1F"/>
                </a:solidFill>
                <a:latin typeface="Arial MT"/>
                <a:cs typeface="Arial MT"/>
              </a:rPr>
              <a:t>and</a:t>
            </a:r>
            <a:r>
              <a:rPr sz="2400" spc="15" dirty="0">
                <a:solidFill>
                  <a:srgbClr val="221F1F"/>
                </a:solidFill>
                <a:latin typeface="Arial MT"/>
                <a:cs typeface="Arial MT"/>
              </a:rPr>
              <a:t> </a:t>
            </a:r>
            <a:r>
              <a:rPr sz="2400" spc="-5" dirty="0">
                <a:solidFill>
                  <a:srgbClr val="221F1F"/>
                </a:solidFill>
                <a:latin typeface="Arial MT"/>
                <a:cs typeface="Arial MT"/>
              </a:rPr>
              <a:t>professional</a:t>
            </a:r>
            <a:r>
              <a:rPr sz="2400" spc="20" dirty="0">
                <a:solidFill>
                  <a:srgbClr val="221F1F"/>
                </a:solidFill>
                <a:latin typeface="Arial MT"/>
                <a:cs typeface="Arial MT"/>
              </a:rPr>
              <a:t> </a:t>
            </a:r>
            <a:r>
              <a:rPr sz="2400" dirty="0">
                <a:solidFill>
                  <a:srgbClr val="221F1F"/>
                </a:solidFill>
                <a:latin typeface="Arial MT"/>
                <a:cs typeface="Arial MT"/>
              </a:rPr>
              <a:t>services, </a:t>
            </a:r>
            <a:r>
              <a:rPr sz="2400" spc="-655" dirty="0">
                <a:solidFill>
                  <a:srgbClr val="221F1F"/>
                </a:solidFill>
                <a:latin typeface="Arial MT"/>
                <a:cs typeface="Arial MT"/>
              </a:rPr>
              <a:t> </a:t>
            </a:r>
            <a:r>
              <a:rPr sz="2400" spc="-5" dirty="0">
                <a:solidFill>
                  <a:srgbClr val="221F1F"/>
                </a:solidFill>
                <a:latin typeface="Arial MT"/>
                <a:cs typeface="Arial MT"/>
              </a:rPr>
              <a:t>and</a:t>
            </a:r>
            <a:r>
              <a:rPr sz="2400" spc="5" dirty="0">
                <a:solidFill>
                  <a:srgbClr val="221F1F"/>
                </a:solidFill>
                <a:latin typeface="Arial MT"/>
                <a:cs typeface="Arial MT"/>
              </a:rPr>
              <a:t> </a:t>
            </a:r>
            <a:r>
              <a:rPr sz="2400" dirty="0">
                <a:solidFill>
                  <a:srgbClr val="221F1F"/>
                </a:solidFill>
                <a:latin typeface="Arial MT"/>
                <a:cs typeface="Arial MT"/>
              </a:rPr>
              <a:t>in</a:t>
            </a:r>
            <a:r>
              <a:rPr sz="2400" spc="-10" dirty="0">
                <a:solidFill>
                  <a:srgbClr val="221F1F"/>
                </a:solidFill>
                <a:latin typeface="Arial MT"/>
                <a:cs typeface="Arial MT"/>
              </a:rPr>
              <a:t> </a:t>
            </a:r>
            <a:r>
              <a:rPr sz="2400" spc="-5" dirty="0">
                <a:solidFill>
                  <a:srgbClr val="221F1F"/>
                </a:solidFill>
                <a:latin typeface="Arial MT"/>
                <a:cs typeface="Arial MT"/>
              </a:rPr>
              <a:t>industrial</a:t>
            </a:r>
            <a:r>
              <a:rPr sz="2400" spc="15" dirty="0">
                <a:solidFill>
                  <a:srgbClr val="221F1F"/>
                </a:solidFill>
                <a:latin typeface="Arial MT"/>
                <a:cs typeface="Arial MT"/>
              </a:rPr>
              <a:t> </a:t>
            </a:r>
            <a:r>
              <a:rPr sz="2400" dirty="0">
                <a:solidFill>
                  <a:srgbClr val="221F1F"/>
                </a:solidFill>
                <a:latin typeface="Arial MT"/>
                <a:cs typeface="Arial MT"/>
              </a:rPr>
              <a:t>marketing</a:t>
            </a:r>
            <a:endParaRPr sz="2400">
              <a:latin typeface="Arial MT"/>
              <a:cs typeface="Arial MT"/>
            </a:endParaRPr>
          </a:p>
          <a:p>
            <a:pPr lvl="1">
              <a:spcBef>
                <a:spcPts val="25"/>
              </a:spcBef>
              <a:buClr>
                <a:srgbClr val="221F1F"/>
              </a:buClr>
              <a:buFont typeface="Arial MT"/>
              <a:buChar char="•"/>
            </a:pPr>
            <a:endParaRPr sz="3350">
              <a:latin typeface="Arial MT"/>
              <a:cs typeface="Arial MT"/>
            </a:endParaRPr>
          </a:p>
          <a:p>
            <a:pPr marL="720090" marR="98425" lvl="1" indent="-342900">
              <a:buFont typeface="Arial MT"/>
              <a:buChar char="•"/>
              <a:tabLst>
                <a:tab pos="719455" algn="l"/>
                <a:tab pos="720725" algn="l"/>
                <a:tab pos="1990725" algn="l"/>
              </a:tabLst>
            </a:pPr>
            <a:r>
              <a:rPr sz="2400" b="1" spc="-5" dirty="0">
                <a:solidFill>
                  <a:srgbClr val="221F1F"/>
                </a:solidFill>
                <a:latin typeface="Arial" panose="020B0604020202020204"/>
                <a:cs typeface="Arial" panose="020B0604020202020204"/>
              </a:rPr>
              <a:t>Mass</a:t>
            </a:r>
            <a:r>
              <a:rPr sz="2400" b="1" dirty="0">
                <a:solidFill>
                  <a:srgbClr val="221F1F"/>
                </a:solidFill>
                <a:latin typeface="Arial" panose="020B0604020202020204"/>
                <a:cs typeface="Arial" panose="020B0604020202020204"/>
              </a:rPr>
              <a:t> </a:t>
            </a:r>
            <a:r>
              <a:rPr sz="2400" b="1" spc="-5" dirty="0">
                <a:solidFill>
                  <a:srgbClr val="221F1F"/>
                </a:solidFill>
                <a:latin typeface="Arial" panose="020B0604020202020204"/>
                <a:cs typeface="Arial" panose="020B0604020202020204"/>
              </a:rPr>
              <a:t>customisation</a:t>
            </a:r>
            <a:r>
              <a:rPr sz="2400" b="1" dirty="0">
                <a:solidFill>
                  <a:srgbClr val="221F1F"/>
                </a:solidFill>
                <a:latin typeface="Arial" panose="020B0604020202020204"/>
                <a:cs typeface="Arial" panose="020B0604020202020204"/>
              </a:rPr>
              <a:t> </a:t>
            </a:r>
            <a:r>
              <a:rPr sz="2400" spc="-5" dirty="0">
                <a:solidFill>
                  <a:srgbClr val="221F1F"/>
                </a:solidFill>
                <a:latin typeface="Arial MT"/>
                <a:cs typeface="Arial MT"/>
              </a:rPr>
              <a:t>is</a:t>
            </a:r>
            <a:r>
              <a:rPr sz="2400" dirty="0">
                <a:solidFill>
                  <a:srgbClr val="221F1F"/>
                </a:solidFill>
                <a:latin typeface="Arial MT"/>
                <a:cs typeface="Arial MT"/>
              </a:rPr>
              <a:t> the</a:t>
            </a:r>
            <a:r>
              <a:rPr sz="2400" spc="5" dirty="0">
                <a:solidFill>
                  <a:srgbClr val="221F1F"/>
                </a:solidFill>
                <a:latin typeface="Arial MT"/>
                <a:cs typeface="Arial MT"/>
              </a:rPr>
              <a:t> </a:t>
            </a:r>
            <a:r>
              <a:rPr sz="2400" spc="-5" dirty="0">
                <a:solidFill>
                  <a:srgbClr val="221F1F"/>
                </a:solidFill>
                <a:latin typeface="Arial MT"/>
                <a:cs typeface="Arial MT"/>
              </a:rPr>
              <a:t>extreme</a:t>
            </a:r>
            <a:r>
              <a:rPr sz="2400" dirty="0">
                <a:solidFill>
                  <a:srgbClr val="221F1F"/>
                </a:solidFill>
                <a:latin typeface="Arial MT"/>
                <a:cs typeface="Arial MT"/>
              </a:rPr>
              <a:t> case,</a:t>
            </a:r>
            <a:r>
              <a:rPr sz="2400" spc="5" dirty="0">
                <a:solidFill>
                  <a:srgbClr val="221F1F"/>
                </a:solidFill>
                <a:latin typeface="Arial MT"/>
                <a:cs typeface="Arial MT"/>
              </a:rPr>
              <a:t> </a:t>
            </a:r>
            <a:r>
              <a:rPr sz="2400" spc="-5" dirty="0">
                <a:solidFill>
                  <a:srgbClr val="221F1F"/>
                </a:solidFill>
                <a:latin typeface="Arial MT"/>
                <a:cs typeface="Arial MT"/>
              </a:rPr>
              <a:t>which </a:t>
            </a:r>
            <a:r>
              <a:rPr sz="2400" spc="-655" dirty="0">
                <a:solidFill>
                  <a:srgbClr val="221F1F"/>
                </a:solidFill>
                <a:latin typeface="Arial MT"/>
                <a:cs typeface="Arial MT"/>
              </a:rPr>
              <a:t> </a:t>
            </a:r>
            <a:r>
              <a:rPr sz="2400" spc="-5" dirty="0">
                <a:solidFill>
                  <a:srgbClr val="221F1F"/>
                </a:solidFill>
                <a:latin typeface="Arial MT"/>
                <a:cs typeface="Arial MT"/>
              </a:rPr>
              <a:t>involves	modifying</a:t>
            </a:r>
            <a:r>
              <a:rPr sz="2400" spc="15" dirty="0">
                <a:solidFill>
                  <a:srgbClr val="221F1F"/>
                </a:solidFill>
                <a:latin typeface="Arial MT"/>
                <a:cs typeface="Arial MT"/>
              </a:rPr>
              <a:t> </a:t>
            </a:r>
            <a:r>
              <a:rPr sz="2400" dirty="0">
                <a:solidFill>
                  <a:srgbClr val="221F1F"/>
                </a:solidFill>
                <a:latin typeface="Arial MT"/>
                <a:cs typeface="Arial MT"/>
              </a:rPr>
              <a:t>a </a:t>
            </a:r>
            <a:r>
              <a:rPr sz="2400" spc="-5" dirty="0">
                <a:solidFill>
                  <a:srgbClr val="221F1F"/>
                </a:solidFill>
                <a:latin typeface="Arial MT"/>
                <a:cs typeface="Arial MT"/>
              </a:rPr>
              <a:t>product</a:t>
            </a:r>
            <a:r>
              <a:rPr sz="2400" dirty="0">
                <a:solidFill>
                  <a:srgbClr val="221F1F"/>
                </a:solidFill>
                <a:latin typeface="Arial MT"/>
                <a:cs typeface="Arial MT"/>
              </a:rPr>
              <a:t> to</a:t>
            </a:r>
            <a:r>
              <a:rPr sz="2400" spc="-15" dirty="0">
                <a:solidFill>
                  <a:srgbClr val="221F1F"/>
                </a:solidFill>
                <a:latin typeface="Arial MT"/>
                <a:cs typeface="Arial MT"/>
              </a:rPr>
              <a:t> </a:t>
            </a:r>
            <a:r>
              <a:rPr sz="2400" dirty="0">
                <a:solidFill>
                  <a:srgbClr val="221F1F"/>
                </a:solidFill>
                <a:latin typeface="Arial MT"/>
                <a:cs typeface="Arial MT"/>
              </a:rPr>
              <a:t>meet the</a:t>
            </a:r>
            <a:r>
              <a:rPr sz="2400" spc="-10" dirty="0">
                <a:solidFill>
                  <a:srgbClr val="221F1F"/>
                </a:solidFill>
                <a:latin typeface="Arial MT"/>
                <a:cs typeface="Arial MT"/>
              </a:rPr>
              <a:t> </a:t>
            </a:r>
            <a:r>
              <a:rPr sz="2400" spc="-5" dirty="0">
                <a:solidFill>
                  <a:srgbClr val="221F1F"/>
                </a:solidFill>
                <a:latin typeface="Arial MT"/>
                <a:cs typeface="Arial MT"/>
              </a:rPr>
              <a:t>needs </a:t>
            </a:r>
            <a:r>
              <a:rPr sz="2400" dirty="0">
                <a:solidFill>
                  <a:srgbClr val="221F1F"/>
                </a:solidFill>
                <a:latin typeface="Arial MT"/>
                <a:cs typeface="Arial MT"/>
              </a:rPr>
              <a:t> </a:t>
            </a:r>
            <a:r>
              <a:rPr sz="2400" spc="-5" dirty="0">
                <a:solidFill>
                  <a:srgbClr val="221F1F"/>
                </a:solidFill>
                <a:latin typeface="Arial MT"/>
                <a:cs typeface="Arial MT"/>
              </a:rPr>
              <a:t>and</a:t>
            </a:r>
            <a:r>
              <a:rPr sz="2400" dirty="0">
                <a:solidFill>
                  <a:srgbClr val="221F1F"/>
                </a:solidFill>
                <a:latin typeface="Arial MT"/>
                <a:cs typeface="Arial MT"/>
              </a:rPr>
              <a:t> tastes</a:t>
            </a:r>
            <a:r>
              <a:rPr sz="2400" spc="-25" dirty="0">
                <a:solidFill>
                  <a:srgbClr val="221F1F"/>
                </a:solidFill>
                <a:latin typeface="Arial MT"/>
                <a:cs typeface="Arial MT"/>
              </a:rPr>
              <a:t> </a:t>
            </a:r>
            <a:r>
              <a:rPr sz="2400" dirty="0">
                <a:solidFill>
                  <a:srgbClr val="221F1F"/>
                </a:solidFill>
                <a:latin typeface="Arial MT"/>
                <a:cs typeface="Arial MT"/>
              </a:rPr>
              <a:t>of </a:t>
            </a:r>
            <a:r>
              <a:rPr sz="2400" spc="-10" dirty="0">
                <a:solidFill>
                  <a:srgbClr val="221F1F"/>
                </a:solidFill>
                <a:latin typeface="Arial MT"/>
                <a:cs typeface="Arial MT"/>
              </a:rPr>
              <a:t>an</a:t>
            </a:r>
            <a:r>
              <a:rPr sz="2400" dirty="0">
                <a:solidFill>
                  <a:srgbClr val="221F1F"/>
                </a:solidFill>
                <a:latin typeface="Arial MT"/>
                <a:cs typeface="Arial MT"/>
              </a:rPr>
              <a:t> </a:t>
            </a:r>
            <a:r>
              <a:rPr sz="2400" spc="-5" dirty="0">
                <a:solidFill>
                  <a:srgbClr val="221F1F"/>
                </a:solidFill>
                <a:latin typeface="Arial MT"/>
                <a:cs typeface="Arial MT"/>
              </a:rPr>
              <a:t>individual</a:t>
            </a:r>
            <a:r>
              <a:rPr sz="2400" spc="45" dirty="0">
                <a:solidFill>
                  <a:srgbClr val="221F1F"/>
                </a:solidFill>
                <a:latin typeface="Arial MT"/>
                <a:cs typeface="Arial MT"/>
              </a:rPr>
              <a:t> </a:t>
            </a:r>
            <a:r>
              <a:rPr sz="2400" spc="-5" dirty="0">
                <a:solidFill>
                  <a:srgbClr val="221F1F"/>
                </a:solidFill>
                <a:latin typeface="Arial MT"/>
                <a:cs typeface="Arial MT"/>
              </a:rPr>
              <a:t>consumer</a:t>
            </a:r>
            <a:endParaRPr sz="2400">
              <a:latin typeface="Arial MT"/>
              <a:cs typeface="Arial MT"/>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904491" y="343495"/>
            <a:ext cx="9837019" cy="1120178"/>
          </a:xfrm>
          <a:prstGeom prst="rect">
            <a:avLst/>
          </a:prstGeom>
        </p:spPr>
        <p:txBody>
          <a:bodyPr vert="horz" wrap="square" lIns="0" tIns="12065" rIns="0" bIns="0" rtlCol="0" anchor="ctr">
            <a:spAutoFit/>
          </a:bodyPr>
          <a:lstStyle/>
          <a:p>
            <a:pPr marL="12700" marR="5080">
              <a:lnSpc>
                <a:spcPct val="100000"/>
              </a:lnSpc>
              <a:spcBef>
                <a:spcPts val="95"/>
              </a:spcBef>
            </a:pPr>
            <a:r>
              <a:rPr lang="en-US" sz="3600" b="1" dirty="0" smtClean="0"/>
              <a:t>ETHICAL/SUSTAINABLE </a:t>
            </a:r>
            <a:r>
              <a:rPr lang="en-US" sz="3600" b="1" spc="5" dirty="0" smtClean="0"/>
              <a:t> </a:t>
            </a:r>
            <a:r>
              <a:rPr lang="en-US" sz="3600" b="1" dirty="0" smtClean="0"/>
              <a:t>DECISIONS</a:t>
            </a:r>
            <a:r>
              <a:rPr lang="en-US" sz="3600" b="1" spc="5" dirty="0" smtClean="0"/>
              <a:t> </a:t>
            </a:r>
            <a:r>
              <a:rPr lang="en-US" sz="3600" b="1" spc="-5" dirty="0" smtClean="0"/>
              <a:t>IN</a:t>
            </a:r>
            <a:r>
              <a:rPr lang="en-US" sz="3600" b="1" spc="-25" dirty="0" smtClean="0"/>
              <a:t> </a:t>
            </a:r>
            <a:r>
              <a:rPr lang="en-US" sz="3600" b="1" dirty="0" smtClean="0"/>
              <a:t>THE</a:t>
            </a:r>
            <a:r>
              <a:rPr lang="en-US" sz="3600" b="1" spc="-15" dirty="0" smtClean="0"/>
              <a:t> </a:t>
            </a:r>
            <a:r>
              <a:rPr lang="en-US" sz="3600" b="1" dirty="0" smtClean="0"/>
              <a:t>REAL</a:t>
            </a:r>
            <a:r>
              <a:rPr lang="en-US" sz="3600" b="1" spc="-10" dirty="0" smtClean="0"/>
              <a:t> WORLD</a:t>
            </a:r>
            <a:endParaRPr lang="en-US" sz="3600" b="1" dirty="0"/>
          </a:p>
        </p:txBody>
      </p:sp>
      <p:sp>
        <p:nvSpPr>
          <p:cNvPr id="3" name="object 3"/>
          <p:cNvSpPr txBox="1"/>
          <p:nvPr/>
        </p:nvSpPr>
        <p:spPr>
          <a:xfrm>
            <a:off x="1904491" y="1591767"/>
            <a:ext cx="7880984" cy="4387740"/>
          </a:xfrm>
          <a:prstGeom prst="rect">
            <a:avLst/>
          </a:prstGeom>
        </p:spPr>
        <p:txBody>
          <a:bodyPr vert="horz" wrap="square" lIns="0" tIns="57785" rIns="0" bIns="0" rtlCol="0">
            <a:spAutoFit/>
          </a:bodyPr>
          <a:lstStyle/>
          <a:p>
            <a:pPr marL="241300" marR="294640" indent="-228600">
              <a:lnSpc>
                <a:spcPts val="2810"/>
              </a:lnSpc>
              <a:spcBef>
                <a:spcPts val="455"/>
              </a:spcBef>
              <a:buChar char="•"/>
              <a:tabLst>
                <a:tab pos="241300" algn="l"/>
              </a:tabLst>
            </a:pPr>
            <a:r>
              <a:rPr sz="2600" dirty="0">
                <a:solidFill>
                  <a:srgbClr val="221F1F"/>
                </a:solidFill>
                <a:latin typeface="Arial MT"/>
                <a:cs typeface="Arial MT"/>
              </a:rPr>
              <a:t>Fast food restaurants have long been criticised for </a:t>
            </a:r>
            <a:r>
              <a:rPr sz="2600" spc="-710" dirty="0">
                <a:solidFill>
                  <a:srgbClr val="221F1F"/>
                </a:solidFill>
                <a:latin typeface="Arial MT"/>
                <a:cs typeface="Arial MT"/>
              </a:rPr>
              <a:t> </a:t>
            </a:r>
            <a:r>
              <a:rPr sz="2600" dirty="0">
                <a:solidFill>
                  <a:srgbClr val="221F1F"/>
                </a:solidFill>
                <a:latin typeface="Arial MT"/>
                <a:cs typeface="Arial MT"/>
              </a:rPr>
              <a:t>targeting children</a:t>
            </a:r>
            <a:r>
              <a:rPr sz="2600" spc="-10" dirty="0">
                <a:solidFill>
                  <a:srgbClr val="221F1F"/>
                </a:solidFill>
                <a:latin typeface="Arial MT"/>
                <a:cs typeface="Arial MT"/>
              </a:rPr>
              <a:t> </a:t>
            </a:r>
            <a:r>
              <a:rPr sz="2600" dirty="0">
                <a:solidFill>
                  <a:srgbClr val="221F1F"/>
                </a:solidFill>
                <a:latin typeface="Arial MT"/>
                <a:cs typeface="Arial MT"/>
              </a:rPr>
              <a:t>and teens</a:t>
            </a:r>
            <a:endParaRPr sz="2600">
              <a:latin typeface="Arial MT"/>
              <a:cs typeface="Arial MT"/>
            </a:endParaRPr>
          </a:p>
          <a:p>
            <a:pPr marL="241300" marR="5080" indent="-228600">
              <a:lnSpc>
                <a:spcPts val="2810"/>
              </a:lnSpc>
              <a:spcBef>
                <a:spcPts val="995"/>
              </a:spcBef>
              <a:buChar char="•"/>
              <a:tabLst>
                <a:tab pos="241300" algn="l"/>
              </a:tabLst>
            </a:pPr>
            <a:r>
              <a:rPr sz="2600" dirty="0">
                <a:solidFill>
                  <a:srgbClr val="221F1F"/>
                </a:solidFill>
                <a:latin typeface="Arial MT"/>
                <a:cs typeface="Arial MT"/>
              </a:rPr>
              <a:t>Critics</a:t>
            </a:r>
            <a:r>
              <a:rPr sz="2600" spc="-30" dirty="0">
                <a:solidFill>
                  <a:srgbClr val="221F1F"/>
                </a:solidFill>
                <a:latin typeface="Arial MT"/>
                <a:cs typeface="Arial MT"/>
              </a:rPr>
              <a:t> </a:t>
            </a:r>
            <a:r>
              <a:rPr sz="2600" dirty="0">
                <a:solidFill>
                  <a:srgbClr val="221F1F"/>
                </a:solidFill>
                <a:latin typeface="Arial MT"/>
                <a:cs typeface="Arial MT"/>
              </a:rPr>
              <a:t>argue that fast food</a:t>
            </a:r>
            <a:r>
              <a:rPr sz="2600" spc="10" dirty="0">
                <a:solidFill>
                  <a:srgbClr val="221F1F"/>
                </a:solidFill>
                <a:latin typeface="Arial MT"/>
                <a:cs typeface="Arial MT"/>
              </a:rPr>
              <a:t> </a:t>
            </a:r>
            <a:r>
              <a:rPr sz="2600" dirty="0">
                <a:solidFill>
                  <a:srgbClr val="221F1F"/>
                </a:solidFill>
                <a:latin typeface="Arial MT"/>
                <a:cs typeface="Arial MT"/>
              </a:rPr>
              <a:t>advertising</a:t>
            </a:r>
            <a:r>
              <a:rPr sz="2600" spc="-30" dirty="0">
                <a:solidFill>
                  <a:srgbClr val="221F1F"/>
                </a:solidFill>
                <a:latin typeface="Arial MT"/>
                <a:cs typeface="Arial MT"/>
              </a:rPr>
              <a:t> </a:t>
            </a:r>
            <a:r>
              <a:rPr sz="2600" dirty="0">
                <a:solidFill>
                  <a:srgbClr val="221F1F"/>
                </a:solidFill>
                <a:latin typeface="Arial MT"/>
                <a:cs typeface="Arial MT"/>
              </a:rPr>
              <a:t>contributes</a:t>
            </a:r>
            <a:r>
              <a:rPr sz="2600" spc="-10" dirty="0">
                <a:solidFill>
                  <a:srgbClr val="221F1F"/>
                </a:solidFill>
                <a:latin typeface="Arial MT"/>
                <a:cs typeface="Arial MT"/>
              </a:rPr>
              <a:t> </a:t>
            </a:r>
            <a:r>
              <a:rPr sz="2600" dirty="0">
                <a:solidFill>
                  <a:srgbClr val="221F1F"/>
                </a:solidFill>
                <a:latin typeface="Arial MT"/>
                <a:cs typeface="Arial MT"/>
              </a:rPr>
              <a:t>to </a:t>
            </a:r>
            <a:r>
              <a:rPr sz="2600" spc="-705" dirty="0">
                <a:solidFill>
                  <a:srgbClr val="221F1F"/>
                </a:solidFill>
                <a:latin typeface="Arial MT"/>
                <a:cs typeface="Arial MT"/>
              </a:rPr>
              <a:t> </a:t>
            </a:r>
            <a:r>
              <a:rPr sz="2600" dirty="0">
                <a:solidFill>
                  <a:srgbClr val="221F1F"/>
                </a:solidFill>
                <a:latin typeface="Arial MT"/>
                <a:cs typeface="Arial MT"/>
              </a:rPr>
              <a:t>childhood</a:t>
            </a:r>
            <a:r>
              <a:rPr sz="2600" spc="-15" dirty="0">
                <a:solidFill>
                  <a:srgbClr val="221F1F"/>
                </a:solidFill>
                <a:latin typeface="Arial MT"/>
                <a:cs typeface="Arial MT"/>
              </a:rPr>
              <a:t> </a:t>
            </a:r>
            <a:r>
              <a:rPr sz="2600" dirty="0">
                <a:solidFill>
                  <a:srgbClr val="221F1F"/>
                </a:solidFill>
                <a:latin typeface="Arial MT"/>
                <a:cs typeface="Arial MT"/>
              </a:rPr>
              <a:t>obesity</a:t>
            </a:r>
            <a:endParaRPr sz="2600">
              <a:latin typeface="Arial MT"/>
              <a:cs typeface="Arial MT"/>
            </a:endParaRPr>
          </a:p>
          <a:p>
            <a:pPr marL="719455" marR="1655445" lvl="1" indent="-342900">
              <a:lnSpc>
                <a:spcPts val="2380"/>
              </a:lnSpc>
              <a:spcBef>
                <a:spcPts val="500"/>
              </a:spcBef>
              <a:buChar char="•"/>
              <a:tabLst>
                <a:tab pos="719455" algn="l"/>
                <a:tab pos="720090" algn="l"/>
              </a:tabLst>
            </a:pPr>
            <a:r>
              <a:rPr sz="2200" spc="-5" dirty="0">
                <a:solidFill>
                  <a:srgbClr val="221F1F"/>
                </a:solidFill>
                <a:latin typeface="Arial MT"/>
                <a:cs typeface="Arial MT"/>
              </a:rPr>
              <a:t>With rise</a:t>
            </a:r>
            <a:r>
              <a:rPr sz="2200" dirty="0">
                <a:solidFill>
                  <a:srgbClr val="221F1F"/>
                </a:solidFill>
                <a:latin typeface="Arial MT"/>
                <a:cs typeface="Arial MT"/>
              </a:rPr>
              <a:t> </a:t>
            </a:r>
            <a:r>
              <a:rPr sz="2200" spc="-5" dirty="0">
                <a:solidFill>
                  <a:srgbClr val="221F1F"/>
                </a:solidFill>
                <a:latin typeface="Arial MT"/>
                <a:cs typeface="Arial MT"/>
              </a:rPr>
              <a:t>of social</a:t>
            </a:r>
            <a:r>
              <a:rPr sz="2200" dirty="0">
                <a:solidFill>
                  <a:srgbClr val="221F1F"/>
                </a:solidFill>
                <a:latin typeface="Arial MT"/>
                <a:cs typeface="Arial MT"/>
              </a:rPr>
              <a:t> </a:t>
            </a:r>
            <a:r>
              <a:rPr sz="2200" spc="-5" dirty="0">
                <a:solidFill>
                  <a:srgbClr val="221F1F"/>
                </a:solidFill>
                <a:latin typeface="Arial MT"/>
                <a:cs typeface="Arial MT"/>
              </a:rPr>
              <a:t>media,</a:t>
            </a:r>
            <a:r>
              <a:rPr sz="2200" spc="10" dirty="0">
                <a:solidFill>
                  <a:srgbClr val="221F1F"/>
                </a:solidFill>
                <a:latin typeface="Arial MT"/>
                <a:cs typeface="Arial MT"/>
              </a:rPr>
              <a:t> </a:t>
            </a:r>
            <a:r>
              <a:rPr sz="2200" spc="-5" dirty="0">
                <a:solidFill>
                  <a:srgbClr val="221F1F"/>
                </a:solidFill>
                <a:latin typeface="Arial MT"/>
                <a:cs typeface="Arial MT"/>
              </a:rPr>
              <a:t>fast</a:t>
            </a:r>
            <a:r>
              <a:rPr sz="2200" dirty="0">
                <a:solidFill>
                  <a:srgbClr val="221F1F"/>
                </a:solidFill>
                <a:latin typeface="Arial MT"/>
                <a:cs typeface="Arial MT"/>
              </a:rPr>
              <a:t> </a:t>
            </a:r>
            <a:r>
              <a:rPr sz="2200" spc="-5" dirty="0">
                <a:solidFill>
                  <a:srgbClr val="221F1F"/>
                </a:solidFill>
                <a:latin typeface="Arial MT"/>
                <a:cs typeface="Arial MT"/>
              </a:rPr>
              <a:t>food</a:t>
            </a:r>
            <a:r>
              <a:rPr sz="2200" dirty="0">
                <a:solidFill>
                  <a:srgbClr val="221F1F"/>
                </a:solidFill>
                <a:latin typeface="Arial MT"/>
                <a:cs typeface="Arial MT"/>
              </a:rPr>
              <a:t> </a:t>
            </a:r>
            <a:r>
              <a:rPr sz="2200" spc="-5" dirty="0">
                <a:solidFill>
                  <a:srgbClr val="221F1F"/>
                </a:solidFill>
                <a:latin typeface="Arial MT"/>
                <a:cs typeface="Arial MT"/>
              </a:rPr>
              <a:t>has</a:t>
            </a:r>
            <a:r>
              <a:rPr sz="2200" spc="10" dirty="0">
                <a:solidFill>
                  <a:srgbClr val="221F1F"/>
                </a:solidFill>
                <a:latin typeface="Arial MT"/>
                <a:cs typeface="Arial MT"/>
              </a:rPr>
              <a:t> </a:t>
            </a:r>
            <a:r>
              <a:rPr sz="2200" spc="-5" dirty="0">
                <a:solidFill>
                  <a:srgbClr val="221F1F"/>
                </a:solidFill>
                <a:latin typeface="Arial MT"/>
                <a:cs typeface="Arial MT"/>
              </a:rPr>
              <a:t>more </a:t>
            </a:r>
            <a:r>
              <a:rPr sz="2200" spc="-600" dirty="0">
                <a:solidFill>
                  <a:srgbClr val="221F1F"/>
                </a:solidFill>
                <a:latin typeface="Arial MT"/>
                <a:cs typeface="Arial MT"/>
              </a:rPr>
              <a:t> </a:t>
            </a:r>
            <a:r>
              <a:rPr sz="2200" spc="-5" dirty="0">
                <a:solidFill>
                  <a:srgbClr val="221F1F"/>
                </a:solidFill>
                <a:latin typeface="Arial MT"/>
                <a:cs typeface="Arial MT"/>
              </a:rPr>
              <a:t>communication</a:t>
            </a:r>
            <a:r>
              <a:rPr sz="2200" spc="5" dirty="0">
                <a:solidFill>
                  <a:srgbClr val="221F1F"/>
                </a:solidFill>
                <a:latin typeface="Arial MT"/>
                <a:cs typeface="Arial MT"/>
              </a:rPr>
              <a:t> </a:t>
            </a:r>
            <a:r>
              <a:rPr sz="2200" spc="-5" dirty="0">
                <a:solidFill>
                  <a:srgbClr val="221F1F"/>
                </a:solidFill>
                <a:latin typeface="Arial MT"/>
                <a:cs typeface="Arial MT"/>
              </a:rPr>
              <a:t>avenues</a:t>
            </a:r>
            <a:r>
              <a:rPr sz="2200" spc="15" dirty="0">
                <a:solidFill>
                  <a:srgbClr val="221F1F"/>
                </a:solidFill>
                <a:latin typeface="Arial MT"/>
                <a:cs typeface="Arial MT"/>
              </a:rPr>
              <a:t> </a:t>
            </a:r>
            <a:r>
              <a:rPr sz="2200" spc="-5" dirty="0">
                <a:solidFill>
                  <a:srgbClr val="221F1F"/>
                </a:solidFill>
                <a:latin typeface="Arial MT"/>
                <a:cs typeface="Arial MT"/>
              </a:rPr>
              <a:t>than</a:t>
            </a:r>
            <a:r>
              <a:rPr sz="2200" spc="10" dirty="0">
                <a:solidFill>
                  <a:srgbClr val="221F1F"/>
                </a:solidFill>
                <a:latin typeface="Arial MT"/>
                <a:cs typeface="Arial MT"/>
              </a:rPr>
              <a:t> </a:t>
            </a:r>
            <a:r>
              <a:rPr sz="2200" spc="-5" dirty="0">
                <a:solidFill>
                  <a:srgbClr val="221F1F"/>
                </a:solidFill>
                <a:latin typeface="Arial MT"/>
                <a:cs typeface="Arial MT"/>
              </a:rPr>
              <a:t>ever</a:t>
            </a:r>
            <a:endParaRPr sz="2200">
              <a:latin typeface="Arial MT"/>
              <a:cs typeface="Arial MT"/>
            </a:endParaRPr>
          </a:p>
          <a:p>
            <a:pPr marL="719455" lvl="1" indent="-343535">
              <a:spcBef>
                <a:spcPts val="200"/>
              </a:spcBef>
              <a:buChar char="•"/>
              <a:tabLst>
                <a:tab pos="719455" algn="l"/>
                <a:tab pos="720090" algn="l"/>
              </a:tabLst>
            </a:pPr>
            <a:r>
              <a:rPr sz="2200" spc="-45" dirty="0">
                <a:solidFill>
                  <a:srgbClr val="221F1F"/>
                </a:solidFill>
                <a:latin typeface="Arial MT"/>
                <a:cs typeface="Arial MT"/>
              </a:rPr>
              <a:t>Youth</a:t>
            </a:r>
            <a:r>
              <a:rPr sz="2200" spc="5" dirty="0">
                <a:solidFill>
                  <a:srgbClr val="221F1F"/>
                </a:solidFill>
                <a:latin typeface="Arial MT"/>
                <a:cs typeface="Arial MT"/>
              </a:rPr>
              <a:t> </a:t>
            </a:r>
            <a:r>
              <a:rPr sz="2200" spc="-5" dirty="0">
                <a:solidFill>
                  <a:srgbClr val="221F1F"/>
                </a:solidFill>
                <a:latin typeface="Arial MT"/>
                <a:cs typeface="Arial MT"/>
              </a:rPr>
              <a:t>obesity</a:t>
            </a:r>
            <a:r>
              <a:rPr sz="2200" spc="10" dirty="0">
                <a:solidFill>
                  <a:srgbClr val="221F1F"/>
                </a:solidFill>
                <a:latin typeface="Arial MT"/>
                <a:cs typeface="Arial MT"/>
              </a:rPr>
              <a:t> </a:t>
            </a:r>
            <a:r>
              <a:rPr sz="2200" spc="-5" dirty="0">
                <a:solidFill>
                  <a:srgbClr val="221F1F"/>
                </a:solidFill>
                <a:latin typeface="Arial MT"/>
                <a:cs typeface="Arial MT"/>
              </a:rPr>
              <a:t>trends</a:t>
            </a:r>
            <a:r>
              <a:rPr sz="2200" spc="10" dirty="0">
                <a:solidFill>
                  <a:srgbClr val="221F1F"/>
                </a:solidFill>
                <a:latin typeface="Arial MT"/>
                <a:cs typeface="Arial MT"/>
              </a:rPr>
              <a:t> </a:t>
            </a:r>
            <a:r>
              <a:rPr sz="2200" spc="-5" dirty="0">
                <a:solidFill>
                  <a:srgbClr val="221F1F"/>
                </a:solidFill>
                <a:latin typeface="Arial MT"/>
                <a:cs typeface="Arial MT"/>
              </a:rPr>
              <a:t>growing</a:t>
            </a:r>
            <a:r>
              <a:rPr sz="2200" spc="20" dirty="0">
                <a:solidFill>
                  <a:srgbClr val="221F1F"/>
                </a:solidFill>
                <a:latin typeface="Arial MT"/>
                <a:cs typeface="Arial MT"/>
              </a:rPr>
              <a:t> </a:t>
            </a:r>
            <a:r>
              <a:rPr sz="2200" spc="-5" dirty="0">
                <a:solidFill>
                  <a:srgbClr val="221F1F"/>
                </a:solidFill>
                <a:latin typeface="Arial MT"/>
                <a:cs typeface="Arial MT"/>
              </a:rPr>
              <a:t>worldwide</a:t>
            </a:r>
            <a:endParaRPr sz="2200">
              <a:latin typeface="Arial MT"/>
              <a:cs typeface="Arial MT"/>
            </a:endParaRPr>
          </a:p>
          <a:p>
            <a:pPr marL="719455" lvl="1" indent="-343535">
              <a:spcBef>
                <a:spcPts val="240"/>
              </a:spcBef>
              <a:buChar char="•"/>
              <a:tabLst>
                <a:tab pos="719455" algn="l"/>
                <a:tab pos="720090" algn="l"/>
              </a:tabLst>
            </a:pPr>
            <a:r>
              <a:rPr sz="2200" spc="-5" dirty="0">
                <a:solidFill>
                  <a:srgbClr val="221F1F"/>
                </a:solidFill>
                <a:latin typeface="Arial MT"/>
                <a:cs typeface="Arial MT"/>
              </a:rPr>
              <a:t>Increased</a:t>
            </a:r>
            <a:r>
              <a:rPr sz="2200" spc="-10" dirty="0">
                <a:solidFill>
                  <a:srgbClr val="221F1F"/>
                </a:solidFill>
                <a:latin typeface="Arial MT"/>
                <a:cs typeface="Arial MT"/>
              </a:rPr>
              <a:t> </a:t>
            </a:r>
            <a:r>
              <a:rPr sz="2200" spc="-5" dirty="0">
                <a:solidFill>
                  <a:srgbClr val="221F1F"/>
                </a:solidFill>
                <a:latin typeface="Arial MT"/>
                <a:cs typeface="Arial MT"/>
              </a:rPr>
              <a:t>healthcare</a:t>
            </a:r>
            <a:r>
              <a:rPr sz="2200" spc="10" dirty="0">
                <a:solidFill>
                  <a:srgbClr val="221F1F"/>
                </a:solidFill>
                <a:latin typeface="Arial MT"/>
                <a:cs typeface="Arial MT"/>
              </a:rPr>
              <a:t> </a:t>
            </a:r>
            <a:r>
              <a:rPr sz="2200" spc="-5" dirty="0">
                <a:solidFill>
                  <a:srgbClr val="221F1F"/>
                </a:solidFill>
                <a:latin typeface="Arial MT"/>
                <a:cs typeface="Arial MT"/>
              </a:rPr>
              <a:t>costs</a:t>
            </a:r>
            <a:endParaRPr sz="2200">
              <a:latin typeface="Arial MT"/>
              <a:cs typeface="Arial MT"/>
            </a:endParaRPr>
          </a:p>
          <a:p>
            <a:pPr>
              <a:lnSpc>
                <a:spcPct val="100000"/>
              </a:lnSpc>
            </a:pPr>
            <a:endParaRPr sz="2400">
              <a:latin typeface="Arial MT"/>
              <a:cs typeface="Arial MT"/>
            </a:endParaRPr>
          </a:p>
          <a:p>
            <a:pPr marL="12700" marR="1325245">
              <a:lnSpc>
                <a:spcPts val="2810"/>
              </a:lnSpc>
              <a:spcBef>
                <a:spcPts val="2080"/>
              </a:spcBef>
            </a:pPr>
            <a:r>
              <a:rPr sz="2600" b="1" dirty="0">
                <a:solidFill>
                  <a:srgbClr val="444447"/>
                </a:solidFill>
                <a:latin typeface="Arial" panose="020B0604020202020204"/>
                <a:cs typeface="Arial" panose="020B0604020202020204"/>
              </a:rPr>
              <a:t>Should</a:t>
            </a:r>
            <a:r>
              <a:rPr sz="2600" b="1" spc="-25" dirty="0">
                <a:solidFill>
                  <a:srgbClr val="444447"/>
                </a:solidFill>
                <a:latin typeface="Arial" panose="020B0604020202020204"/>
                <a:cs typeface="Arial" panose="020B0604020202020204"/>
              </a:rPr>
              <a:t> </a:t>
            </a:r>
            <a:r>
              <a:rPr sz="2600" b="1" dirty="0">
                <a:solidFill>
                  <a:srgbClr val="444447"/>
                </a:solidFill>
                <a:latin typeface="Arial" panose="020B0604020202020204"/>
                <a:cs typeface="Arial" panose="020B0604020202020204"/>
              </a:rPr>
              <a:t>fast food</a:t>
            </a:r>
            <a:r>
              <a:rPr sz="2600" b="1" spc="-20" dirty="0">
                <a:solidFill>
                  <a:srgbClr val="444447"/>
                </a:solidFill>
                <a:latin typeface="Arial" panose="020B0604020202020204"/>
                <a:cs typeface="Arial" panose="020B0604020202020204"/>
              </a:rPr>
              <a:t> </a:t>
            </a:r>
            <a:r>
              <a:rPr sz="2600" b="1" dirty="0">
                <a:solidFill>
                  <a:srgbClr val="444447"/>
                </a:solidFill>
                <a:latin typeface="Arial" panose="020B0604020202020204"/>
                <a:cs typeface="Arial" panose="020B0604020202020204"/>
              </a:rPr>
              <a:t>marketing</a:t>
            </a:r>
            <a:r>
              <a:rPr sz="2600" b="1" spc="-10" dirty="0">
                <a:solidFill>
                  <a:srgbClr val="444447"/>
                </a:solidFill>
                <a:latin typeface="Arial" panose="020B0604020202020204"/>
                <a:cs typeface="Arial" panose="020B0604020202020204"/>
              </a:rPr>
              <a:t> </a:t>
            </a:r>
            <a:r>
              <a:rPr sz="2600" b="1" dirty="0">
                <a:solidFill>
                  <a:srgbClr val="444447"/>
                </a:solidFill>
                <a:latin typeface="Arial" panose="020B0604020202020204"/>
                <a:cs typeface="Arial" panose="020B0604020202020204"/>
              </a:rPr>
              <a:t>to</a:t>
            </a:r>
            <a:r>
              <a:rPr sz="2600" b="1" spc="-20" dirty="0">
                <a:solidFill>
                  <a:srgbClr val="444447"/>
                </a:solidFill>
                <a:latin typeface="Arial" panose="020B0604020202020204"/>
                <a:cs typeface="Arial" panose="020B0604020202020204"/>
              </a:rPr>
              <a:t> </a:t>
            </a:r>
            <a:r>
              <a:rPr sz="2600" b="1" dirty="0">
                <a:solidFill>
                  <a:srgbClr val="444447"/>
                </a:solidFill>
                <a:latin typeface="Arial" panose="020B0604020202020204"/>
                <a:cs typeface="Arial" panose="020B0604020202020204"/>
              </a:rPr>
              <a:t>children</a:t>
            </a:r>
            <a:r>
              <a:rPr sz="2600" b="1" spc="-15" dirty="0">
                <a:solidFill>
                  <a:srgbClr val="444447"/>
                </a:solidFill>
                <a:latin typeface="Arial" panose="020B0604020202020204"/>
                <a:cs typeface="Arial" panose="020B0604020202020204"/>
              </a:rPr>
              <a:t> </a:t>
            </a:r>
            <a:r>
              <a:rPr sz="2600" b="1" dirty="0">
                <a:solidFill>
                  <a:srgbClr val="444447"/>
                </a:solidFill>
                <a:latin typeface="Arial" panose="020B0604020202020204"/>
                <a:cs typeface="Arial" panose="020B0604020202020204"/>
              </a:rPr>
              <a:t>be </a:t>
            </a:r>
            <a:r>
              <a:rPr sz="2600" b="1" spc="-705" dirty="0">
                <a:solidFill>
                  <a:srgbClr val="444447"/>
                </a:solidFill>
                <a:latin typeface="Arial" panose="020B0604020202020204"/>
                <a:cs typeface="Arial" panose="020B0604020202020204"/>
              </a:rPr>
              <a:t> </a:t>
            </a:r>
            <a:r>
              <a:rPr sz="2600" b="1" dirty="0">
                <a:solidFill>
                  <a:srgbClr val="444447"/>
                </a:solidFill>
                <a:latin typeface="Arial" panose="020B0604020202020204"/>
                <a:cs typeface="Arial" panose="020B0604020202020204"/>
              </a:rPr>
              <a:t>regulated</a:t>
            </a:r>
            <a:r>
              <a:rPr sz="2600" b="1" spc="-25" dirty="0">
                <a:solidFill>
                  <a:srgbClr val="444447"/>
                </a:solidFill>
                <a:latin typeface="Arial" panose="020B0604020202020204"/>
                <a:cs typeface="Arial" panose="020B0604020202020204"/>
              </a:rPr>
              <a:t> </a:t>
            </a:r>
            <a:r>
              <a:rPr sz="2600" b="1" dirty="0">
                <a:solidFill>
                  <a:srgbClr val="444447"/>
                </a:solidFill>
                <a:latin typeface="Arial" panose="020B0604020202020204"/>
                <a:cs typeface="Arial" panose="020B0604020202020204"/>
              </a:rPr>
              <a:t>by the</a:t>
            </a:r>
            <a:r>
              <a:rPr sz="2600" b="1" spc="-10" dirty="0">
                <a:solidFill>
                  <a:srgbClr val="444447"/>
                </a:solidFill>
                <a:latin typeface="Arial" panose="020B0604020202020204"/>
                <a:cs typeface="Arial" panose="020B0604020202020204"/>
              </a:rPr>
              <a:t> </a:t>
            </a:r>
            <a:r>
              <a:rPr sz="2600" b="1" dirty="0">
                <a:solidFill>
                  <a:srgbClr val="444447"/>
                </a:solidFill>
                <a:latin typeface="Arial" panose="020B0604020202020204"/>
                <a:cs typeface="Arial" panose="020B0604020202020204"/>
              </a:rPr>
              <a:t>government?</a:t>
            </a:r>
            <a:endParaRPr sz="2600">
              <a:latin typeface="Arial" panose="020B0604020202020204"/>
              <a:cs typeface="Arial" panose="020B0604020202020204"/>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1965959" y="292608"/>
            <a:ext cx="2852928" cy="719328"/>
          </a:xfrm>
          <a:prstGeom prst="rect">
            <a:avLst/>
          </a:prstGeom>
        </p:spPr>
      </p:pic>
      <p:sp>
        <p:nvSpPr>
          <p:cNvPr id="3" name="object 3"/>
          <p:cNvSpPr txBox="1">
            <a:spLocks noGrp="1"/>
          </p:cNvSpPr>
          <p:nvPr>
            <p:ph type="title"/>
          </p:nvPr>
        </p:nvSpPr>
        <p:spPr>
          <a:xfrm>
            <a:off x="5693156" y="272618"/>
            <a:ext cx="4624705" cy="635000"/>
          </a:xfrm>
          <a:prstGeom prst="rect">
            <a:avLst/>
          </a:prstGeom>
        </p:spPr>
        <p:txBody>
          <a:bodyPr vert="horz" wrap="square" lIns="0" tIns="12065" rIns="0" bIns="0" rtlCol="0" anchor="ctr">
            <a:spAutoFit/>
          </a:bodyPr>
          <a:lstStyle/>
          <a:p>
            <a:pPr marL="12700">
              <a:lnSpc>
                <a:spcPct val="100000"/>
              </a:lnSpc>
              <a:spcBef>
                <a:spcPts val="95"/>
              </a:spcBef>
            </a:pPr>
            <a:r>
              <a:rPr sz="4000" spc="-5" dirty="0"/>
              <a:t>Step</a:t>
            </a:r>
            <a:r>
              <a:rPr sz="4000" spc="-15" dirty="0"/>
              <a:t> </a:t>
            </a:r>
            <a:r>
              <a:rPr sz="4000" spc="-5" dirty="0"/>
              <a:t>3:</a:t>
            </a:r>
            <a:r>
              <a:rPr sz="4000" spc="-10" dirty="0"/>
              <a:t> </a:t>
            </a:r>
            <a:r>
              <a:rPr sz="4000" spc="-5" dirty="0"/>
              <a:t>Positioning</a:t>
            </a:r>
            <a:endParaRPr sz="4000"/>
          </a:p>
        </p:txBody>
      </p:sp>
      <p:sp>
        <p:nvSpPr>
          <p:cNvPr id="4" name="object 4"/>
          <p:cNvSpPr txBox="1"/>
          <p:nvPr/>
        </p:nvSpPr>
        <p:spPr>
          <a:xfrm>
            <a:off x="2048967" y="2056893"/>
            <a:ext cx="4587240" cy="2372995"/>
          </a:xfrm>
          <a:prstGeom prst="rect">
            <a:avLst/>
          </a:prstGeom>
        </p:spPr>
        <p:txBody>
          <a:bodyPr vert="horz" wrap="square" lIns="0" tIns="54610" rIns="0" bIns="0" rtlCol="0">
            <a:spAutoFit/>
          </a:bodyPr>
          <a:lstStyle/>
          <a:p>
            <a:pPr marL="241300" marR="5080" indent="-228600">
              <a:lnSpc>
                <a:spcPct val="90000"/>
              </a:lnSpc>
              <a:spcBef>
                <a:spcPts val="430"/>
              </a:spcBef>
              <a:buFont typeface="Arial MT"/>
              <a:buChar char="•"/>
              <a:tabLst>
                <a:tab pos="241300" algn="l"/>
              </a:tabLst>
            </a:pPr>
            <a:r>
              <a:rPr sz="2800" b="1" spc="-5" dirty="0">
                <a:solidFill>
                  <a:srgbClr val="221F1F"/>
                </a:solidFill>
                <a:latin typeface="Arial" panose="020B0604020202020204"/>
                <a:cs typeface="Arial" panose="020B0604020202020204"/>
              </a:rPr>
              <a:t>Positioning</a:t>
            </a:r>
            <a:r>
              <a:rPr sz="2800" b="1" spc="10" dirty="0">
                <a:solidFill>
                  <a:srgbClr val="221F1F"/>
                </a:solidFill>
                <a:latin typeface="Arial" panose="020B0604020202020204"/>
                <a:cs typeface="Arial" panose="020B0604020202020204"/>
              </a:rPr>
              <a:t> </a:t>
            </a:r>
            <a:r>
              <a:rPr sz="2800" spc="-5" dirty="0">
                <a:solidFill>
                  <a:srgbClr val="221F1F"/>
                </a:solidFill>
                <a:latin typeface="Arial MT"/>
                <a:cs typeface="Arial MT"/>
              </a:rPr>
              <a:t>is</a:t>
            </a:r>
            <a:r>
              <a:rPr sz="2800" dirty="0">
                <a:solidFill>
                  <a:srgbClr val="221F1F"/>
                </a:solidFill>
                <a:latin typeface="Arial MT"/>
                <a:cs typeface="Arial MT"/>
              </a:rPr>
              <a:t> </a:t>
            </a:r>
            <a:r>
              <a:rPr sz="2800" spc="-5" dirty="0">
                <a:solidFill>
                  <a:srgbClr val="221F1F"/>
                </a:solidFill>
                <a:latin typeface="Arial MT"/>
                <a:cs typeface="Arial MT"/>
              </a:rPr>
              <a:t>the process </a:t>
            </a:r>
            <a:r>
              <a:rPr sz="2800" dirty="0">
                <a:solidFill>
                  <a:srgbClr val="221F1F"/>
                </a:solidFill>
                <a:latin typeface="Arial MT"/>
                <a:cs typeface="Arial MT"/>
              </a:rPr>
              <a:t> </a:t>
            </a:r>
            <a:r>
              <a:rPr sz="2800" spc="-5" dirty="0">
                <a:solidFill>
                  <a:srgbClr val="221F1F"/>
                </a:solidFill>
                <a:latin typeface="Arial MT"/>
                <a:cs typeface="Arial MT"/>
              </a:rPr>
              <a:t>by which </a:t>
            </a:r>
            <a:r>
              <a:rPr sz="2800" dirty="0">
                <a:solidFill>
                  <a:srgbClr val="221F1F"/>
                </a:solidFill>
                <a:latin typeface="Arial MT"/>
                <a:cs typeface="Arial MT"/>
              </a:rPr>
              <a:t>marketers seek </a:t>
            </a:r>
            <a:r>
              <a:rPr sz="2800" spc="-5" dirty="0">
                <a:solidFill>
                  <a:srgbClr val="221F1F"/>
                </a:solidFill>
                <a:latin typeface="Arial MT"/>
                <a:cs typeface="Arial MT"/>
              </a:rPr>
              <a:t>to </a:t>
            </a:r>
            <a:r>
              <a:rPr sz="2800" spc="-765" dirty="0">
                <a:solidFill>
                  <a:srgbClr val="221F1F"/>
                </a:solidFill>
                <a:latin typeface="Arial MT"/>
                <a:cs typeface="Arial MT"/>
              </a:rPr>
              <a:t> </a:t>
            </a:r>
            <a:r>
              <a:rPr sz="2800" spc="-5" dirty="0">
                <a:solidFill>
                  <a:srgbClr val="221F1F"/>
                </a:solidFill>
                <a:latin typeface="Arial MT"/>
                <a:cs typeface="Arial MT"/>
              </a:rPr>
              <a:t>influence </a:t>
            </a:r>
            <a:r>
              <a:rPr sz="2800" dirty="0">
                <a:solidFill>
                  <a:srgbClr val="221F1F"/>
                </a:solidFill>
                <a:latin typeface="Arial MT"/>
                <a:cs typeface="Arial MT"/>
              </a:rPr>
              <a:t>how </a:t>
            </a:r>
            <a:r>
              <a:rPr sz="2800" spc="-5" dirty="0">
                <a:solidFill>
                  <a:srgbClr val="221F1F"/>
                </a:solidFill>
                <a:latin typeface="Arial MT"/>
                <a:cs typeface="Arial MT"/>
              </a:rPr>
              <a:t>a </a:t>
            </a:r>
            <a:r>
              <a:rPr sz="2800" dirty="0">
                <a:solidFill>
                  <a:srgbClr val="221F1F"/>
                </a:solidFill>
                <a:latin typeface="Arial MT"/>
                <a:cs typeface="Arial MT"/>
              </a:rPr>
              <a:t>particular </a:t>
            </a:r>
            <a:r>
              <a:rPr sz="2800" spc="5" dirty="0">
                <a:solidFill>
                  <a:srgbClr val="221F1F"/>
                </a:solidFill>
                <a:latin typeface="Arial MT"/>
                <a:cs typeface="Arial MT"/>
              </a:rPr>
              <a:t> </a:t>
            </a:r>
            <a:r>
              <a:rPr sz="2800" dirty="0">
                <a:solidFill>
                  <a:srgbClr val="221F1F"/>
                </a:solidFill>
                <a:latin typeface="Arial MT"/>
                <a:cs typeface="Arial MT"/>
              </a:rPr>
              <a:t>product is </a:t>
            </a:r>
            <a:r>
              <a:rPr sz="2800" spc="-5" dirty="0">
                <a:solidFill>
                  <a:srgbClr val="221F1F"/>
                </a:solidFill>
                <a:latin typeface="Arial MT"/>
                <a:cs typeface="Arial MT"/>
              </a:rPr>
              <a:t>perceived in the </a:t>
            </a:r>
            <a:r>
              <a:rPr sz="2800" dirty="0">
                <a:solidFill>
                  <a:srgbClr val="221F1F"/>
                </a:solidFill>
                <a:latin typeface="Arial MT"/>
                <a:cs typeface="Arial MT"/>
              </a:rPr>
              <a:t> </a:t>
            </a:r>
            <a:r>
              <a:rPr sz="2800" spc="-5" dirty="0">
                <a:solidFill>
                  <a:srgbClr val="221F1F"/>
                </a:solidFill>
                <a:latin typeface="Arial MT"/>
                <a:cs typeface="Arial MT"/>
              </a:rPr>
              <a:t>minds of</a:t>
            </a:r>
            <a:r>
              <a:rPr sz="2800" spc="-20" dirty="0">
                <a:solidFill>
                  <a:srgbClr val="221F1F"/>
                </a:solidFill>
                <a:latin typeface="Arial MT"/>
                <a:cs typeface="Arial MT"/>
              </a:rPr>
              <a:t> </a:t>
            </a:r>
            <a:r>
              <a:rPr sz="2800" dirty="0">
                <a:solidFill>
                  <a:srgbClr val="221F1F"/>
                </a:solidFill>
                <a:latin typeface="Arial MT"/>
                <a:cs typeface="Arial MT"/>
              </a:rPr>
              <a:t>customers</a:t>
            </a:r>
            <a:r>
              <a:rPr sz="2800" spc="-20" dirty="0">
                <a:solidFill>
                  <a:srgbClr val="221F1F"/>
                </a:solidFill>
                <a:latin typeface="Arial MT"/>
                <a:cs typeface="Arial MT"/>
              </a:rPr>
              <a:t> </a:t>
            </a:r>
            <a:r>
              <a:rPr sz="2800" dirty="0">
                <a:solidFill>
                  <a:srgbClr val="221F1F"/>
                </a:solidFill>
                <a:latin typeface="Arial MT"/>
                <a:cs typeface="Arial MT"/>
              </a:rPr>
              <a:t>relative </a:t>
            </a:r>
            <a:r>
              <a:rPr sz="2800" spc="-760" dirty="0">
                <a:solidFill>
                  <a:srgbClr val="221F1F"/>
                </a:solidFill>
                <a:latin typeface="Arial MT"/>
                <a:cs typeface="Arial MT"/>
              </a:rPr>
              <a:t> </a:t>
            </a:r>
            <a:r>
              <a:rPr sz="2800" spc="-5" dirty="0">
                <a:solidFill>
                  <a:srgbClr val="221F1F"/>
                </a:solidFill>
                <a:latin typeface="Arial MT"/>
                <a:cs typeface="Arial MT"/>
              </a:rPr>
              <a:t>to</a:t>
            </a:r>
            <a:r>
              <a:rPr sz="2800" spc="-10" dirty="0">
                <a:solidFill>
                  <a:srgbClr val="221F1F"/>
                </a:solidFill>
                <a:latin typeface="Arial MT"/>
                <a:cs typeface="Arial MT"/>
              </a:rPr>
              <a:t> </a:t>
            </a:r>
            <a:r>
              <a:rPr sz="2800" spc="-5" dirty="0">
                <a:solidFill>
                  <a:srgbClr val="221F1F"/>
                </a:solidFill>
                <a:latin typeface="Arial MT"/>
                <a:cs typeface="Arial MT"/>
              </a:rPr>
              <a:t>competing</a:t>
            </a:r>
            <a:r>
              <a:rPr sz="2800" spc="10" dirty="0">
                <a:solidFill>
                  <a:srgbClr val="221F1F"/>
                </a:solidFill>
                <a:latin typeface="Arial MT"/>
                <a:cs typeface="Arial MT"/>
              </a:rPr>
              <a:t> </a:t>
            </a:r>
            <a:r>
              <a:rPr sz="2800" spc="-5" dirty="0">
                <a:solidFill>
                  <a:srgbClr val="221F1F"/>
                </a:solidFill>
                <a:latin typeface="Arial MT"/>
                <a:cs typeface="Arial MT"/>
              </a:rPr>
              <a:t>offerings</a:t>
            </a:r>
            <a:endParaRPr sz="2800">
              <a:latin typeface="Arial MT"/>
              <a:cs typeface="Arial MT"/>
            </a:endParaRPr>
          </a:p>
        </p:txBody>
      </p:sp>
      <p:pic>
        <p:nvPicPr>
          <p:cNvPr id="5" name="object 5"/>
          <p:cNvPicPr/>
          <p:nvPr/>
        </p:nvPicPr>
        <p:blipFill>
          <a:blip r:embed="rId2" cstate="print"/>
          <a:stretch>
            <a:fillRect/>
          </a:stretch>
        </p:blipFill>
        <p:spPr>
          <a:xfrm>
            <a:off x="7162800" y="1572813"/>
            <a:ext cx="3212592" cy="4651203"/>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31542" y="391745"/>
            <a:ext cx="5043170" cy="1184275"/>
          </a:xfrm>
          <a:prstGeom prst="rect">
            <a:avLst/>
          </a:prstGeom>
        </p:spPr>
        <p:txBody>
          <a:bodyPr vert="horz" wrap="square" lIns="0" tIns="81280" rIns="0" bIns="0" rtlCol="0" anchor="ctr">
            <a:spAutoFit/>
          </a:bodyPr>
          <a:lstStyle/>
          <a:p>
            <a:pPr marL="12700" marR="5080">
              <a:lnSpc>
                <a:spcPts val="4320"/>
              </a:lnSpc>
              <a:spcBef>
                <a:spcPts val="640"/>
              </a:spcBef>
            </a:pPr>
            <a:r>
              <a:rPr sz="4000" spc="-5" dirty="0"/>
              <a:t>Stages </a:t>
            </a:r>
            <a:r>
              <a:rPr sz="4000" dirty="0"/>
              <a:t>in </a:t>
            </a:r>
            <a:r>
              <a:rPr sz="4000" spc="-5" dirty="0"/>
              <a:t>a </a:t>
            </a:r>
            <a:r>
              <a:rPr sz="4000" dirty="0"/>
              <a:t> </a:t>
            </a:r>
            <a:r>
              <a:rPr sz="4000" spc="-5" dirty="0"/>
              <a:t>Positioning</a:t>
            </a:r>
            <a:r>
              <a:rPr sz="4000" spc="-60" dirty="0"/>
              <a:t> </a:t>
            </a:r>
            <a:r>
              <a:rPr sz="4000" spc="-5" dirty="0"/>
              <a:t>Decision</a:t>
            </a:r>
            <a:endParaRPr sz="4000"/>
          </a:p>
        </p:txBody>
      </p:sp>
      <p:pic>
        <p:nvPicPr>
          <p:cNvPr id="3" name="object 3"/>
          <p:cNvPicPr/>
          <p:nvPr/>
        </p:nvPicPr>
        <p:blipFill>
          <a:blip r:embed="rId1" cstate="print"/>
          <a:stretch>
            <a:fillRect/>
          </a:stretch>
        </p:blipFill>
        <p:spPr>
          <a:xfrm>
            <a:off x="2078997" y="2719219"/>
            <a:ext cx="8393931" cy="2057736"/>
          </a:xfrm>
          <a:prstGeom prst="rect">
            <a:avLst/>
          </a:prstGeom>
        </p:spPr>
      </p:pic>
      <p:sp>
        <p:nvSpPr>
          <p:cNvPr id="4" name="object 4"/>
          <p:cNvSpPr txBox="1"/>
          <p:nvPr/>
        </p:nvSpPr>
        <p:spPr>
          <a:xfrm>
            <a:off x="8937752" y="3340354"/>
            <a:ext cx="1027430" cy="774065"/>
          </a:xfrm>
          <a:prstGeom prst="rect">
            <a:avLst/>
          </a:prstGeom>
        </p:spPr>
        <p:txBody>
          <a:bodyPr vert="horz" wrap="square" lIns="0" tIns="49530" rIns="0" bIns="0" rtlCol="0">
            <a:spAutoFit/>
          </a:bodyPr>
          <a:lstStyle/>
          <a:p>
            <a:pPr marL="12065" marR="5080" algn="ctr">
              <a:lnSpc>
                <a:spcPct val="86000"/>
              </a:lnSpc>
              <a:spcBef>
                <a:spcPts val="390"/>
              </a:spcBef>
            </a:pPr>
            <a:r>
              <a:rPr b="1" spc="-10" dirty="0">
                <a:solidFill>
                  <a:srgbClr val="221F1F"/>
                </a:solidFill>
                <a:latin typeface="Arial" panose="020B0604020202020204"/>
                <a:cs typeface="Arial" panose="020B0604020202020204"/>
              </a:rPr>
              <a:t>Evaluate </a:t>
            </a:r>
            <a:r>
              <a:rPr b="1" spc="-490" dirty="0">
                <a:solidFill>
                  <a:srgbClr val="221F1F"/>
                </a:solidFill>
                <a:latin typeface="Arial" panose="020B0604020202020204"/>
                <a:cs typeface="Arial" panose="020B0604020202020204"/>
              </a:rPr>
              <a:t> </a:t>
            </a:r>
            <a:r>
              <a:rPr b="1" dirty="0">
                <a:solidFill>
                  <a:srgbClr val="221F1F"/>
                </a:solidFill>
                <a:latin typeface="Arial" panose="020B0604020202020204"/>
                <a:cs typeface="Arial" panose="020B0604020202020204"/>
              </a:rPr>
              <a:t>and </a:t>
            </a:r>
            <a:r>
              <a:rPr b="1" spc="5" dirty="0">
                <a:solidFill>
                  <a:srgbClr val="221F1F"/>
                </a:solidFill>
                <a:latin typeface="Arial" panose="020B0604020202020204"/>
                <a:cs typeface="Arial" panose="020B0604020202020204"/>
              </a:rPr>
              <a:t> </a:t>
            </a:r>
            <a:r>
              <a:rPr b="1" dirty="0">
                <a:solidFill>
                  <a:srgbClr val="221F1F"/>
                </a:solidFill>
                <a:latin typeface="Arial" panose="020B0604020202020204"/>
                <a:cs typeface="Arial" panose="020B0604020202020204"/>
              </a:rPr>
              <a:t>Fine</a:t>
            </a:r>
            <a:r>
              <a:rPr b="1" spc="-135" dirty="0">
                <a:solidFill>
                  <a:srgbClr val="221F1F"/>
                </a:solidFill>
                <a:latin typeface="Arial" panose="020B0604020202020204"/>
                <a:cs typeface="Arial" panose="020B0604020202020204"/>
              </a:rPr>
              <a:t>T</a:t>
            </a:r>
            <a:r>
              <a:rPr b="1" dirty="0">
                <a:solidFill>
                  <a:srgbClr val="221F1F"/>
                </a:solidFill>
                <a:latin typeface="Arial" panose="020B0604020202020204"/>
                <a:cs typeface="Arial" panose="020B0604020202020204"/>
              </a:rPr>
              <a:t>une</a:t>
            </a:r>
            <a:endParaRPr>
              <a:latin typeface="Arial" panose="020B0604020202020204"/>
              <a:cs typeface="Arial" panose="020B0604020202020204"/>
            </a:endParaRPr>
          </a:p>
        </p:txBody>
      </p:sp>
      <p:sp>
        <p:nvSpPr>
          <p:cNvPr id="5" name="object 5"/>
          <p:cNvSpPr txBox="1"/>
          <p:nvPr/>
        </p:nvSpPr>
        <p:spPr>
          <a:xfrm>
            <a:off x="6695694" y="3297683"/>
            <a:ext cx="1282700" cy="774065"/>
          </a:xfrm>
          <a:prstGeom prst="rect">
            <a:avLst/>
          </a:prstGeom>
        </p:spPr>
        <p:txBody>
          <a:bodyPr vert="horz" wrap="square" lIns="0" tIns="49530" rIns="0" bIns="0" rtlCol="0">
            <a:spAutoFit/>
          </a:bodyPr>
          <a:lstStyle/>
          <a:p>
            <a:pPr marL="12700" marR="5080" algn="ctr">
              <a:lnSpc>
                <a:spcPct val="86000"/>
              </a:lnSpc>
              <a:spcBef>
                <a:spcPts val="390"/>
              </a:spcBef>
            </a:pPr>
            <a:r>
              <a:rPr b="1" dirty="0">
                <a:solidFill>
                  <a:srgbClr val="221F1F"/>
                </a:solidFill>
                <a:latin typeface="Arial" panose="020B0604020202020204"/>
                <a:cs typeface="Arial" panose="020B0604020202020204"/>
              </a:rPr>
              <a:t>Finalise</a:t>
            </a:r>
            <a:r>
              <a:rPr b="1" spc="-110" dirty="0">
                <a:solidFill>
                  <a:srgbClr val="221F1F"/>
                </a:solidFill>
                <a:latin typeface="Arial" panose="020B0604020202020204"/>
                <a:cs typeface="Arial" panose="020B0604020202020204"/>
              </a:rPr>
              <a:t> </a:t>
            </a:r>
            <a:r>
              <a:rPr b="1" dirty="0">
                <a:solidFill>
                  <a:srgbClr val="221F1F"/>
                </a:solidFill>
                <a:latin typeface="Arial" panose="020B0604020202020204"/>
                <a:cs typeface="Arial" panose="020B0604020202020204"/>
              </a:rPr>
              <a:t>the </a:t>
            </a:r>
            <a:r>
              <a:rPr b="1" spc="-490" dirty="0">
                <a:solidFill>
                  <a:srgbClr val="221F1F"/>
                </a:solidFill>
                <a:latin typeface="Arial" panose="020B0604020202020204"/>
                <a:cs typeface="Arial" panose="020B0604020202020204"/>
              </a:rPr>
              <a:t> </a:t>
            </a:r>
            <a:r>
              <a:rPr b="1" spc="-5" dirty="0">
                <a:solidFill>
                  <a:srgbClr val="221F1F"/>
                </a:solidFill>
                <a:latin typeface="Arial" panose="020B0604020202020204"/>
                <a:cs typeface="Arial" panose="020B0604020202020204"/>
              </a:rPr>
              <a:t>Marketing </a:t>
            </a:r>
            <a:r>
              <a:rPr b="1" dirty="0">
                <a:solidFill>
                  <a:srgbClr val="221F1F"/>
                </a:solidFill>
                <a:latin typeface="Arial" panose="020B0604020202020204"/>
                <a:cs typeface="Arial" panose="020B0604020202020204"/>
              </a:rPr>
              <a:t> Mix</a:t>
            </a:r>
            <a:endParaRPr>
              <a:latin typeface="Arial" panose="020B0604020202020204"/>
              <a:cs typeface="Arial" panose="020B0604020202020204"/>
            </a:endParaRPr>
          </a:p>
        </p:txBody>
      </p:sp>
      <p:sp>
        <p:nvSpPr>
          <p:cNvPr id="6" name="object 6"/>
          <p:cNvSpPr txBox="1"/>
          <p:nvPr/>
        </p:nvSpPr>
        <p:spPr>
          <a:xfrm>
            <a:off x="4558410" y="3340354"/>
            <a:ext cx="1329690" cy="774065"/>
          </a:xfrm>
          <a:prstGeom prst="rect">
            <a:avLst/>
          </a:prstGeom>
        </p:spPr>
        <p:txBody>
          <a:bodyPr vert="horz" wrap="square" lIns="0" tIns="49530" rIns="0" bIns="0" rtlCol="0">
            <a:spAutoFit/>
          </a:bodyPr>
          <a:lstStyle/>
          <a:p>
            <a:pPr marL="12700" marR="5080" indent="-2540" algn="ctr">
              <a:lnSpc>
                <a:spcPct val="86000"/>
              </a:lnSpc>
              <a:spcBef>
                <a:spcPts val="390"/>
              </a:spcBef>
            </a:pPr>
            <a:r>
              <a:rPr b="1" spc="-5" dirty="0">
                <a:solidFill>
                  <a:srgbClr val="221F1F"/>
                </a:solidFill>
                <a:latin typeface="Arial" panose="020B0604020202020204"/>
                <a:cs typeface="Arial" panose="020B0604020202020204"/>
              </a:rPr>
              <a:t>Define </a:t>
            </a:r>
            <a:r>
              <a:rPr b="1" dirty="0">
                <a:solidFill>
                  <a:srgbClr val="221F1F"/>
                </a:solidFill>
                <a:latin typeface="Arial" panose="020B0604020202020204"/>
                <a:cs typeface="Arial" panose="020B0604020202020204"/>
              </a:rPr>
              <a:t>our </a:t>
            </a:r>
            <a:r>
              <a:rPr b="1" spc="5" dirty="0">
                <a:solidFill>
                  <a:srgbClr val="221F1F"/>
                </a:solidFill>
                <a:latin typeface="Arial" panose="020B0604020202020204"/>
                <a:cs typeface="Arial" panose="020B0604020202020204"/>
              </a:rPr>
              <a:t> </a:t>
            </a:r>
            <a:r>
              <a:rPr b="1" dirty="0">
                <a:solidFill>
                  <a:srgbClr val="221F1F"/>
                </a:solidFill>
                <a:latin typeface="Arial" panose="020B0604020202020204"/>
                <a:cs typeface="Arial" panose="020B0604020202020204"/>
              </a:rPr>
              <a:t>Competiti</a:t>
            </a:r>
            <a:r>
              <a:rPr b="1" spc="-40" dirty="0">
                <a:solidFill>
                  <a:srgbClr val="221F1F"/>
                </a:solidFill>
                <a:latin typeface="Arial" panose="020B0604020202020204"/>
                <a:cs typeface="Arial" panose="020B0604020202020204"/>
              </a:rPr>
              <a:t>v</a:t>
            </a:r>
            <a:r>
              <a:rPr b="1" spc="-5" dirty="0">
                <a:solidFill>
                  <a:srgbClr val="221F1F"/>
                </a:solidFill>
                <a:latin typeface="Arial" panose="020B0604020202020204"/>
                <a:cs typeface="Arial" panose="020B0604020202020204"/>
              </a:rPr>
              <a:t>e  </a:t>
            </a:r>
            <a:r>
              <a:rPr b="1" spc="-10" dirty="0">
                <a:solidFill>
                  <a:srgbClr val="221F1F"/>
                </a:solidFill>
                <a:latin typeface="Arial" panose="020B0604020202020204"/>
                <a:cs typeface="Arial" panose="020B0604020202020204"/>
              </a:rPr>
              <a:t>Advantage</a:t>
            </a:r>
            <a:endParaRPr>
              <a:latin typeface="Arial" panose="020B0604020202020204"/>
              <a:cs typeface="Arial" panose="020B0604020202020204"/>
            </a:endParaRPr>
          </a:p>
        </p:txBody>
      </p:sp>
      <p:sp>
        <p:nvSpPr>
          <p:cNvPr id="7" name="object 7"/>
          <p:cNvSpPr txBox="1"/>
          <p:nvPr/>
        </p:nvSpPr>
        <p:spPr>
          <a:xfrm>
            <a:off x="2485440" y="3340354"/>
            <a:ext cx="1244600" cy="774065"/>
          </a:xfrm>
          <a:prstGeom prst="rect">
            <a:avLst/>
          </a:prstGeom>
        </p:spPr>
        <p:txBody>
          <a:bodyPr vert="horz" wrap="square" lIns="0" tIns="49530" rIns="0" bIns="0" rtlCol="0">
            <a:spAutoFit/>
          </a:bodyPr>
          <a:lstStyle/>
          <a:p>
            <a:pPr marL="12700" marR="5080" algn="ctr">
              <a:lnSpc>
                <a:spcPct val="86000"/>
              </a:lnSpc>
              <a:spcBef>
                <a:spcPts val="390"/>
              </a:spcBef>
            </a:pPr>
            <a:r>
              <a:rPr b="1" spc="-10" dirty="0">
                <a:solidFill>
                  <a:srgbClr val="221F1F"/>
                </a:solidFill>
                <a:latin typeface="Arial" panose="020B0604020202020204"/>
                <a:cs typeface="Arial" panose="020B0604020202020204"/>
              </a:rPr>
              <a:t>Analyse </a:t>
            </a:r>
            <a:r>
              <a:rPr b="1" spc="-5" dirty="0">
                <a:solidFill>
                  <a:srgbClr val="221F1F"/>
                </a:solidFill>
                <a:latin typeface="Arial" panose="020B0604020202020204"/>
                <a:cs typeface="Arial" panose="020B0604020202020204"/>
              </a:rPr>
              <a:t> </a:t>
            </a:r>
            <a:r>
              <a:rPr b="1" dirty="0">
                <a:solidFill>
                  <a:srgbClr val="221F1F"/>
                </a:solidFill>
                <a:latin typeface="Arial" panose="020B0604020202020204"/>
                <a:cs typeface="Arial" panose="020B0604020202020204"/>
              </a:rPr>
              <a:t>Competitor  Positions</a:t>
            </a:r>
            <a:endParaRPr>
              <a:latin typeface="Arial" panose="020B0604020202020204"/>
              <a:cs typeface="Arial" panose="020B0604020202020204"/>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700689" y="871485"/>
            <a:ext cx="13567610" cy="736355"/>
          </a:xfrm>
          <a:prstGeom prst="rect">
            <a:avLst/>
          </a:prstGeom>
        </p:spPr>
        <p:txBody>
          <a:bodyPr vert="horz" wrap="square" lIns="0" tIns="58674" rIns="0" bIns="0" rtlCol="0" anchor="ctr">
            <a:spAutoFit/>
          </a:bodyPr>
          <a:lstStyle/>
          <a:p>
            <a:pPr marL="4488180" marR="5080">
              <a:lnSpc>
                <a:spcPct val="100000"/>
              </a:lnSpc>
              <a:spcBef>
                <a:spcPts val="100"/>
              </a:spcBef>
            </a:pPr>
            <a:r>
              <a:rPr lang="en-GB" dirty="0" smtClean="0"/>
              <a:t>MODIFYING</a:t>
            </a:r>
            <a:r>
              <a:rPr lang="en-GB" spc="-125" dirty="0" smtClean="0"/>
              <a:t> </a:t>
            </a:r>
            <a:r>
              <a:rPr lang="en-GB" dirty="0" smtClean="0"/>
              <a:t>POSITIONING </a:t>
            </a:r>
            <a:r>
              <a:rPr lang="en-GB" spc="-880" dirty="0" smtClean="0"/>
              <a:t> </a:t>
            </a:r>
            <a:r>
              <a:rPr lang="en-GB" dirty="0" smtClean="0"/>
              <a:t>STRATEGIES</a:t>
            </a:r>
            <a:endParaRPr lang="en-GB" dirty="0"/>
          </a:p>
        </p:txBody>
      </p:sp>
      <p:sp>
        <p:nvSpPr>
          <p:cNvPr id="3" name="object 3"/>
          <p:cNvSpPr txBox="1"/>
          <p:nvPr/>
        </p:nvSpPr>
        <p:spPr>
          <a:xfrm>
            <a:off x="2059940" y="1768221"/>
            <a:ext cx="7440930" cy="2447465"/>
          </a:xfrm>
          <a:prstGeom prst="rect">
            <a:avLst/>
          </a:prstGeom>
        </p:spPr>
        <p:txBody>
          <a:bodyPr vert="horz" wrap="square" lIns="0" tIns="13335" rIns="0" bIns="0" rtlCol="0">
            <a:spAutoFit/>
          </a:bodyPr>
          <a:lstStyle/>
          <a:p>
            <a:pPr marL="355600" marR="5080" indent="-342900">
              <a:spcBef>
                <a:spcPts val="105"/>
              </a:spcBef>
              <a:buFont typeface="Arial MT"/>
              <a:buChar char="•"/>
              <a:tabLst>
                <a:tab pos="354965" algn="l"/>
                <a:tab pos="355600" algn="l"/>
              </a:tabLst>
            </a:pPr>
            <a:r>
              <a:rPr sz="3200" b="1" dirty="0">
                <a:solidFill>
                  <a:srgbClr val="221F1F"/>
                </a:solidFill>
                <a:latin typeface="Arial" panose="020B0604020202020204"/>
                <a:cs typeface="Arial" panose="020B0604020202020204"/>
              </a:rPr>
              <a:t>Repositioning </a:t>
            </a:r>
            <a:r>
              <a:rPr sz="3200" spc="-5" dirty="0">
                <a:solidFill>
                  <a:srgbClr val="221F1F"/>
                </a:solidFill>
                <a:latin typeface="Arial MT"/>
                <a:cs typeface="Arial MT"/>
              </a:rPr>
              <a:t>establishes </a:t>
            </a:r>
            <a:r>
              <a:rPr sz="3200" dirty="0">
                <a:solidFill>
                  <a:srgbClr val="221F1F"/>
                </a:solidFill>
                <a:latin typeface="Arial MT"/>
                <a:cs typeface="Arial MT"/>
              </a:rPr>
              <a:t>a </a:t>
            </a:r>
            <a:r>
              <a:rPr sz="3200" spc="-5" dirty="0">
                <a:solidFill>
                  <a:srgbClr val="221F1F"/>
                </a:solidFill>
                <a:latin typeface="Arial MT"/>
                <a:cs typeface="Arial MT"/>
              </a:rPr>
              <a:t>new </a:t>
            </a:r>
            <a:r>
              <a:rPr sz="3200" dirty="0">
                <a:solidFill>
                  <a:srgbClr val="221F1F"/>
                </a:solidFill>
                <a:latin typeface="Arial MT"/>
                <a:cs typeface="Arial MT"/>
              </a:rPr>
              <a:t> position</a:t>
            </a:r>
            <a:r>
              <a:rPr sz="3200" spc="-10" dirty="0">
                <a:solidFill>
                  <a:srgbClr val="221F1F"/>
                </a:solidFill>
                <a:latin typeface="Arial MT"/>
                <a:cs typeface="Arial MT"/>
              </a:rPr>
              <a:t> </a:t>
            </a:r>
            <a:r>
              <a:rPr sz="3200" dirty="0">
                <a:solidFill>
                  <a:srgbClr val="221F1F"/>
                </a:solidFill>
                <a:latin typeface="Arial MT"/>
                <a:cs typeface="Arial MT"/>
              </a:rPr>
              <a:t>in</a:t>
            </a:r>
            <a:r>
              <a:rPr sz="3200" spc="-20" dirty="0">
                <a:solidFill>
                  <a:srgbClr val="221F1F"/>
                </a:solidFill>
                <a:latin typeface="Arial MT"/>
                <a:cs typeface="Arial MT"/>
              </a:rPr>
              <a:t> </a:t>
            </a:r>
            <a:r>
              <a:rPr sz="3200" dirty="0">
                <a:solidFill>
                  <a:srgbClr val="221F1F"/>
                </a:solidFill>
                <a:latin typeface="Arial MT"/>
                <a:cs typeface="Arial MT"/>
              </a:rPr>
              <a:t>response</a:t>
            </a:r>
            <a:r>
              <a:rPr sz="3200" spc="-30" dirty="0">
                <a:solidFill>
                  <a:srgbClr val="221F1F"/>
                </a:solidFill>
                <a:latin typeface="Arial MT"/>
                <a:cs typeface="Arial MT"/>
              </a:rPr>
              <a:t> </a:t>
            </a:r>
            <a:r>
              <a:rPr sz="3200" dirty="0">
                <a:solidFill>
                  <a:srgbClr val="221F1F"/>
                </a:solidFill>
                <a:latin typeface="Arial MT"/>
                <a:cs typeface="Arial MT"/>
              </a:rPr>
              <a:t>to</a:t>
            </a:r>
            <a:r>
              <a:rPr sz="3200" spc="-10" dirty="0">
                <a:solidFill>
                  <a:srgbClr val="221F1F"/>
                </a:solidFill>
                <a:latin typeface="Arial MT"/>
                <a:cs typeface="Arial MT"/>
              </a:rPr>
              <a:t> </a:t>
            </a:r>
            <a:r>
              <a:rPr sz="3200" dirty="0">
                <a:solidFill>
                  <a:srgbClr val="221F1F"/>
                </a:solidFill>
                <a:latin typeface="Arial MT"/>
                <a:cs typeface="Arial MT"/>
              </a:rPr>
              <a:t>market</a:t>
            </a:r>
            <a:r>
              <a:rPr sz="3200" spc="-35" dirty="0">
                <a:solidFill>
                  <a:srgbClr val="221F1F"/>
                </a:solidFill>
                <a:latin typeface="Arial MT"/>
                <a:cs typeface="Arial MT"/>
              </a:rPr>
              <a:t> </a:t>
            </a:r>
            <a:r>
              <a:rPr sz="3200" dirty="0">
                <a:solidFill>
                  <a:srgbClr val="221F1F"/>
                </a:solidFill>
                <a:latin typeface="Arial MT"/>
                <a:cs typeface="Arial MT"/>
              </a:rPr>
              <a:t>changes</a:t>
            </a:r>
            <a:endParaRPr sz="3200">
              <a:latin typeface="Arial MT"/>
              <a:cs typeface="Arial MT"/>
            </a:endParaRPr>
          </a:p>
          <a:p>
            <a:pPr>
              <a:spcBef>
                <a:spcPts val="40"/>
              </a:spcBef>
              <a:buClr>
                <a:srgbClr val="221F1F"/>
              </a:buClr>
              <a:buFont typeface="Arial MT"/>
              <a:buChar char="•"/>
            </a:pPr>
            <a:endParaRPr sz="4200">
              <a:latin typeface="Arial MT"/>
              <a:cs typeface="Arial MT"/>
            </a:endParaRPr>
          </a:p>
          <a:p>
            <a:pPr marL="720090" lvl="1" indent="-343535">
              <a:buChar char="•"/>
              <a:tabLst>
                <a:tab pos="719455" algn="l"/>
                <a:tab pos="720725" algn="l"/>
              </a:tabLst>
            </a:pPr>
            <a:r>
              <a:rPr sz="2400" spc="-5" dirty="0">
                <a:solidFill>
                  <a:srgbClr val="221F1F"/>
                </a:solidFill>
                <a:latin typeface="Arial MT"/>
                <a:cs typeface="Arial MT"/>
              </a:rPr>
              <a:t>Commonly</a:t>
            </a:r>
            <a:r>
              <a:rPr sz="2400" spc="5" dirty="0">
                <a:solidFill>
                  <a:srgbClr val="221F1F"/>
                </a:solidFill>
                <a:latin typeface="Arial MT"/>
                <a:cs typeface="Arial MT"/>
              </a:rPr>
              <a:t> </a:t>
            </a:r>
            <a:r>
              <a:rPr sz="2400" spc="-5" dirty="0">
                <a:solidFill>
                  <a:srgbClr val="221F1F"/>
                </a:solidFill>
                <a:latin typeface="Arial MT"/>
                <a:cs typeface="Arial MT"/>
              </a:rPr>
              <a:t>used</a:t>
            </a:r>
            <a:r>
              <a:rPr sz="2400" spc="5" dirty="0">
                <a:solidFill>
                  <a:srgbClr val="221F1F"/>
                </a:solidFill>
                <a:latin typeface="Arial MT"/>
                <a:cs typeface="Arial MT"/>
              </a:rPr>
              <a:t> </a:t>
            </a:r>
            <a:r>
              <a:rPr sz="2400" dirty="0">
                <a:solidFill>
                  <a:srgbClr val="221F1F"/>
                </a:solidFill>
                <a:latin typeface="Arial MT"/>
                <a:cs typeface="Arial MT"/>
              </a:rPr>
              <a:t>to </a:t>
            </a:r>
            <a:r>
              <a:rPr sz="2400" spc="-5" dirty="0">
                <a:solidFill>
                  <a:srgbClr val="221F1F"/>
                </a:solidFill>
                <a:latin typeface="Arial MT"/>
                <a:cs typeface="Arial MT"/>
              </a:rPr>
              <a:t>change</a:t>
            </a:r>
            <a:r>
              <a:rPr sz="2400" spc="10" dirty="0">
                <a:solidFill>
                  <a:srgbClr val="221F1F"/>
                </a:solidFill>
                <a:latin typeface="Arial MT"/>
                <a:cs typeface="Arial MT"/>
              </a:rPr>
              <a:t> </a:t>
            </a:r>
            <a:r>
              <a:rPr sz="2400" dirty="0">
                <a:solidFill>
                  <a:srgbClr val="221F1F"/>
                </a:solidFill>
                <a:latin typeface="Arial MT"/>
                <a:cs typeface="Arial MT"/>
              </a:rPr>
              <a:t>the </a:t>
            </a:r>
            <a:r>
              <a:rPr sz="2400" spc="-5" dirty="0">
                <a:solidFill>
                  <a:srgbClr val="221F1F"/>
                </a:solidFill>
                <a:latin typeface="Arial MT"/>
                <a:cs typeface="Arial MT"/>
              </a:rPr>
              <a:t>brand</a:t>
            </a:r>
            <a:r>
              <a:rPr sz="2400" spc="5" dirty="0">
                <a:solidFill>
                  <a:srgbClr val="221F1F"/>
                </a:solidFill>
                <a:latin typeface="Arial MT"/>
                <a:cs typeface="Arial MT"/>
              </a:rPr>
              <a:t> </a:t>
            </a:r>
            <a:r>
              <a:rPr sz="2400" spc="-5" dirty="0">
                <a:solidFill>
                  <a:srgbClr val="221F1F"/>
                </a:solidFill>
                <a:latin typeface="Arial MT"/>
                <a:cs typeface="Arial MT"/>
              </a:rPr>
              <a:t>image</a:t>
            </a:r>
            <a:endParaRPr sz="2400">
              <a:latin typeface="Arial MT"/>
              <a:cs typeface="Arial MT"/>
            </a:endParaRPr>
          </a:p>
          <a:p>
            <a:pPr marL="720090" lvl="1" indent="-343535">
              <a:spcBef>
                <a:spcPts val="505"/>
              </a:spcBef>
              <a:buChar char="•"/>
              <a:tabLst>
                <a:tab pos="719455" algn="l"/>
                <a:tab pos="720725" algn="l"/>
              </a:tabLst>
            </a:pPr>
            <a:r>
              <a:rPr sz="2400" spc="-5" dirty="0">
                <a:solidFill>
                  <a:srgbClr val="221F1F"/>
                </a:solidFill>
                <a:latin typeface="Arial MT"/>
                <a:cs typeface="Arial MT"/>
              </a:rPr>
              <a:t>Repositioning</a:t>
            </a:r>
            <a:r>
              <a:rPr sz="2400" spc="35" dirty="0">
                <a:solidFill>
                  <a:srgbClr val="221F1F"/>
                </a:solidFill>
                <a:latin typeface="Arial MT"/>
                <a:cs typeface="Arial MT"/>
              </a:rPr>
              <a:t> </a:t>
            </a:r>
            <a:r>
              <a:rPr sz="2400" dirty="0">
                <a:solidFill>
                  <a:srgbClr val="221F1F"/>
                </a:solidFill>
                <a:latin typeface="Arial MT"/>
                <a:cs typeface="Arial MT"/>
              </a:rPr>
              <a:t>can</a:t>
            </a:r>
            <a:r>
              <a:rPr sz="2400" spc="-5" dirty="0">
                <a:solidFill>
                  <a:srgbClr val="221F1F"/>
                </a:solidFill>
                <a:latin typeface="Arial MT"/>
                <a:cs typeface="Arial MT"/>
              </a:rPr>
              <a:t> breathe</a:t>
            </a:r>
            <a:r>
              <a:rPr sz="2400" spc="-10" dirty="0">
                <a:solidFill>
                  <a:srgbClr val="221F1F"/>
                </a:solidFill>
                <a:latin typeface="Arial MT"/>
                <a:cs typeface="Arial MT"/>
              </a:rPr>
              <a:t> </a:t>
            </a:r>
            <a:r>
              <a:rPr sz="2400" spc="-5" dirty="0">
                <a:solidFill>
                  <a:srgbClr val="221F1F"/>
                </a:solidFill>
                <a:latin typeface="Arial MT"/>
                <a:cs typeface="Arial MT"/>
              </a:rPr>
              <a:t>life</a:t>
            </a:r>
            <a:r>
              <a:rPr sz="2400" spc="10" dirty="0">
                <a:solidFill>
                  <a:srgbClr val="221F1F"/>
                </a:solidFill>
                <a:latin typeface="Arial MT"/>
                <a:cs typeface="Arial MT"/>
              </a:rPr>
              <a:t> </a:t>
            </a:r>
            <a:r>
              <a:rPr sz="2400" spc="-5" dirty="0">
                <a:solidFill>
                  <a:srgbClr val="221F1F"/>
                </a:solidFill>
                <a:latin typeface="Arial MT"/>
                <a:cs typeface="Arial MT"/>
              </a:rPr>
              <a:t>into</a:t>
            </a:r>
            <a:r>
              <a:rPr sz="2400" dirty="0">
                <a:solidFill>
                  <a:srgbClr val="221F1F"/>
                </a:solidFill>
                <a:latin typeface="Arial MT"/>
                <a:cs typeface="Arial MT"/>
              </a:rPr>
              <a:t> </a:t>
            </a:r>
            <a:r>
              <a:rPr sz="2400" spc="-5" dirty="0">
                <a:solidFill>
                  <a:srgbClr val="221F1F"/>
                </a:solidFill>
                <a:latin typeface="Arial MT"/>
                <a:cs typeface="Arial MT"/>
              </a:rPr>
              <a:t>“retro”</a:t>
            </a:r>
            <a:r>
              <a:rPr sz="2400" spc="-25" dirty="0">
                <a:solidFill>
                  <a:srgbClr val="221F1F"/>
                </a:solidFill>
                <a:latin typeface="Arial MT"/>
                <a:cs typeface="Arial MT"/>
              </a:rPr>
              <a:t> </a:t>
            </a:r>
            <a:r>
              <a:rPr sz="2400" spc="-5" dirty="0">
                <a:solidFill>
                  <a:srgbClr val="221F1F"/>
                </a:solidFill>
                <a:latin typeface="Arial MT"/>
                <a:cs typeface="Arial MT"/>
              </a:rPr>
              <a:t>brands</a:t>
            </a:r>
            <a:endParaRPr sz="2400">
              <a:latin typeface="Arial MT"/>
              <a:cs typeface="Arial MT"/>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80135" y="680655"/>
            <a:ext cx="9645566" cy="566181"/>
          </a:xfrm>
          <a:prstGeom prst="rect">
            <a:avLst/>
          </a:prstGeom>
        </p:spPr>
        <p:txBody>
          <a:bodyPr vert="horz" wrap="square" lIns="0" tIns="12065" rIns="0" bIns="0" rtlCol="0" anchor="ctr">
            <a:spAutoFit/>
          </a:bodyPr>
          <a:lstStyle/>
          <a:p>
            <a:pPr marL="12700" marR="5080">
              <a:lnSpc>
                <a:spcPct val="100000"/>
              </a:lnSpc>
              <a:spcBef>
                <a:spcPts val="95"/>
              </a:spcBef>
            </a:pPr>
            <a:r>
              <a:rPr lang="en-US" sz="3600" b="1" spc="-5" dirty="0" smtClean="0"/>
              <a:t>BRINGING</a:t>
            </a:r>
            <a:r>
              <a:rPr lang="en-US" sz="3600" b="1" dirty="0" smtClean="0"/>
              <a:t> </a:t>
            </a:r>
            <a:r>
              <a:rPr lang="en-US" sz="3600" b="1" spc="-5" dirty="0" smtClean="0"/>
              <a:t>A</a:t>
            </a:r>
            <a:r>
              <a:rPr lang="en-US" sz="3600" b="1" spc="-10" dirty="0" smtClean="0"/>
              <a:t> </a:t>
            </a:r>
            <a:r>
              <a:rPr lang="en-US" sz="3600" b="1" spc="-5" dirty="0" smtClean="0"/>
              <a:t>PRODUCT</a:t>
            </a:r>
            <a:r>
              <a:rPr lang="en-US" sz="3600" b="1" spc="20" dirty="0" smtClean="0"/>
              <a:t> </a:t>
            </a:r>
            <a:r>
              <a:rPr lang="en-US" sz="3600" b="1" spc="-5" dirty="0" smtClean="0"/>
              <a:t>TO</a:t>
            </a:r>
            <a:r>
              <a:rPr lang="en-US" sz="3600" b="1" spc="-10" dirty="0" smtClean="0"/>
              <a:t> </a:t>
            </a:r>
            <a:r>
              <a:rPr lang="en-US" sz="3600" b="1" spc="-5" dirty="0" smtClean="0"/>
              <a:t>LIFE: </a:t>
            </a:r>
            <a:r>
              <a:rPr lang="en-US" sz="3600" b="1" spc="-765" dirty="0" smtClean="0"/>
              <a:t> </a:t>
            </a:r>
            <a:r>
              <a:rPr lang="en-US" sz="3600" b="1" spc="-5" dirty="0" smtClean="0"/>
              <a:t>BRAND</a:t>
            </a:r>
            <a:r>
              <a:rPr lang="en-US" sz="3600" b="1" spc="15" dirty="0" smtClean="0"/>
              <a:t> </a:t>
            </a:r>
            <a:r>
              <a:rPr lang="en-US" sz="3600" b="1" spc="-5" dirty="0" smtClean="0"/>
              <a:t>PERSONALITY</a:t>
            </a:r>
            <a:endParaRPr lang="en-US" sz="3600" b="1" dirty="0"/>
          </a:p>
        </p:txBody>
      </p:sp>
      <p:sp>
        <p:nvSpPr>
          <p:cNvPr id="3" name="object 3"/>
          <p:cNvSpPr txBox="1"/>
          <p:nvPr/>
        </p:nvSpPr>
        <p:spPr>
          <a:xfrm>
            <a:off x="2059941" y="1731645"/>
            <a:ext cx="7750809" cy="1864360"/>
          </a:xfrm>
          <a:prstGeom prst="rect">
            <a:avLst/>
          </a:prstGeom>
        </p:spPr>
        <p:txBody>
          <a:bodyPr vert="horz" wrap="square" lIns="0" tIns="57785" rIns="0" bIns="0" rtlCol="0">
            <a:spAutoFit/>
          </a:bodyPr>
          <a:lstStyle/>
          <a:p>
            <a:pPr marL="241300" marR="401955" indent="-228600">
              <a:lnSpc>
                <a:spcPts val="2810"/>
              </a:lnSpc>
              <a:spcBef>
                <a:spcPts val="455"/>
              </a:spcBef>
              <a:buChar char="•"/>
              <a:tabLst>
                <a:tab pos="241300" algn="l"/>
              </a:tabLst>
            </a:pPr>
            <a:r>
              <a:rPr sz="2600" dirty="0">
                <a:solidFill>
                  <a:srgbClr val="221F1F"/>
                </a:solidFill>
                <a:latin typeface="Arial MT"/>
                <a:cs typeface="Arial MT"/>
              </a:rPr>
              <a:t>Positioning strategies often try to create a </a:t>
            </a:r>
            <a:r>
              <a:rPr sz="2600" b="1" dirty="0">
                <a:solidFill>
                  <a:srgbClr val="221F1F"/>
                </a:solidFill>
                <a:latin typeface="Arial" panose="020B0604020202020204"/>
                <a:cs typeface="Arial" panose="020B0604020202020204"/>
              </a:rPr>
              <a:t>brand </a:t>
            </a:r>
            <a:r>
              <a:rPr sz="2600" b="1" spc="-710" dirty="0">
                <a:solidFill>
                  <a:srgbClr val="221F1F"/>
                </a:solidFill>
                <a:latin typeface="Arial" panose="020B0604020202020204"/>
                <a:cs typeface="Arial" panose="020B0604020202020204"/>
              </a:rPr>
              <a:t> </a:t>
            </a:r>
            <a:r>
              <a:rPr sz="2600" b="1" dirty="0">
                <a:solidFill>
                  <a:srgbClr val="221F1F"/>
                </a:solidFill>
                <a:latin typeface="Arial" panose="020B0604020202020204"/>
                <a:cs typeface="Arial" panose="020B0604020202020204"/>
              </a:rPr>
              <a:t>personality</a:t>
            </a:r>
            <a:endParaRPr sz="2600" dirty="0">
              <a:latin typeface="Arial" panose="020B0604020202020204"/>
              <a:cs typeface="Arial" panose="020B0604020202020204"/>
            </a:endParaRPr>
          </a:p>
          <a:p>
            <a:pPr marL="756285" lvl="1" indent="-343535">
              <a:spcBef>
                <a:spcPts val="245"/>
              </a:spcBef>
              <a:buChar char="•"/>
              <a:tabLst>
                <a:tab pos="756285" algn="l"/>
                <a:tab pos="756920" algn="l"/>
              </a:tabLst>
            </a:pPr>
            <a:r>
              <a:rPr sz="1900" spc="-5" dirty="0">
                <a:solidFill>
                  <a:srgbClr val="221F1F"/>
                </a:solidFill>
                <a:latin typeface="Arial MT"/>
                <a:cs typeface="Arial MT"/>
              </a:rPr>
              <a:t>A</a:t>
            </a:r>
            <a:r>
              <a:rPr sz="1900" spc="-114" dirty="0">
                <a:solidFill>
                  <a:srgbClr val="221F1F"/>
                </a:solidFill>
                <a:latin typeface="Arial MT"/>
                <a:cs typeface="Arial MT"/>
              </a:rPr>
              <a:t> </a:t>
            </a:r>
            <a:r>
              <a:rPr sz="1900" spc="-10" dirty="0">
                <a:solidFill>
                  <a:srgbClr val="221F1F"/>
                </a:solidFill>
                <a:latin typeface="Arial MT"/>
                <a:cs typeface="Arial MT"/>
              </a:rPr>
              <a:t>distinctive</a:t>
            </a:r>
            <a:r>
              <a:rPr sz="1900" spc="40" dirty="0">
                <a:solidFill>
                  <a:srgbClr val="221F1F"/>
                </a:solidFill>
                <a:latin typeface="Arial MT"/>
                <a:cs typeface="Arial MT"/>
              </a:rPr>
              <a:t> </a:t>
            </a:r>
            <a:r>
              <a:rPr sz="1900" spc="-5" dirty="0">
                <a:solidFill>
                  <a:srgbClr val="221F1F"/>
                </a:solidFill>
                <a:latin typeface="Arial MT"/>
                <a:cs typeface="Arial MT"/>
              </a:rPr>
              <a:t>image</a:t>
            </a:r>
            <a:r>
              <a:rPr sz="1900" spc="25" dirty="0">
                <a:solidFill>
                  <a:srgbClr val="221F1F"/>
                </a:solidFill>
                <a:latin typeface="Arial MT"/>
                <a:cs typeface="Arial MT"/>
              </a:rPr>
              <a:t> </a:t>
            </a:r>
            <a:r>
              <a:rPr sz="1900" spc="-5" dirty="0">
                <a:solidFill>
                  <a:srgbClr val="221F1F"/>
                </a:solidFill>
                <a:latin typeface="Arial MT"/>
                <a:cs typeface="Arial MT"/>
              </a:rPr>
              <a:t>that</a:t>
            </a:r>
            <a:r>
              <a:rPr sz="1900" dirty="0">
                <a:solidFill>
                  <a:srgbClr val="221F1F"/>
                </a:solidFill>
                <a:latin typeface="Arial MT"/>
                <a:cs typeface="Arial MT"/>
              </a:rPr>
              <a:t> </a:t>
            </a:r>
            <a:r>
              <a:rPr sz="1900" spc="-5" dirty="0">
                <a:solidFill>
                  <a:srgbClr val="221F1F"/>
                </a:solidFill>
                <a:latin typeface="Arial MT"/>
                <a:cs typeface="Arial MT"/>
              </a:rPr>
              <a:t>captures</a:t>
            </a:r>
            <a:r>
              <a:rPr sz="1900" spc="25" dirty="0">
                <a:solidFill>
                  <a:srgbClr val="221F1F"/>
                </a:solidFill>
                <a:latin typeface="Arial MT"/>
                <a:cs typeface="Arial MT"/>
              </a:rPr>
              <a:t> </a:t>
            </a:r>
            <a:r>
              <a:rPr sz="1900" spc="-5" dirty="0">
                <a:solidFill>
                  <a:srgbClr val="221F1F"/>
                </a:solidFill>
                <a:latin typeface="Arial MT"/>
                <a:cs typeface="Arial MT"/>
              </a:rPr>
              <a:t>a</a:t>
            </a:r>
            <a:r>
              <a:rPr sz="1900" spc="15" dirty="0">
                <a:solidFill>
                  <a:srgbClr val="221F1F"/>
                </a:solidFill>
                <a:latin typeface="Arial MT"/>
                <a:cs typeface="Arial MT"/>
              </a:rPr>
              <a:t> </a:t>
            </a:r>
            <a:r>
              <a:rPr sz="1900" spc="-10" dirty="0">
                <a:solidFill>
                  <a:srgbClr val="221F1F"/>
                </a:solidFill>
                <a:latin typeface="Arial MT"/>
                <a:cs typeface="Arial MT"/>
              </a:rPr>
              <a:t>brand’s</a:t>
            </a:r>
            <a:r>
              <a:rPr sz="1900" spc="20" dirty="0">
                <a:solidFill>
                  <a:srgbClr val="221F1F"/>
                </a:solidFill>
                <a:latin typeface="Arial MT"/>
                <a:cs typeface="Arial MT"/>
              </a:rPr>
              <a:t> </a:t>
            </a:r>
            <a:r>
              <a:rPr sz="1900" spc="-5" dirty="0">
                <a:solidFill>
                  <a:srgbClr val="221F1F"/>
                </a:solidFill>
                <a:latin typeface="Arial MT"/>
                <a:cs typeface="Arial MT"/>
              </a:rPr>
              <a:t>character</a:t>
            </a:r>
            <a:r>
              <a:rPr sz="1900" spc="45" dirty="0">
                <a:solidFill>
                  <a:srgbClr val="221F1F"/>
                </a:solidFill>
                <a:latin typeface="Arial MT"/>
                <a:cs typeface="Arial MT"/>
              </a:rPr>
              <a:t> </a:t>
            </a:r>
            <a:r>
              <a:rPr sz="1900" spc="-10" dirty="0">
                <a:solidFill>
                  <a:srgbClr val="221F1F"/>
                </a:solidFill>
                <a:latin typeface="Arial MT"/>
                <a:cs typeface="Arial MT"/>
              </a:rPr>
              <a:t>and</a:t>
            </a:r>
            <a:r>
              <a:rPr sz="1900" spc="20" dirty="0">
                <a:solidFill>
                  <a:srgbClr val="221F1F"/>
                </a:solidFill>
                <a:latin typeface="Arial MT"/>
                <a:cs typeface="Arial MT"/>
              </a:rPr>
              <a:t> </a:t>
            </a:r>
            <a:r>
              <a:rPr sz="1900" spc="-5" dirty="0">
                <a:solidFill>
                  <a:srgbClr val="221F1F"/>
                </a:solidFill>
                <a:latin typeface="Arial MT"/>
                <a:cs typeface="Arial MT"/>
              </a:rPr>
              <a:t>benefits</a:t>
            </a:r>
            <a:endParaRPr sz="1900" dirty="0">
              <a:latin typeface="Arial MT"/>
              <a:cs typeface="Arial MT"/>
            </a:endParaRPr>
          </a:p>
          <a:p>
            <a:pPr marL="241300" marR="246380" indent="-228600">
              <a:lnSpc>
                <a:spcPts val="2500"/>
              </a:lnSpc>
              <a:spcBef>
                <a:spcPts val="960"/>
              </a:spcBef>
              <a:buChar char="•"/>
              <a:tabLst>
                <a:tab pos="241300" algn="l"/>
              </a:tabLst>
            </a:pPr>
            <a:r>
              <a:rPr sz="2600" spc="5" dirty="0">
                <a:solidFill>
                  <a:srgbClr val="221F1F"/>
                </a:solidFill>
                <a:latin typeface="Arial MT"/>
                <a:cs typeface="Arial MT"/>
              </a:rPr>
              <a:t>Research </a:t>
            </a:r>
            <a:r>
              <a:rPr sz="2600" dirty="0">
                <a:solidFill>
                  <a:srgbClr val="221F1F"/>
                </a:solidFill>
                <a:latin typeface="Arial MT"/>
                <a:cs typeface="Arial MT"/>
              </a:rPr>
              <a:t>has identified </a:t>
            </a:r>
            <a:r>
              <a:rPr sz="2600" spc="5" dirty="0">
                <a:solidFill>
                  <a:srgbClr val="221F1F"/>
                </a:solidFill>
                <a:latin typeface="Arial MT"/>
                <a:cs typeface="Arial MT"/>
              </a:rPr>
              <a:t>several </a:t>
            </a:r>
            <a:r>
              <a:rPr sz="2600" dirty="0">
                <a:solidFill>
                  <a:srgbClr val="221F1F"/>
                </a:solidFill>
                <a:latin typeface="Arial MT"/>
                <a:cs typeface="Arial MT"/>
              </a:rPr>
              <a:t>brand personality </a:t>
            </a:r>
            <a:r>
              <a:rPr sz="2600" spc="-715" dirty="0">
                <a:solidFill>
                  <a:srgbClr val="221F1F"/>
                </a:solidFill>
                <a:latin typeface="Arial MT"/>
                <a:cs typeface="Arial MT"/>
              </a:rPr>
              <a:t> </a:t>
            </a:r>
            <a:r>
              <a:rPr sz="2600" spc="5" dirty="0">
                <a:solidFill>
                  <a:srgbClr val="221F1F"/>
                </a:solidFill>
                <a:latin typeface="Arial MT"/>
                <a:cs typeface="Arial MT"/>
              </a:rPr>
              <a:t>dimensions:</a:t>
            </a:r>
            <a:endParaRPr sz="2600" dirty="0">
              <a:latin typeface="Arial MT"/>
              <a:cs typeface="Arial MT"/>
            </a:endParaRPr>
          </a:p>
        </p:txBody>
      </p:sp>
      <p:sp>
        <p:nvSpPr>
          <p:cNvPr id="4" name="object 4"/>
          <p:cNvSpPr txBox="1"/>
          <p:nvPr/>
        </p:nvSpPr>
        <p:spPr>
          <a:xfrm>
            <a:off x="2424481" y="4011625"/>
            <a:ext cx="2108835" cy="2020570"/>
          </a:xfrm>
          <a:prstGeom prst="rect">
            <a:avLst/>
          </a:prstGeom>
        </p:spPr>
        <p:txBody>
          <a:bodyPr vert="horz" wrap="square" lIns="0" tIns="12065" rIns="0" bIns="0" rtlCol="0">
            <a:spAutoFit/>
          </a:bodyPr>
          <a:lstStyle/>
          <a:p>
            <a:pPr marL="355600" indent="-342900">
              <a:lnSpc>
                <a:spcPts val="2630"/>
              </a:lnSpc>
              <a:spcBef>
                <a:spcPts val="95"/>
              </a:spcBef>
              <a:buChar char="•"/>
              <a:tabLst>
                <a:tab pos="354965" algn="l"/>
                <a:tab pos="355600" algn="l"/>
              </a:tabLst>
            </a:pPr>
            <a:r>
              <a:rPr sz="2200" spc="-5" dirty="0">
                <a:solidFill>
                  <a:srgbClr val="221F1F"/>
                </a:solidFill>
                <a:latin typeface="Arial MT"/>
                <a:cs typeface="Arial MT"/>
              </a:rPr>
              <a:t>Sincerity:</a:t>
            </a:r>
            <a:endParaRPr sz="2200">
              <a:latin typeface="Arial MT"/>
              <a:cs typeface="Arial MT"/>
            </a:endParaRPr>
          </a:p>
          <a:p>
            <a:pPr marL="355600" indent="-342900">
              <a:lnSpc>
                <a:spcPts val="2615"/>
              </a:lnSpc>
              <a:buChar char="•"/>
              <a:tabLst>
                <a:tab pos="354965" algn="l"/>
                <a:tab pos="355600" algn="l"/>
              </a:tabLst>
            </a:pPr>
            <a:r>
              <a:rPr sz="2200" spc="-5" dirty="0">
                <a:solidFill>
                  <a:srgbClr val="221F1F"/>
                </a:solidFill>
                <a:latin typeface="Arial MT"/>
                <a:cs typeface="Arial MT"/>
              </a:rPr>
              <a:t>Excitement</a:t>
            </a:r>
            <a:endParaRPr sz="2200">
              <a:latin typeface="Arial MT"/>
              <a:cs typeface="Arial MT"/>
            </a:endParaRPr>
          </a:p>
          <a:p>
            <a:pPr marL="355600" indent="-342900">
              <a:lnSpc>
                <a:spcPts val="2610"/>
              </a:lnSpc>
              <a:buChar char="•"/>
              <a:tabLst>
                <a:tab pos="354965" algn="l"/>
                <a:tab pos="355600" algn="l"/>
              </a:tabLst>
            </a:pPr>
            <a:r>
              <a:rPr sz="2200" spc="-5" dirty="0">
                <a:solidFill>
                  <a:srgbClr val="221F1F"/>
                </a:solidFill>
                <a:latin typeface="Arial MT"/>
                <a:cs typeface="Arial MT"/>
              </a:rPr>
              <a:t>Competence</a:t>
            </a:r>
            <a:endParaRPr sz="2200">
              <a:latin typeface="Arial MT"/>
              <a:cs typeface="Arial MT"/>
            </a:endParaRPr>
          </a:p>
          <a:p>
            <a:pPr marL="355600" indent="-342900">
              <a:lnSpc>
                <a:spcPts val="2610"/>
              </a:lnSpc>
              <a:buChar char="•"/>
              <a:tabLst>
                <a:tab pos="354965" algn="l"/>
                <a:tab pos="355600" algn="l"/>
              </a:tabLst>
            </a:pPr>
            <a:r>
              <a:rPr sz="2200" spc="-5" dirty="0">
                <a:solidFill>
                  <a:srgbClr val="221F1F"/>
                </a:solidFill>
                <a:latin typeface="Arial MT"/>
                <a:cs typeface="Arial MT"/>
              </a:rPr>
              <a:t>Authenticity</a:t>
            </a:r>
            <a:endParaRPr sz="2200">
              <a:latin typeface="Arial MT"/>
              <a:cs typeface="Arial MT"/>
            </a:endParaRPr>
          </a:p>
          <a:p>
            <a:pPr marL="355600" indent="-342900">
              <a:lnSpc>
                <a:spcPts val="2615"/>
              </a:lnSpc>
              <a:buChar char="•"/>
              <a:tabLst>
                <a:tab pos="354965" algn="l"/>
                <a:tab pos="355600" algn="l"/>
              </a:tabLst>
            </a:pPr>
            <a:r>
              <a:rPr sz="2200" spc="-5" dirty="0">
                <a:solidFill>
                  <a:srgbClr val="221F1F"/>
                </a:solidFill>
                <a:latin typeface="Arial MT"/>
                <a:cs typeface="Arial MT"/>
              </a:rPr>
              <a:t>Sophistication</a:t>
            </a:r>
            <a:endParaRPr sz="2200">
              <a:latin typeface="Arial MT"/>
              <a:cs typeface="Arial MT"/>
            </a:endParaRPr>
          </a:p>
          <a:p>
            <a:pPr marL="355600" indent="-342900">
              <a:lnSpc>
                <a:spcPts val="2630"/>
              </a:lnSpc>
              <a:buChar char="•"/>
              <a:tabLst>
                <a:tab pos="354965" algn="l"/>
                <a:tab pos="355600" algn="l"/>
              </a:tabLst>
            </a:pPr>
            <a:r>
              <a:rPr sz="2200" spc="-5" dirty="0">
                <a:solidFill>
                  <a:srgbClr val="221F1F"/>
                </a:solidFill>
                <a:latin typeface="Arial MT"/>
                <a:cs typeface="Arial MT"/>
              </a:rPr>
              <a:t>Ruggedness</a:t>
            </a:r>
            <a:endParaRPr sz="2200">
              <a:latin typeface="Arial MT"/>
              <a:cs typeface="Arial MT"/>
            </a:endParaRPr>
          </a:p>
        </p:txBody>
      </p:sp>
      <p:sp>
        <p:nvSpPr>
          <p:cNvPr id="5" name="object 5"/>
          <p:cNvSpPr txBox="1"/>
          <p:nvPr/>
        </p:nvSpPr>
        <p:spPr>
          <a:xfrm>
            <a:off x="4881499" y="4011625"/>
            <a:ext cx="1265555" cy="2020570"/>
          </a:xfrm>
          <a:prstGeom prst="rect">
            <a:avLst/>
          </a:prstGeom>
        </p:spPr>
        <p:txBody>
          <a:bodyPr vert="horz" wrap="square" lIns="0" tIns="15875" rIns="0" bIns="0" rtlCol="0">
            <a:spAutoFit/>
          </a:bodyPr>
          <a:lstStyle/>
          <a:p>
            <a:pPr marL="12700" marR="5080" algn="just">
              <a:lnSpc>
                <a:spcPct val="99000"/>
              </a:lnSpc>
              <a:spcBef>
                <a:spcPts val="125"/>
              </a:spcBef>
            </a:pPr>
            <a:r>
              <a:rPr sz="2200" i="1" spc="-5" dirty="0">
                <a:solidFill>
                  <a:srgbClr val="000066"/>
                </a:solidFill>
                <a:latin typeface="Arial" panose="020B0604020202020204"/>
                <a:cs typeface="Arial" panose="020B0604020202020204"/>
              </a:rPr>
              <a:t>Exa</a:t>
            </a:r>
            <a:r>
              <a:rPr sz="2200" i="1" spc="-25" dirty="0">
                <a:solidFill>
                  <a:srgbClr val="000066"/>
                </a:solidFill>
                <a:latin typeface="Arial" panose="020B0604020202020204"/>
                <a:cs typeface="Arial" panose="020B0604020202020204"/>
              </a:rPr>
              <a:t>m</a:t>
            </a:r>
            <a:r>
              <a:rPr sz="2200" i="1" spc="-5" dirty="0">
                <a:solidFill>
                  <a:srgbClr val="000066"/>
                </a:solidFill>
                <a:latin typeface="Arial" panose="020B0604020202020204"/>
                <a:cs typeface="Arial" panose="020B0604020202020204"/>
              </a:rPr>
              <a:t>ple?  Ex</a:t>
            </a:r>
            <a:r>
              <a:rPr sz="2200" i="1" dirty="0">
                <a:solidFill>
                  <a:srgbClr val="000066"/>
                </a:solidFill>
                <a:latin typeface="Arial" panose="020B0604020202020204"/>
                <a:cs typeface="Arial" panose="020B0604020202020204"/>
              </a:rPr>
              <a:t>a</a:t>
            </a:r>
            <a:r>
              <a:rPr sz="2200" i="1" spc="-25" dirty="0">
                <a:solidFill>
                  <a:srgbClr val="000066"/>
                </a:solidFill>
                <a:latin typeface="Arial" panose="020B0604020202020204"/>
                <a:cs typeface="Arial" panose="020B0604020202020204"/>
              </a:rPr>
              <a:t>m</a:t>
            </a:r>
            <a:r>
              <a:rPr sz="2200" i="1" spc="-5" dirty="0">
                <a:solidFill>
                  <a:srgbClr val="000066"/>
                </a:solidFill>
                <a:latin typeface="Arial" panose="020B0604020202020204"/>
                <a:cs typeface="Arial" panose="020B0604020202020204"/>
              </a:rPr>
              <a:t>ple?  Ex</a:t>
            </a:r>
            <a:r>
              <a:rPr sz="2200" i="1" dirty="0">
                <a:solidFill>
                  <a:srgbClr val="000066"/>
                </a:solidFill>
                <a:latin typeface="Arial" panose="020B0604020202020204"/>
                <a:cs typeface="Arial" panose="020B0604020202020204"/>
              </a:rPr>
              <a:t>a</a:t>
            </a:r>
            <a:r>
              <a:rPr sz="2200" i="1" spc="-25" dirty="0">
                <a:solidFill>
                  <a:srgbClr val="000066"/>
                </a:solidFill>
                <a:latin typeface="Arial" panose="020B0604020202020204"/>
                <a:cs typeface="Arial" panose="020B0604020202020204"/>
              </a:rPr>
              <a:t>m</a:t>
            </a:r>
            <a:r>
              <a:rPr sz="2200" i="1" spc="-5" dirty="0">
                <a:solidFill>
                  <a:srgbClr val="000066"/>
                </a:solidFill>
                <a:latin typeface="Arial" panose="020B0604020202020204"/>
                <a:cs typeface="Arial" panose="020B0604020202020204"/>
              </a:rPr>
              <a:t>ple?  Ex</a:t>
            </a:r>
            <a:r>
              <a:rPr sz="2200" i="1" dirty="0">
                <a:solidFill>
                  <a:srgbClr val="000066"/>
                </a:solidFill>
                <a:latin typeface="Arial" panose="020B0604020202020204"/>
                <a:cs typeface="Arial" panose="020B0604020202020204"/>
              </a:rPr>
              <a:t>a</a:t>
            </a:r>
            <a:r>
              <a:rPr sz="2200" i="1" spc="-25" dirty="0">
                <a:solidFill>
                  <a:srgbClr val="000066"/>
                </a:solidFill>
                <a:latin typeface="Arial" panose="020B0604020202020204"/>
                <a:cs typeface="Arial" panose="020B0604020202020204"/>
              </a:rPr>
              <a:t>m</a:t>
            </a:r>
            <a:r>
              <a:rPr sz="2200" i="1" spc="-5" dirty="0">
                <a:solidFill>
                  <a:srgbClr val="000066"/>
                </a:solidFill>
                <a:latin typeface="Arial" panose="020B0604020202020204"/>
                <a:cs typeface="Arial" panose="020B0604020202020204"/>
              </a:rPr>
              <a:t>ple?  Exa</a:t>
            </a:r>
            <a:r>
              <a:rPr sz="2200" i="1" spc="-25" dirty="0">
                <a:solidFill>
                  <a:srgbClr val="000066"/>
                </a:solidFill>
                <a:latin typeface="Arial" panose="020B0604020202020204"/>
                <a:cs typeface="Arial" panose="020B0604020202020204"/>
              </a:rPr>
              <a:t>m</a:t>
            </a:r>
            <a:r>
              <a:rPr sz="2200" i="1" spc="-5" dirty="0">
                <a:solidFill>
                  <a:srgbClr val="000066"/>
                </a:solidFill>
                <a:latin typeface="Arial" panose="020B0604020202020204"/>
                <a:cs typeface="Arial" panose="020B0604020202020204"/>
              </a:rPr>
              <a:t>ple?  Ex</a:t>
            </a:r>
            <a:r>
              <a:rPr sz="2200" i="1" dirty="0">
                <a:solidFill>
                  <a:srgbClr val="000066"/>
                </a:solidFill>
                <a:latin typeface="Arial" panose="020B0604020202020204"/>
                <a:cs typeface="Arial" panose="020B0604020202020204"/>
              </a:rPr>
              <a:t>a</a:t>
            </a:r>
            <a:r>
              <a:rPr sz="2200" i="1" spc="-25" dirty="0">
                <a:solidFill>
                  <a:srgbClr val="000066"/>
                </a:solidFill>
                <a:latin typeface="Arial" panose="020B0604020202020204"/>
                <a:cs typeface="Arial" panose="020B0604020202020204"/>
              </a:rPr>
              <a:t>m</a:t>
            </a:r>
            <a:r>
              <a:rPr sz="2200" i="1" spc="-5" dirty="0">
                <a:solidFill>
                  <a:srgbClr val="000066"/>
                </a:solidFill>
                <a:latin typeface="Arial" panose="020B0604020202020204"/>
                <a:cs typeface="Arial" panose="020B0604020202020204"/>
              </a:rPr>
              <a:t>ple?</a:t>
            </a:r>
            <a:endParaRPr sz="2200">
              <a:latin typeface="Arial" panose="020B0604020202020204"/>
              <a:cs typeface="Arial" panose="020B0604020202020204"/>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56138" y="715771"/>
            <a:ext cx="5637530" cy="635000"/>
          </a:xfrm>
          <a:prstGeom prst="rect">
            <a:avLst/>
          </a:prstGeom>
        </p:spPr>
        <p:txBody>
          <a:bodyPr vert="horz" wrap="square" lIns="0" tIns="12065" rIns="0" bIns="0" rtlCol="0" anchor="ctr">
            <a:spAutoFit/>
          </a:bodyPr>
          <a:lstStyle/>
          <a:p>
            <a:pPr marL="12700">
              <a:lnSpc>
                <a:spcPct val="100000"/>
              </a:lnSpc>
              <a:spcBef>
                <a:spcPts val="95"/>
              </a:spcBef>
            </a:pPr>
            <a:r>
              <a:rPr lang="en-GB" sz="4000" spc="-5" dirty="0" smtClean="0"/>
              <a:t>POSITIONED</a:t>
            </a:r>
            <a:r>
              <a:rPr lang="en-GB" sz="4000" spc="-30" dirty="0" smtClean="0"/>
              <a:t> </a:t>
            </a:r>
            <a:r>
              <a:rPr lang="en-GB" sz="4000" spc="-5" dirty="0" smtClean="0"/>
              <a:t>FOR</a:t>
            </a:r>
            <a:r>
              <a:rPr lang="en-GB" sz="4000" spc="-25" dirty="0" smtClean="0"/>
              <a:t> </a:t>
            </a:r>
            <a:r>
              <a:rPr lang="en-GB" sz="4000" spc="-5" dirty="0" smtClean="0"/>
              <a:t>SUCCESS</a:t>
            </a:r>
            <a:endParaRPr lang="en-GB" sz="4000" dirty="0"/>
          </a:p>
        </p:txBody>
      </p:sp>
      <p:sp>
        <p:nvSpPr>
          <p:cNvPr id="3" name="object 3"/>
          <p:cNvSpPr txBox="1"/>
          <p:nvPr/>
        </p:nvSpPr>
        <p:spPr>
          <a:xfrm>
            <a:off x="2059940" y="1771268"/>
            <a:ext cx="7785734" cy="3731150"/>
          </a:xfrm>
          <a:prstGeom prst="rect">
            <a:avLst/>
          </a:prstGeom>
        </p:spPr>
        <p:txBody>
          <a:bodyPr vert="horz" wrap="square" lIns="0" tIns="12065" rIns="0" bIns="0" rtlCol="0">
            <a:spAutoFit/>
          </a:bodyPr>
          <a:lstStyle/>
          <a:p>
            <a:pPr marL="241300" marR="994410" indent="-228600">
              <a:spcBef>
                <a:spcPts val="95"/>
              </a:spcBef>
              <a:buChar char="•"/>
              <a:tabLst>
                <a:tab pos="241300" algn="l"/>
              </a:tabLst>
            </a:pPr>
            <a:r>
              <a:rPr sz="2800" dirty="0">
                <a:solidFill>
                  <a:srgbClr val="221F1F"/>
                </a:solidFill>
                <a:latin typeface="Arial MT"/>
                <a:cs typeface="Arial MT"/>
              </a:rPr>
              <a:t>Successful</a:t>
            </a:r>
            <a:r>
              <a:rPr sz="2800" spc="-15" dirty="0">
                <a:solidFill>
                  <a:srgbClr val="221F1F"/>
                </a:solidFill>
                <a:latin typeface="Arial MT"/>
                <a:cs typeface="Arial MT"/>
              </a:rPr>
              <a:t> </a:t>
            </a:r>
            <a:r>
              <a:rPr sz="2800" dirty="0">
                <a:solidFill>
                  <a:srgbClr val="221F1F"/>
                </a:solidFill>
                <a:latin typeface="Arial MT"/>
                <a:cs typeface="Arial MT"/>
              </a:rPr>
              <a:t>brand positioning</a:t>
            </a:r>
            <a:r>
              <a:rPr sz="2800" spc="15" dirty="0">
                <a:solidFill>
                  <a:srgbClr val="221F1F"/>
                </a:solidFill>
                <a:latin typeface="Arial MT"/>
                <a:cs typeface="Arial MT"/>
              </a:rPr>
              <a:t> </a:t>
            </a:r>
            <a:r>
              <a:rPr sz="2800" dirty="0">
                <a:solidFill>
                  <a:srgbClr val="221F1F"/>
                </a:solidFill>
                <a:latin typeface="Arial MT"/>
                <a:cs typeface="Arial MT"/>
              </a:rPr>
              <a:t>should</a:t>
            </a:r>
            <a:r>
              <a:rPr sz="2800" spc="5" dirty="0">
                <a:solidFill>
                  <a:srgbClr val="221F1F"/>
                </a:solidFill>
                <a:latin typeface="Arial MT"/>
                <a:cs typeface="Arial MT"/>
              </a:rPr>
              <a:t> </a:t>
            </a:r>
            <a:r>
              <a:rPr sz="2800" dirty="0">
                <a:solidFill>
                  <a:srgbClr val="221F1F"/>
                </a:solidFill>
                <a:latin typeface="Arial MT"/>
                <a:cs typeface="Arial MT"/>
              </a:rPr>
              <a:t>align </a:t>
            </a:r>
            <a:r>
              <a:rPr sz="2800" spc="-765" dirty="0">
                <a:solidFill>
                  <a:srgbClr val="221F1F"/>
                </a:solidFill>
                <a:latin typeface="Arial MT"/>
                <a:cs typeface="Arial MT"/>
              </a:rPr>
              <a:t> </a:t>
            </a:r>
            <a:r>
              <a:rPr sz="2800" spc="-5" dirty="0">
                <a:solidFill>
                  <a:srgbClr val="221F1F"/>
                </a:solidFill>
                <a:latin typeface="Arial MT"/>
                <a:cs typeface="Arial MT"/>
              </a:rPr>
              <a:t>clearly</a:t>
            </a:r>
            <a:r>
              <a:rPr sz="2800" spc="5" dirty="0">
                <a:solidFill>
                  <a:srgbClr val="221F1F"/>
                </a:solidFill>
                <a:latin typeface="Arial MT"/>
                <a:cs typeface="Arial MT"/>
              </a:rPr>
              <a:t> </a:t>
            </a:r>
            <a:r>
              <a:rPr sz="2800" spc="-5" dirty="0">
                <a:solidFill>
                  <a:srgbClr val="221F1F"/>
                </a:solidFill>
                <a:latin typeface="Arial MT"/>
                <a:cs typeface="Arial MT"/>
              </a:rPr>
              <a:t>with</a:t>
            </a:r>
            <a:r>
              <a:rPr sz="2800" spc="5" dirty="0">
                <a:solidFill>
                  <a:srgbClr val="221F1F"/>
                </a:solidFill>
                <a:latin typeface="Arial MT"/>
                <a:cs typeface="Arial MT"/>
              </a:rPr>
              <a:t> </a:t>
            </a:r>
            <a:r>
              <a:rPr sz="2800" spc="-5" dirty="0">
                <a:solidFill>
                  <a:srgbClr val="221F1F"/>
                </a:solidFill>
                <a:latin typeface="Arial MT"/>
                <a:cs typeface="Arial MT"/>
              </a:rPr>
              <a:t>the</a:t>
            </a:r>
            <a:r>
              <a:rPr sz="2800" spc="5" dirty="0">
                <a:solidFill>
                  <a:srgbClr val="221F1F"/>
                </a:solidFill>
                <a:latin typeface="Arial MT"/>
                <a:cs typeface="Arial MT"/>
              </a:rPr>
              <a:t> </a:t>
            </a:r>
            <a:r>
              <a:rPr sz="2800" spc="-5" dirty="0">
                <a:solidFill>
                  <a:srgbClr val="221F1F"/>
                </a:solidFill>
                <a:latin typeface="Arial MT"/>
                <a:cs typeface="Arial MT"/>
              </a:rPr>
              <a:t>company’s</a:t>
            </a:r>
            <a:r>
              <a:rPr sz="2800" spc="10" dirty="0">
                <a:solidFill>
                  <a:srgbClr val="221F1F"/>
                </a:solidFill>
                <a:latin typeface="Arial MT"/>
                <a:cs typeface="Arial MT"/>
              </a:rPr>
              <a:t> </a:t>
            </a:r>
            <a:r>
              <a:rPr sz="2800" dirty="0">
                <a:solidFill>
                  <a:srgbClr val="221F1F"/>
                </a:solidFill>
                <a:latin typeface="Arial MT"/>
                <a:cs typeface="Arial MT"/>
              </a:rPr>
              <a:t>competitive </a:t>
            </a:r>
            <a:r>
              <a:rPr sz="2800" spc="5" dirty="0">
                <a:solidFill>
                  <a:srgbClr val="221F1F"/>
                </a:solidFill>
                <a:latin typeface="Arial MT"/>
                <a:cs typeface="Arial MT"/>
              </a:rPr>
              <a:t> </a:t>
            </a:r>
            <a:r>
              <a:rPr sz="2800" dirty="0">
                <a:solidFill>
                  <a:srgbClr val="221F1F"/>
                </a:solidFill>
                <a:latin typeface="Arial MT"/>
                <a:cs typeface="Arial MT"/>
              </a:rPr>
              <a:t>advantage(s)</a:t>
            </a:r>
            <a:endParaRPr sz="2800">
              <a:latin typeface="Arial MT"/>
              <a:cs typeface="Arial MT"/>
            </a:endParaRPr>
          </a:p>
          <a:p>
            <a:pPr marL="720090" marR="5080" lvl="1" indent="-342900">
              <a:spcBef>
                <a:spcPts val="510"/>
              </a:spcBef>
              <a:buChar char="•"/>
              <a:tabLst>
                <a:tab pos="719455" algn="l"/>
                <a:tab pos="720725" algn="l"/>
              </a:tabLst>
            </a:pPr>
            <a:r>
              <a:rPr sz="2400" dirty="0">
                <a:solidFill>
                  <a:srgbClr val="221F1F"/>
                </a:solidFill>
                <a:latin typeface="Arial MT"/>
                <a:cs typeface="Arial MT"/>
              </a:rPr>
              <a:t>In turn,</a:t>
            </a:r>
            <a:r>
              <a:rPr sz="2400" spc="-15" dirty="0">
                <a:solidFill>
                  <a:srgbClr val="221F1F"/>
                </a:solidFill>
                <a:latin typeface="Arial MT"/>
                <a:cs typeface="Arial MT"/>
              </a:rPr>
              <a:t> </a:t>
            </a:r>
            <a:r>
              <a:rPr sz="2400" spc="-5" dirty="0">
                <a:solidFill>
                  <a:srgbClr val="221F1F"/>
                </a:solidFill>
                <a:latin typeface="Arial MT"/>
                <a:cs typeface="Arial MT"/>
              </a:rPr>
              <a:t>marketing</a:t>
            </a:r>
            <a:r>
              <a:rPr sz="2400" spc="5" dirty="0">
                <a:solidFill>
                  <a:srgbClr val="221F1F"/>
                </a:solidFill>
                <a:latin typeface="Arial MT"/>
                <a:cs typeface="Arial MT"/>
              </a:rPr>
              <a:t> </a:t>
            </a:r>
            <a:r>
              <a:rPr sz="2400" spc="-5" dirty="0">
                <a:solidFill>
                  <a:srgbClr val="221F1F"/>
                </a:solidFill>
                <a:latin typeface="Arial MT"/>
                <a:cs typeface="Arial MT"/>
              </a:rPr>
              <a:t>mix</a:t>
            </a:r>
            <a:r>
              <a:rPr sz="2400" dirty="0">
                <a:solidFill>
                  <a:srgbClr val="221F1F"/>
                </a:solidFill>
                <a:latin typeface="Arial MT"/>
                <a:cs typeface="Arial MT"/>
              </a:rPr>
              <a:t> </a:t>
            </a:r>
            <a:r>
              <a:rPr sz="2400" spc="-5" dirty="0">
                <a:solidFill>
                  <a:srgbClr val="221F1F"/>
                </a:solidFill>
                <a:latin typeface="Arial MT"/>
                <a:cs typeface="Arial MT"/>
              </a:rPr>
              <a:t>elements</a:t>
            </a:r>
            <a:r>
              <a:rPr sz="2400" spc="20" dirty="0">
                <a:solidFill>
                  <a:srgbClr val="221F1F"/>
                </a:solidFill>
                <a:latin typeface="Arial MT"/>
                <a:cs typeface="Arial MT"/>
              </a:rPr>
              <a:t> </a:t>
            </a:r>
            <a:r>
              <a:rPr sz="2400" spc="-5" dirty="0">
                <a:solidFill>
                  <a:srgbClr val="221F1F"/>
                </a:solidFill>
                <a:latin typeface="Arial MT"/>
                <a:cs typeface="Arial MT"/>
              </a:rPr>
              <a:t>should</a:t>
            </a:r>
            <a:r>
              <a:rPr sz="2400" spc="20" dirty="0">
                <a:solidFill>
                  <a:srgbClr val="221F1F"/>
                </a:solidFill>
                <a:latin typeface="Arial MT"/>
                <a:cs typeface="Arial MT"/>
              </a:rPr>
              <a:t> </a:t>
            </a:r>
            <a:r>
              <a:rPr sz="2400" spc="-5" dirty="0">
                <a:solidFill>
                  <a:srgbClr val="221F1F"/>
                </a:solidFill>
                <a:latin typeface="Arial MT"/>
                <a:cs typeface="Arial MT"/>
              </a:rPr>
              <a:t>support</a:t>
            </a:r>
            <a:r>
              <a:rPr sz="2400" spc="10" dirty="0">
                <a:solidFill>
                  <a:srgbClr val="221F1F"/>
                </a:solidFill>
                <a:latin typeface="Arial MT"/>
                <a:cs typeface="Arial MT"/>
              </a:rPr>
              <a:t> </a:t>
            </a:r>
            <a:r>
              <a:rPr sz="2400" spc="-5" dirty="0">
                <a:solidFill>
                  <a:srgbClr val="221F1F"/>
                </a:solidFill>
                <a:latin typeface="Arial MT"/>
                <a:cs typeface="Arial MT"/>
              </a:rPr>
              <a:t>a </a:t>
            </a:r>
            <a:r>
              <a:rPr sz="2400" dirty="0">
                <a:solidFill>
                  <a:srgbClr val="221F1F"/>
                </a:solidFill>
                <a:latin typeface="Arial MT"/>
                <a:cs typeface="Arial MT"/>
              </a:rPr>
              <a:t> </a:t>
            </a:r>
            <a:r>
              <a:rPr sz="2400" spc="-5" dirty="0">
                <a:solidFill>
                  <a:srgbClr val="221F1F"/>
                </a:solidFill>
                <a:latin typeface="Arial MT"/>
                <a:cs typeface="Arial MT"/>
              </a:rPr>
              <a:t>distinctive</a:t>
            </a:r>
            <a:r>
              <a:rPr sz="2400" spc="15" dirty="0">
                <a:solidFill>
                  <a:srgbClr val="221F1F"/>
                </a:solidFill>
                <a:latin typeface="Arial MT"/>
                <a:cs typeface="Arial MT"/>
              </a:rPr>
              <a:t> </a:t>
            </a:r>
            <a:r>
              <a:rPr sz="2400" spc="-5" dirty="0">
                <a:solidFill>
                  <a:srgbClr val="221F1F"/>
                </a:solidFill>
                <a:latin typeface="Arial MT"/>
                <a:cs typeface="Arial MT"/>
              </a:rPr>
              <a:t>brand</a:t>
            </a:r>
            <a:r>
              <a:rPr sz="2400" spc="20" dirty="0">
                <a:solidFill>
                  <a:srgbClr val="221F1F"/>
                </a:solidFill>
                <a:latin typeface="Arial MT"/>
                <a:cs typeface="Arial MT"/>
              </a:rPr>
              <a:t> </a:t>
            </a:r>
            <a:r>
              <a:rPr sz="2400" spc="-5" dirty="0">
                <a:solidFill>
                  <a:srgbClr val="221F1F"/>
                </a:solidFill>
                <a:latin typeface="Arial MT"/>
                <a:cs typeface="Arial MT"/>
              </a:rPr>
              <a:t>image</a:t>
            </a:r>
            <a:r>
              <a:rPr sz="2400" spc="15" dirty="0">
                <a:solidFill>
                  <a:srgbClr val="221F1F"/>
                </a:solidFill>
                <a:latin typeface="Arial MT"/>
                <a:cs typeface="Arial MT"/>
              </a:rPr>
              <a:t> </a:t>
            </a:r>
            <a:r>
              <a:rPr sz="2400" spc="-5" dirty="0">
                <a:solidFill>
                  <a:srgbClr val="221F1F"/>
                </a:solidFill>
                <a:latin typeface="Arial MT"/>
                <a:cs typeface="Arial MT"/>
              </a:rPr>
              <a:t>and</a:t>
            </a:r>
            <a:r>
              <a:rPr sz="2400" spc="10" dirty="0">
                <a:solidFill>
                  <a:srgbClr val="221F1F"/>
                </a:solidFill>
                <a:latin typeface="Arial MT"/>
                <a:cs typeface="Arial MT"/>
              </a:rPr>
              <a:t> </a:t>
            </a:r>
            <a:r>
              <a:rPr sz="2400" spc="-5" dirty="0">
                <a:solidFill>
                  <a:srgbClr val="221F1F"/>
                </a:solidFill>
                <a:latin typeface="Arial MT"/>
                <a:cs typeface="Arial MT"/>
              </a:rPr>
              <a:t>value</a:t>
            </a:r>
            <a:r>
              <a:rPr sz="2400" spc="20" dirty="0">
                <a:solidFill>
                  <a:srgbClr val="221F1F"/>
                </a:solidFill>
                <a:latin typeface="Arial MT"/>
                <a:cs typeface="Arial MT"/>
              </a:rPr>
              <a:t> </a:t>
            </a:r>
            <a:r>
              <a:rPr sz="2400" spc="-5" dirty="0">
                <a:solidFill>
                  <a:srgbClr val="221F1F"/>
                </a:solidFill>
                <a:latin typeface="Arial MT"/>
                <a:cs typeface="Arial MT"/>
              </a:rPr>
              <a:t>proposition</a:t>
            </a:r>
            <a:r>
              <a:rPr sz="2400" spc="40" dirty="0">
                <a:solidFill>
                  <a:srgbClr val="221F1F"/>
                </a:solidFill>
                <a:latin typeface="Arial MT"/>
                <a:cs typeface="Arial MT"/>
              </a:rPr>
              <a:t> </a:t>
            </a:r>
            <a:r>
              <a:rPr sz="2400" dirty="0">
                <a:solidFill>
                  <a:srgbClr val="221F1F"/>
                </a:solidFill>
                <a:latin typeface="Arial MT"/>
                <a:cs typeface="Arial MT"/>
              </a:rPr>
              <a:t>for</a:t>
            </a:r>
            <a:r>
              <a:rPr sz="2400" spc="-10" dirty="0">
                <a:solidFill>
                  <a:srgbClr val="221F1F"/>
                </a:solidFill>
                <a:latin typeface="Arial MT"/>
                <a:cs typeface="Arial MT"/>
              </a:rPr>
              <a:t> </a:t>
            </a:r>
            <a:r>
              <a:rPr sz="2400" dirty="0">
                <a:solidFill>
                  <a:srgbClr val="221F1F"/>
                </a:solidFill>
                <a:latin typeface="Arial MT"/>
                <a:cs typeface="Arial MT"/>
              </a:rPr>
              <a:t>the </a:t>
            </a:r>
            <a:r>
              <a:rPr sz="2400" spc="-650" dirty="0">
                <a:solidFill>
                  <a:srgbClr val="221F1F"/>
                </a:solidFill>
                <a:latin typeface="Arial MT"/>
                <a:cs typeface="Arial MT"/>
              </a:rPr>
              <a:t> </a:t>
            </a:r>
            <a:r>
              <a:rPr sz="2400" dirty="0">
                <a:solidFill>
                  <a:srgbClr val="221F1F"/>
                </a:solidFill>
                <a:latin typeface="Arial MT"/>
                <a:cs typeface="Arial MT"/>
              </a:rPr>
              <a:t>target</a:t>
            </a:r>
            <a:r>
              <a:rPr sz="2400" spc="-5" dirty="0">
                <a:solidFill>
                  <a:srgbClr val="221F1F"/>
                </a:solidFill>
                <a:latin typeface="Arial MT"/>
                <a:cs typeface="Arial MT"/>
              </a:rPr>
              <a:t> market</a:t>
            </a:r>
            <a:endParaRPr sz="2400">
              <a:latin typeface="Arial MT"/>
              <a:cs typeface="Arial MT"/>
            </a:endParaRPr>
          </a:p>
          <a:p>
            <a:pPr>
              <a:spcBef>
                <a:spcPts val="35"/>
              </a:spcBef>
            </a:pPr>
            <a:endParaRPr sz="3350">
              <a:latin typeface="Arial MT"/>
              <a:cs typeface="Arial MT"/>
            </a:endParaRPr>
          </a:p>
          <a:p>
            <a:pPr marL="12700" marR="231140">
              <a:spcBef>
                <a:spcPts val="5"/>
              </a:spcBef>
            </a:pPr>
            <a:r>
              <a:rPr sz="2400" b="1" dirty="0">
                <a:solidFill>
                  <a:srgbClr val="444447"/>
                </a:solidFill>
                <a:latin typeface="Arial" panose="020B0604020202020204"/>
                <a:cs typeface="Arial" panose="020B0604020202020204"/>
              </a:rPr>
              <a:t>Think of </a:t>
            </a:r>
            <a:r>
              <a:rPr sz="2400" b="1" spc="-10" dirty="0">
                <a:solidFill>
                  <a:srgbClr val="444447"/>
                </a:solidFill>
                <a:latin typeface="Arial" panose="020B0604020202020204"/>
                <a:cs typeface="Arial" panose="020B0604020202020204"/>
              </a:rPr>
              <a:t>your </a:t>
            </a:r>
            <a:r>
              <a:rPr sz="2400" b="1" dirty="0">
                <a:solidFill>
                  <a:srgbClr val="444447"/>
                </a:solidFill>
                <a:latin typeface="Arial" panose="020B0604020202020204"/>
                <a:cs typeface="Arial" panose="020B0604020202020204"/>
              </a:rPr>
              <a:t>favourite </a:t>
            </a:r>
            <a:r>
              <a:rPr sz="2400" b="1" spc="-5" dirty="0">
                <a:solidFill>
                  <a:srgbClr val="444447"/>
                </a:solidFill>
                <a:latin typeface="Arial" panose="020B0604020202020204"/>
                <a:cs typeface="Arial" panose="020B0604020202020204"/>
              </a:rPr>
              <a:t>restaurant </a:t>
            </a:r>
            <a:r>
              <a:rPr sz="2400" b="1" dirty="0">
                <a:solidFill>
                  <a:srgbClr val="444447"/>
                </a:solidFill>
                <a:latin typeface="Arial" panose="020B0604020202020204"/>
                <a:cs typeface="Arial" panose="020B0604020202020204"/>
              </a:rPr>
              <a:t>chain. </a:t>
            </a:r>
            <a:r>
              <a:rPr sz="2400" b="1" spc="-5" dirty="0">
                <a:solidFill>
                  <a:srgbClr val="444447"/>
                </a:solidFill>
                <a:latin typeface="Arial" panose="020B0604020202020204"/>
                <a:cs typeface="Arial" panose="020B0604020202020204"/>
              </a:rPr>
              <a:t>How </a:t>
            </a:r>
            <a:r>
              <a:rPr sz="2400" b="1" dirty="0">
                <a:solidFill>
                  <a:srgbClr val="444447"/>
                </a:solidFill>
                <a:latin typeface="Arial" panose="020B0604020202020204"/>
                <a:cs typeface="Arial" panose="020B0604020202020204"/>
              </a:rPr>
              <a:t>would </a:t>
            </a:r>
            <a:r>
              <a:rPr sz="2400" b="1" spc="-655" dirty="0">
                <a:solidFill>
                  <a:srgbClr val="444447"/>
                </a:solidFill>
                <a:latin typeface="Arial" panose="020B0604020202020204"/>
                <a:cs typeface="Arial" panose="020B0604020202020204"/>
              </a:rPr>
              <a:t> </a:t>
            </a:r>
            <a:r>
              <a:rPr sz="2400" b="1" spc="-10" dirty="0">
                <a:solidFill>
                  <a:srgbClr val="444447"/>
                </a:solidFill>
                <a:latin typeface="Arial" panose="020B0604020202020204"/>
                <a:cs typeface="Arial" panose="020B0604020202020204"/>
              </a:rPr>
              <a:t>you</a:t>
            </a:r>
            <a:r>
              <a:rPr sz="2400" b="1" spc="5" dirty="0">
                <a:solidFill>
                  <a:srgbClr val="444447"/>
                </a:solidFill>
                <a:latin typeface="Arial" panose="020B0604020202020204"/>
                <a:cs typeface="Arial" panose="020B0604020202020204"/>
              </a:rPr>
              <a:t> </a:t>
            </a:r>
            <a:r>
              <a:rPr sz="2400" b="1" spc="-5" dirty="0">
                <a:solidFill>
                  <a:srgbClr val="444447"/>
                </a:solidFill>
                <a:latin typeface="Arial" panose="020B0604020202020204"/>
                <a:cs typeface="Arial" panose="020B0604020202020204"/>
              </a:rPr>
              <a:t>describe</a:t>
            </a:r>
            <a:r>
              <a:rPr sz="2400" b="1" spc="10" dirty="0">
                <a:solidFill>
                  <a:srgbClr val="444447"/>
                </a:solidFill>
                <a:latin typeface="Arial" panose="020B0604020202020204"/>
                <a:cs typeface="Arial" panose="020B0604020202020204"/>
              </a:rPr>
              <a:t> </a:t>
            </a:r>
            <a:r>
              <a:rPr sz="2400" b="1" dirty="0">
                <a:solidFill>
                  <a:srgbClr val="444447"/>
                </a:solidFill>
                <a:latin typeface="Arial" panose="020B0604020202020204"/>
                <a:cs typeface="Arial" panose="020B0604020202020204"/>
              </a:rPr>
              <a:t>its</a:t>
            </a:r>
            <a:r>
              <a:rPr sz="2400" b="1" spc="-25" dirty="0">
                <a:solidFill>
                  <a:srgbClr val="444447"/>
                </a:solidFill>
                <a:latin typeface="Arial" panose="020B0604020202020204"/>
                <a:cs typeface="Arial" panose="020B0604020202020204"/>
              </a:rPr>
              <a:t> </a:t>
            </a:r>
            <a:r>
              <a:rPr sz="2400" b="1" dirty="0">
                <a:solidFill>
                  <a:srgbClr val="444447"/>
                </a:solidFill>
                <a:latin typeface="Arial" panose="020B0604020202020204"/>
                <a:cs typeface="Arial" panose="020B0604020202020204"/>
              </a:rPr>
              <a:t>brand</a:t>
            </a:r>
            <a:r>
              <a:rPr sz="2400" b="1" spc="-10" dirty="0">
                <a:solidFill>
                  <a:srgbClr val="444447"/>
                </a:solidFill>
                <a:latin typeface="Arial" panose="020B0604020202020204"/>
                <a:cs typeface="Arial" panose="020B0604020202020204"/>
              </a:rPr>
              <a:t> </a:t>
            </a:r>
            <a:r>
              <a:rPr sz="2400" b="1" spc="-5" dirty="0">
                <a:solidFill>
                  <a:srgbClr val="444447"/>
                </a:solidFill>
                <a:latin typeface="Arial" panose="020B0604020202020204"/>
                <a:cs typeface="Arial" panose="020B0604020202020204"/>
              </a:rPr>
              <a:t>personality?</a:t>
            </a:r>
            <a:r>
              <a:rPr sz="2400" b="1" dirty="0">
                <a:solidFill>
                  <a:srgbClr val="444447"/>
                </a:solidFill>
                <a:latin typeface="Arial" panose="020B0604020202020204"/>
                <a:cs typeface="Arial" panose="020B0604020202020204"/>
              </a:rPr>
              <a:t> </a:t>
            </a:r>
            <a:r>
              <a:rPr sz="2400" b="1" spc="-10" dirty="0">
                <a:solidFill>
                  <a:srgbClr val="444447"/>
                </a:solidFill>
                <a:latin typeface="Arial" panose="020B0604020202020204"/>
                <a:cs typeface="Arial" panose="020B0604020202020204"/>
              </a:rPr>
              <a:t>Why?</a:t>
            </a:r>
            <a:endParaRPr sz="2400">
              <a:latin typeface="Arial" panose="020B0604020202020204"/>
              <a:cs typeface="Arial" panose="020B0604020202020204"/>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31543" y="409702"/>
            <a:ext cx="3778885" cy="635000"/>
          </a:xfrm>
          <a:prstGeom prst="rect">
            <a:avLst/>
          </a:prstGeom>
        </p:spPr>
        <p:txBody>
          <a:bodyPr vert="horz" wrap="square" lIns="0" tIns="12065" rIns="0" bIns="0" rtlCol="0" anchor="ctr">
            <a:spAutoFit/>
          </a:bodyPr>
          <a:lstStyle/>
          <a:p>
            <a:pPr marL="12700">
              <a:lnSpc>
                <a:spcPct val="100000"/>
              </a:lnSpc>
              <a:spcBef>
                <a:spcPts val="95"/>
              </a:spcBef>
            </a:pPr>
            <a:r>
              <a:rPr lang="en-GB" sz="4000" spc="-5" dirty="0" smtClean="0"/>
              <a:t>PERCEPTUAL</a:t>
            </a:r>
            <a:r>
              <a:rPr lang="en-GB" sz="4000" spc="-50" dirty="0" smtClean="0"/>
              <a:t> </a:t>
            </a:r>
            <a:r>
              <a:rPr lang="en-GB" sz="4000" spc="-5" dirty="0" smtClean="0"/>
              <a:t>MAP</a:t>
            </a:r>
            <a:endParaRPr lang="en-GB" sz="4000" dirty="0"/>
          </a:p>
        </p:txBody>
      </p:sp>
      <p:pic>
        <p:nvPicPr>
          <p:cNvPr id="3" name="object 3"/>
          <p:cNvPicPr/>
          <p:nvPr/>
        </p:nvPicPr>
        <p:blipFill>
          <a:blip r:embed="rId1" cstate="print"/>
          <a:stretch>
            <a:fillRect/>
          </a:stretch>
        </p:blipFill>
        <p:spPr>
          <a:xfrm>
            <a:off x="3658766" y="1702036"/>
            <a:ext cx="4975351" cy="420624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4"/>
          <p:cNvSpPr txBox="1"/>
          <p:nvPr/>
        </p:nvSpPr>
        <p:spPr>
          <a:xfrm>
            <a:off x="1905000" y="415926"/>
            <a:ext cx="8305800" cy="1311275"/>
          </a:xfrm>
          <a:prstGeom prst="rect">
            <a:avLst/>
          </a:prstGeom>
          <a:noFill/>
          <a:ln>
            <a:noFill/>
          </a:ln>
        </p:spPr>
        <p:txBody>
          <a:bodyPr spcFirstLastPara="1" wrap="square" lIns="91425" tIns="45700" rIns="91425" bIns="45700" anchor="t" anchorCtr="0">
            <a:spAutoFit/>
          </a:bodyPr>
          <a:lstStyle/>
          <a:p>
            <a:pPr marL="457200" indent="-457200" algn="ctr">
              <a:buClr>
                <a:srgbClr val="000000"/>
              </a:buClr>
              <a:buSzPts val="3200"/>
            </a:pPr>
            <a:r>
              <a:rPr lang="en-GB" sz="3200">
                <a:solidFill>
                  <a:schemeClr val="dk1"/>
                </a:solidFill>
                <a:latin typeface="Arial" panose="020B0604020202020204"/>
                <a:ea typeface="Arial" panose="020B0604020202020204"/>
                <a:cs typeface="Arial" panose="020B0604020202020204"/>
                <a:sym typeface="Arial" panose="020B0604020202020204"/>
              </a:rPr>
              <a:t>The Marketing Planning </a:t>
            </a:r>
            <a:endParaRPr sz="1400">
              <a:solidFill>
                <a:srgbClr val="000000"/>
              </a:solidFill>
              <a:latin typeface="Arial" panose="020B0604020202020204"/>
              <a:ea typeface="Arial" panose="020B0604020202020204"/>
              <a:cs typeface="Arial" panose="020B0604020202020204"/>
              <a:sym typeface="Arial" panose="020B0604020202020204"/>
            </a:endParaRPr>
          </a:p>
          <a:p>
            <a:pPr marL="457200" indent="-457200" algn="ctr">
              <a:spcBef>
                <a:spcPts val="1600"/>
              </a:spcBef>
              <a:buClr>
                <a:srgbClr val="000000"/>
              </a:buClr>
              <a:buSzPts val="3200"/>
            </a:pPr>
            <a:r>
              <a:rPr lang="en-GB" sz="3200">
                <a:solidFill>
                  <a:schemeClr val="dk1"/>
                </a:solidFill>
                <a:latin typeface="Arial" panose="020B0604020202020204"/>
                <a:ea typeface="Arial" panose="020B0604020202020204"/>
                <a:cs typeface="Arial" panose="020B0604020202020204"/>
                <a:sym typeface="Arial" panose="020B0604020202020204"/>
              </a:rPr>
              <a:t>Process</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339" name="Google Shape;339;p4"/>
          <p:cNvSpPr txBox="1"/>
          <p:nvPr/>
        </p:nvSpPr>
        <p:spPr>
          <a:xfrm>
            <a:off x="1776413" y="5672138"/>
            <a:ext cx="8534400" cy="457200"/>
          </a:xfrm>
          <a:prstGeom prst="rect">
            <a:avLst/>
          </a:prstGeom>
          <a:noFill/>
          <a:ln>
            <a:noFill/>
          </a:ln>
        </p:spPr>
        <p:txBody>
          <a:bodyPr spcFirstLastPara="1" wrap="square" lIns="91425" tIns="45700" rIns="91425" bIns="45700" anchor="t" anchorCtr="0">
            <a:spAutoFit/>
          </a:bodyPr>
          <a:lstStyle/>
          <a:p>
            <a:pPr>
              <a:buClr>
                <a:srgbClr val="000000"/>
              </a:buClr>
              <a:buSzPts val="2400"/>
            </a:pPr>
            <a:endParaRPr sz="2400">
              <a:solidFill>
                <a:schemeClr val="dk1"/>
              </a:solidFill>
              <a:latin typeface="Times"/>
              <a:ea typeface="Times"/>
              <a:cs typeface="Times"/>
              <a:sym typeface="Times"/>
            </a:endParaRPr>
          </a:p>
        </p:txBody>
      </p:sp>
      <p:pic>
        <p:nvPicPr>
          <p:cNvPr id="340" name="Google Shape;340;p4" descr="Fig 21.2.gif                                                   0002CFDF&#10;Bob's work                     B5E64ED3:"/>
          <p:cNvPicPr preferRelativeResize="0"/>
          <p:nvPr/>
        </p:nvPicPr>
        <p:blipFill rotWithShape="1">
          <a:blip r:embed="rId1"/>
          <a:srcRect l="12251" r="12251"/>
          <a:stretch>
            <a:fillRect/>
          </a:stretch>
        </p:blipFill>
        <p:spPr>
          <a:xfrm>
            <a:off x="1906589" y="1916114"/>
            <a:ext cx="8378825" cy="4321175"/>
          </a:xfrm>
          <a:prstGeom prst="rect">
            <a:avLst/>
          </a:prstGeom>
          <a:noFill/>
          <a:ln>
            <a:noFill/>
          </a:ln>
        </p:spPr>
      </p:pic>
      <p:sp>
        <p:nvSpPr>
          <p:cNvPr id="341" name="Google Shape;341;p4"/>
          <p:cNvSpPr txBox="1"/>
          <p:nvPr/>
        </p:nvSpPr>
        <p:spPr>
          <a:xfrm>
            <a:off x="1905000" y="6288206"/>
            <a:ext cx="1962150" cy="307736"/>
          </a:xfrm>
          <a:prstGeom prst="rect">
            <a:avLst/>
          </a:prstGeom>
          <a:noFill/>
          <a:ln>
            <a:noFill/>
          </a:ln>
        </p:spPr>
        <p:txBody>
          <a:bodyPr spcFirstLastPara="1" wrap="square" lIns="91425" tIns="45700" rIns="91425" bIns="45700" anchor="t" anchorCtr="0">
            <a:spAutoFit/>
          </a:bodyPr>
          <a:lstStyle/>
          <a:p>
            <a:pPr>
              <a:buClr>
                <a:srgbClr val="000000"/>
              </a:buClr>
              <a:buSzPts val="1800"/>
            </a:pPr>
            <a:r>
              <a:rPr lang="en-GB" sz="1400" dirty="0">
                <a:solidFill>
                  <a:schemeClr val="dk1"/>
                </a:solidFill>
                <a:latin typeface="Arial" panose="020B0604020202020204"/>
                <a:ea typeface="Arial" panose="020B0604020202020204"/>
                <a:cs typeface="Arial" panose="020B0604020202020204"/>
                <a:sym typeface="Arial" panose="020B0604020202020204"/>
              </a:rPr>
              <a:t>Brassington 2006</a:t>
            </a:r>
            <a:endParaRPr sz="1400" dirty="0">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3" name="Google Shape;373;p7"/>
          <p:cNvSpPr txBox="1">
            <a:spLocks noGrp="1"/>
          </p:cNvSpPr>
          <p:nvPr>
            <p:ph type="title"/>
          </p:nvPr>
        </p:nvSpPr>
        <p:spPr>
          <a:xfrm>
            <a:off x="2315557" y="2721154"/>
            <a:ext cx="9144000" cy="707846"/>
          </a:xfrm>
          <a:prstGeom prst="rect">
            <a:avLst/>
          </a:prstGeom>
          <a:noFill/>
          <a:ln>
            <a:noFill/>
          </a:ln>
        </p:spPr>
        <p:txBody>
          <a:bodyPr spcFirstLastPara="1" vert="horz" wrap="square" lIns="91425" tIns="45700" rIns="91425" bIns="45700" rtlCol="0" anchor="ctr" anchorCtr="0">
            <a:spAutoFit/>
          </a:bodyPr>
          <a:lstStyle/>
          <a:p>
            <a:pPr>
              <a:lnSpc>
                <a:spcPct val="100000"/>
              </a:lnSpc>
              <a:spcBef>
                <a:spcPts val="0"/>
              </a:spcBef>
              <a:buClr>
                <a:srgbClr val="FF0000"/>
              </a:buClr>
              <a:buSzPts val="2800"/>
            </a:pPr>
            <a:r>
              <a:rPr lang="en-GB" sz="4000" b="1" dirty="0">
                <a:solidFill>
                  <a:srgbClr val="FF0000"/>
                </a:solidFill>
                <a:latin typeface="Arial" panose="020B0604020202020204"/>
                <a:ea typeface="Arial" panose="020B0604020202020204"/>
                <a:cs typeface="Arial" panose="020B0604020202020204"/>
                <a:sym typeface="Arial" panose="020B0604020202020204"/>
              </a:rPr>
              <a:t>Why do we need segmentation?</a:t>
            </a:r>
            <a:endParaRPr sz="40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9"/>
          <p:cNvSpPr txBox="1">
            <a:spLocks noGrp="1"/>
          </p:cNvSpPr>
          <p:nvPr>
            <p:ph type="title"/>
          </p:nvPr>
        </p:nvSpPr>
        <p:spPr>
          <a:xfrm>
            <a:off x="1905785" y="840052"/>
            <a:ext cx="9144000" cy="1052736"/>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GB" sz="4000" dirty="0"/>
              <a:t>Definition - Segmentation</a:t>
            </a:r>
            <a:endParaRPr dirty="0"/>
          </a:p>
        </p:txBody>
      </p:sp>
      <p:sp>
        <p:nvSpPr>
          <p:cNvPr id="391" name="Google Shape;391;p9"/>
          <p:cNvSpPr txBox="1">
            <a:spLocks noGrp="1"/>
          </p:cNvSpPr>
          <p:nvPr>
            <p:ph type="body" idx="1"/>
          </p:nvPr>
        </p:nvSpPr>
        <p:spPr>
          <a:xfrm>
            <a:off x="1905785" y="2656003"/>
            <a:ext cx="8229600" cy="4525963"/>
          </a:xfrm>
          <a:prstGeom prst="rect">
            <a:avLst/>
          </a:prstGeom>
          <a:noFill/>
          <a:ln>
            <a:noFill/>
          </a:ln>
        </p:spPr>
        <p:txBody>
          <a:bodyPr spcFirstLastPara="1" vert="horz" wrap="square" lIns="91425" tIns="45700" rIns="91425" bIns="45700" rtlCol="0" anchor="t" anchorCtr="0">
            <a:normAutofit/>
          </a:bodyPr>
          <a:lstStyle/>
          <a:p>
            <a:pPr marL="342900" indent="-342900">
              <a:lnSpc>
                <a:spcPct val="100000"/>
              </a:lnSpc>
              <a:spcBef>
                <a:spcPts val="0"/>
              </a:spcBef>
              <a:buClr>
                <a:schemeClr val="dk1"/>
              </a:buClr>
              <a:buSzPts val="3200"/>
            </a:pPr>
            <a:r>
              <a:rPr lang="en-GB" dirty="0"/>
              <a:t>Segmentation-The act of dividing the market into specific groups of consumers or buyers who share common needs and who might require separate products and or marketing mixes </a:t>
            </a:r>
            <a:endParaRPr lang="en-GB" dirty="0"/>
          </a:p>
          <a:p>
            <a:pPr marL="0" indent="0">
              <a:lnSpc>
                <a:spcPct val="100000"/>
              </a:lnSpc>
              <a:spcBef>
                <a:spcPts val="0"/>
              </a:spcBef>
              <a:buClr>
                <a:schemeClr val="dk1"/>
              </a:buClr>
              <a:buSzPts val="3200"/>
              <a:buNone/>
            </a:pPr>
            <a:r>
              <a:rPr lang="en-GB" dirty="0"/>
              <a:t>    (adapted from Kotler et al 1998)</a:t>
            </a:r>
            <a:endParaRP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8"/>
          <p:cNvSpPr txBox="1">
            <a:spLocks noGrp="1"/>
          </p:cNvSpPr>
          <p:nvPr>
            <p:ph type="body" idx="1"/>
          </p:nvPr>
        </p:nvSpPr>
        <p:spPr>
          <a:xfrm>
            <a:off x="1991544" y="1628801"/>
            <a:ext cx="8229600" cy="4525963"/>
          </a:xfrm>
          <a:prstGeom prst="rect">
            <a:avLst/>
          </a:prstGeom>
          <a:noFill/>
          <a:ln>
            <a:noFill/>
          </a:ln>
        </p:spPr>
        <p:txBody>
          <a:bodyPr spcFirstLastPara="1" vert="horz" wrap="square" lIns="91425" tIns="45700" rIns="91425" bIns="45700" rtlCol="0" anchor="t" anchorCtr="0">
            <a:normAutofit/>
          </a:bodyPr>
          <a:lstStyle/>
          <a:p>
            <a:pPr marL="342900" indent="-342900">
              <a:lnSpc>
                <a:spcPct val="100000"/>
              </a:lnSpc>
              <a:spcBef>
                <a:spcPts val="0"/>
              </a:spcBef>
              <a:buClr>
                <a:srgbClr val="333333"/>
              </a:buClr>
              <a:buSzPts val="2400"/>
            </a:pPr>
            <a:r>
              <a:rPr lang="en-GB" sz="2400" b="1" dirty="0">
                <a:solidFill>
                  <a:srgbClr val="333333"/>
                </a:solidFill>
              </a:rPr>
              <a:t>Market segmentation</a:t>
            </a:r>
            <a:r>
              <a:rPr lang="en-GB" sz="2400" dirty="0">
                <a:solidFill>
                  <a:srgbClr val="333333"/>
                </a:solidFill>
              </a:rPr>
              <a:t> is the </a:t>
            </a:r>
            <a:r>
              <a:rPr lang="en-GB" sz="2400" dirty="0">
                <a:solidFill>
                  <a:srgbClr val="00B050"/>
                </a:solidFill>
              </a:rPr>
              <a:t>division of a market into different groups</a:t>
            </a:r>
            <a:r>
              <a:rPr lang="en-GB" sz="2400" dirty="0">
                <a:solidFill>
                  <a:srgbClr val="333333"/>
                </a:solidFill>
              </a:rPr>
              <a:t> of customers with distinctly similar needs and product/service requirements. </a:t>
            </a:r>
            <a:endParaRPr dirty="0"/>
          </a:p>
          <a:p>
            <a:pPr marL="342900" indent="-190500">
              <a:lnSpc>
                <a:spcPct val="100000"/>
              </a:lnSpc>
              <a:spcBef>
                <a:spcPts val="480"/>
              </a:spcBef>
              <a:buClr>
                <a:schemeClr val="dk1"/>
              </a:buClr>
              <a:buSzPts val="2400"/>
              <a:buNone/>
            </a:pPr>
            <a:endParaRPr sz="2400" dirty="0">
              <a:solidFill>
                <a:srgbClr val="333333"/>
              </a:solidFill>
            </a:endParaRPr>
          </a:p>
          <a:p>
            <a:pPr marL="342900" indent="-342900">
              <a:lnSpc>
                <a:spcPct val="100000"/>
              </a:lnSpc>
              <a:spcBef>
                <a:spcPts val="480"/>
              </a:spcBef>
              <a:buClr>
                <a:srgbClr val="00B050"/>
              </a:buClr>
              <a:buSzPts val="2400"/>
            </a:pPr>
            <a:r>
              <a:rPr lang="en-GB" sz="2400" dirty="0">
                <a:solidFill>
                  <a:srgbClr val="00B050"/>
                </a:solidFill>
              </a:rPr>
              <a:t>Purpose of market segmentation:</a:t>
            </a:r>
            <a:endParaRPr dirty="0"/>
          </a:p>
          <a:p>
            <a:pPr marL="742950" lvl="1" indent="-285750">
              <a:lnSpc>
                <a:spcPct val="100000"/>
              </a:lnSpc>
              <a:spcBef>
                <a:spcPts val="400"/>
              </a:spcBef>
              <a:buClr>
                <a:srgbClr val="00B050"/>
              </a:buClr>
              <a:buSzPts val="2000"/>
              <a:buChar char="–"/>
            </a:pPr>
            <a:r>
              <a:rPr lang="en-GB" sz="2000" dirty="0">
                <a:solidFill>
                  <a:srgbClr val="00B050"/>
                </a:solidFill>
              </a:rPr>
              <a:t>Leverage scarce resources. </a:t>
            </a:r>
            <a:endParaRPr dirty="0"/>
          </a:p>
          <a:p>
            <a:pPr marL="742950" lvl="1" indent="-285750">
              <a:lnSpc>
                <a:spcPct val="100000"/>
              </a:lnSpc>
              <a:spcBef>
                <a:spcPts val="400"/>
              </a:spcBef>
              <a:buClr>
                <a:srgbClr val="333333"/>
              </a:buClr>
              <a:buSzPts val="2000"/>
              <a:buChar char="–"/>
            </a:pPr>
            <a:r>
              <a:rPr lang="en-GB" sz="2000" dirty="0">
                <a:solidFill>
                  <a:srgbClr val="333333"/>
                </a:solidFill>
              </a:rPr>
              <a:t>To ensure that the elements of the </a:t>
            </a:r>
            <a:r>
              <a:rPr lang="en-GB" sz="2000" dirty="0">
                <a:solidFill>
                  <a:srgbClr val="00B050"/>
                </a:solidFill>
              </a:rPr>
              <a:t>marketing mix are designed to meet particular needs</a:t>
            </a:r>
            <a:r>
              <a:rPr lang="en-GB" sz="2000" dirty="0">
                <a:solidFill>
                  <a:srgbClr val="333333"/>
                </a:solidFill>
              </a:rPr>
              <a:t> of different customer groups.</a:t>
            </a:r>
            <a:endParaRPr dirty="0"/>
          </a:p>
          <a:p>
            <a:pPr marL="742950" lvl="1" indent="-285750">
              <a:lnSpc>
                <a:spcPct val="100000"/>
              </a:lnSpc>
              <a:spcBef>
                <a:spcPts val="400"/>
              </a:spcBef>
              <a:buClr>
                <a:srgbClr val="333333"/>
              </a:buClr>
              <a:buSzPts val="2000"/>
              <a:buChar char="–"/>
            </a:pPr>
            <a:r>
              <a:rPr lang="en-GB" sz="2000" dirty="0">
                <a:solidFill>
                  <a:srgbClr val="333333"/>
                </a:solidFill>
              </a:rPr>
              <a:t>Allows organisations to focus on specific customers needs, in the </a:t>
            </a:r>
            <a:r>
              <a:rPr lang="en-GB" sz="2000" dirty="0">
                <a:solidFill>
                  <a:srgbClr val="00B050"/>
                </a:solidFill>
              </a:rPr>
              <a:t>most efficient and effective way</a:t>
            </a:r>
            <a:r>
              <a:rPr lang="en-GB" sz="2000" dirty="0">
                <a:solidFill>
                  <a:srgbClr val="333333"/>
                </a:solidFill>
              </a:rPr>
              <a:t>.</a:t>
            </a:r>
            <a:r>
              <a:rPr lang="en-GB" sz="2000" dirty="0"/>
              <a:t> </a:t>
            </a:r>
            <a:endParaRPr dirty="0"/>
          </a:p>
        </p:txBody>
      </p:sp>
      <p:sp>
        <p:nvSpPr>
          <p:cNvPr id="385" name="Google Shape;385;p8"/>
          <p:cNvSpPr txBox="1">
            <a:spLocks noGrp="1"/>
          </p:cNvSpPr>
          <p:nvPr>
            <p:ph type="title"/>
          </p:nvPr>
        </p:nvSpPr>
        <p:spPr>
          <a:xfrm>
            <a:off x="2209800" y="512763"/>
            <a:ext cx="77724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3600"/>
            </a:pPr>
            <a:r>
              <a:rPr lang="en-GB" sz="3600" b="1" dirty="0"/>
              <a:t>Market </a:t>
            </a:r>
            <a:r>
              <a:rPr lang="en-GB" sz="3600" b="1" dirty="0">
                <a:solidFill>
                  <a:srgbClr val="00B050"/>
                </a:solidFill>
              </a:rPr>
              <a:t>Segmentation </a:t>
            </a:r>
            <a:endParaRPr sz="3600" b="1" dirty="0">
              <a:solidFill>
                <a:srgbClr val="00B05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96"/>
          <p:cNvSpPr txBox="1">
            <a:spLocks noGrp="1"/>
          </p:cNvSpPr>
          <p:nvPr>
            <p:ph type="title"/>
          </p:nvPr>
        </p:nvSpPr>
        <p:spPr>
          <a:xfrm>
            <a:off x="1620198" y="224733"/>
            <a:ext cx="9144000" cy="1052736"/>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GB" dirty="0"/>
              <a:t>Example: </a:t>
            </a:r>
            <a:endParaRPr dirty="0"/>
          </a:p>
        </p:txBody>
      </p:sp>
      <p:sp>
        <p:nvSpPr>
          <p:cNvPr id="398" name="Google Shape;398;p96"/>
          <p:cNvSpPr txBox="1">
            <a:spLocks noGrp="1"/>
          </p:cNvSpPr>
          <p:nvPr>
            <p:ph type="body" idx="1"/>
          </p:nvPr>
        </p:nvSpPr>
        <p:spPr>
          <a:xfrm>
            <a:off x="6603788" y="1639420"/>
            <a:ext cx="4235824" cy="3975131"/>
          </a:xfrm>
          <a:prstGeom prst="rect">
            <a:avLst/>
          </a:prstGeom>
          <a:noFill/>
          <a:ln>
            <a:noFill/>
          </a:ln>
        </p:spPr>
        <p:txBody>
          <a:bodyPr spcFirstLastPara="1" vert="horz" wrap="square" lIns="91425" tIns="45700" rIns="91425" bIns="45700" rtlCol="0" anchor="t" anchorCtr="0">
            <a:normAutofit/>
          </a:bodyPr>
          <a:lstStyle/>
          <a:p>
            <a:pPr marL="457200" indent="-342900">
              <a:lnSpc>
                <a:spcPct val="100000"/>
              </a:lnSpc>
              <a:spcBef>
                <a:spcPts val="360"/>
              </a:spcBef>
              <a:buClr>
                <a:schemeClr val="dk1"/>
              </a:buClr>
              <a:buSzPts val="1800"/>
            </a:pPr>
            <a:r>
              <a:rPr lang="en-GB" dirty="0"/>
              <a:t>Elderly</a:t>
            </a:r>
            <a:endParaRPr dirty="0"/>
          </a:p>
          <a:p>
            <a:pPr marL="457200" indent="-342900">
              <a:lnSpc>
                <a:spcPct val="100000"/>
              </a:lnSpc>
              <a:spcBef>
                <a:spcPts val="360"/>
              </a:spcBef>
              <a:buClr>
                <a:schemeClr val="dk1"/>
              </a:buClr>
              <a:buSzPts val="1800"/>
            </a:pPr>
            <a:r>
              <a:rPr lang="en-GB" dirty="0"/>
              <a:t>Older cabinet ministers</a:t>
            </a:r>
            <a:endParaRPr dirty="0"/>
          </a:p>
          <a:p>
            <a:pPr marL="457200" indent="-342900">
              <a:lnSpc>
                <a:spcPct val="100000"/>
              </a:lnSpc>
              <a:spcBef>
                <a:spcPts val="360"/>
              </a:spcBef>
              <a:buClr>
                <a:schemeClr val="dk1"/>
              </a:buClr>
              <a:buSzPts val="1800"/>
            </a:pPr>
            <a:r>
              <a:rPr lang="en-GB" dirty="0"/>
              <a:t>Healthcare workers</a:t>
            </a:r>
            <a:endParaRPr dirty="0"/>
          </a:p>
          <a:p>
            <a:pPr marL="457200" indent="-342900">
              <a:lnSpc>
                <a:spcPct val="100000"/>
              </a:lnSpc>
              <a:spcBef>
                <a:spcPts val="360"/>
              </a:spcBef>
              <a:buClr>
                <a:schemeClr val="dk1"/>
              </a:buClr>
              <a:buSzPts val="1800"/>
            </a:pPr>
            <a:r>
              <a:rPr lang="en-GB" dirty="0"/>
              <a:t>Front-line personnel</a:t>
            </a:r>
            <a:endParaRPr dirty="0"/>
          </a:p>
          <a:p>
            <a:pPr marL="457200" indent="-342900">
              <a:lnSpc>
                <a:spcPct val="100000"/>
              </a:lnSpc>
              <a:spcBef>
                <a:spcPts val="360"/>
              </a:spcBef>
              <a:buClr>
                <a:schemeClr val="dk1"/>
              </a:buClr>
              <a:buSzPts val="1800"/>
            </a:pPr>
            <a:r>
              <a:rPr lang="en-GB" dirty="0"/>
              <a:t>Vulnerable people</a:t>
            </a:r>
            <a:endParaRPr dirty="0"/>
          </a:p>
          <a:p>
            <a:pPr marL="457200" indent="-342900">
              <a:lnSpc>
                <a:spcPct val="100000"/>
              </a:lnSpc>
              <a:spcBef>
                <a:spcPts val="360"/>
              </a:spcBef>
              <a:buClr>
                <a:schemeClr val="dk1"/>
              </a:buClr>
              <a:buSzPts val="1800"/>
            </a:pPr>
            <a:r>
              <a:rPr lang="en-GB" dirty="0"/>
              <a:t>Then…. The rest of the population</a:t>
            </a:r>
            <a:endParaRPr dirty="0"/>
          </a:p>
        </p:txBody>
      </p:sp>
      <p:pic>
        <p:nvPicPr>
          <p:cNvPr id="399" name="Google Shape;399;p96"/>
          <p:cNvPicPr preferRelativeResize="0"/>
          <p:nvPr/>
        </p:nvPicPr>
        <p:blipFill rotWithShape="1">
          <a:blip r:embed="rId1"/>
          <a:srcRect/>
          <a:stretch>
            <a:fillRect/>
          </a:stretch>
        </p:blipFill>
        <p:spPr>
          <a:xfrm>
            <a:off x="1620198" y="1639420"/>
            <a:ext cx="4879775" cy="3592456"/>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15"/>
          <p:cNvSpPr txBox="1">
            <a:spLocks noGrp="1"/>
          </p:cNvSpPr>
          <p:nvPr>
            <p:ph type="body" idx="1"/>
          </p:nvPr>
        </p:nvSpPr>
        <p:spPr>
          <a:xfrm>
            <a:off x="1981200" y="1600201"/>
            <a:ext cx="8229600" cy="4525963"/>
          </a:xfrm>
          <a:prstGeom prst="rect">
            <a:avLst/>
          </a:prstGeom>
          <a:noFill/>
          <a:ln>
            <a:noFill/>
          </a:ln>
        </p:spPr>
        <p:txBody>
          <a:bodyPr spcFirstLastPara="1" vert="horz" wrap="square" lIns="91425" tIns="45700" rIns="91425" bIns="45700" rtlCol="0" anchor="t" anchorCtr="0">
            <a:normAutofit/>
          </a:bodyPr>
          <a:lstStyle/>
          <a:p>
            <a:pPr marL="342900" indent="-342900" algn="ctr">
              <a:lnSpc>
                <a:spcPct val="80000"/>
              </a:lnSpc>
              <a:spcBef>
                <a:spcPts val="0"/>
              </a:spcBef>
              <a:buClr>
                <a:srgbClr val="333333"/>
              </a:buClr>
              <a:buSzPts val="2400"/>
              <a:buNone/>
            </a:pPr>
            <a:r>
              <a:rPr lang="en-GB" sz="2400" i="1">
                <a:solidFill>
                  <a:srgbClr val="333333"/>
                </a:solidFill>
              </a:rPr>
              <a:t>“</a:t>
            </a:r>
            <a:r>
              <a:rPr lang="en-GB" sz="2400" i="1"/>
              <a:t>80% of profits usually derived by 20% of customers” Pareto’s Principle</a:t>
            </a:r>
            <a:endParaRPr lang="en-GB" sz="2400" i="1"/>
          </a:p>
          <a:p>
            <a:pPr marL="342900" indent="-190500">
              <a:lnSpc>
                <a:spcPct val="80000"/>
              </a:lnSpc>
              <a:spcBef>
                <a:spcPts val="480"/>
              </a:spcBef>
              <a:buClr>
                <a:schemeClr val="dk1"/>
              </a:buClr>
              <a:buSzPts val="2400"/>
              <a:buNone/>
            </a:pPr>
            <a:endParaRPr sz="2400"/>
          </a:p>
          <a:p>
            <a:pPr marL="342900" indent="-342900">
              <a:lnSpc>
                <a:spcPct val="80000"/>
              </a:lnSpc>
              <a:spcBef>
                <a:spcPts val="480"/>
              </a:spcBef>
              <a:buClr>
                <a:schemeClr val="dk1"/>
              </a:buClr>
              <a:buSzPts val="2400"/>
            </a:pPr>
            <a:r>
              <a:rPr lang="en-GB" sz="2400"/>
              <a:t>Enhancing a company’s competitive position by providing direction &amp; focus for marketing strategies. </a:t>
            </a:r>
            <a:endParaRPr lang="en-GB" sz="2400"/>
          </a:p>
          <a:p>
            <a:pPr marL="342900" indent="-190500">
              <a:lnSpc>
                <a:spcPct val="80000"/>
              </a:lnSpc>
              <a:spcBef>
                <a:spcPts val="480"/>
              </a:spcBef>
              <a:buClr>
                <a:schemeClr val="dk1"/>
              </a:buClr>
              <a:buSzPts val="2400"/>
              <a:buNone/>
            </a:pPr>
            <a:endParaRPr sz="2400"/>
          </a:p>
          <a:p>
            <a:pPr marL="342900" indent="-342900">
              <a:lnSpc>
                <a:spcPct val="80000"/>
              </a:lnSpc>
              <a:spcBef>
                <a:spcPts val="480"/>
              </a:spcBef>
              <a:buClr>
                <a:schemeClr val="dk1"/>
              </a:buClr>
              <a:buSzPts val="2400"/>
            </a:pPr>
            <a:r>
              <a:rPr lang="en-GB" sz="2400"/>
              <a:t>Examining and identifying growth opportunities in the market through the identification of new customers, growth segments or new product uses. </a:t>
            </a:r>
            <a:endParaRPr lang="en-GB" sz="2400"/>
          </a:p>
          <a:p>
            <a:pPr marL="342900" indent="-190500">
              <a:lnSpc>
                <a:spcPct val="80000"/>
              </a:lnSpc>
              <a:spcBef>
                <a:spcPts val="480"/>
              </a:spcBef>
              <a:buClr>
                <a:schemeClr val="dk1"/>
              </a:buClr>
              <a:buSzPts val="2400"/>
              <a:buNone/>
            </a:pPr>
            <a:endParaRPr sz="2400"/>
          </a:p>
          <a:p>
            <a:pPr marL="342900" indent="-342900">
              <a:lnSpc>
                <a:spcPct val="80000"/>
              </a:lnSpc>
              <a:spcBef>
                <a:spcPts val="480"/>
              </a:spcBef>
              <a:buClr>
                <a:schemeClr val="dk1"/>
              </a:buClr>
              <a:buSzPts val="2400"/>
            </a:pPr>
            <a:r>
              <a:rPr lang="en-GB" sz="2400"/>
              <a:t>More effective and efficient matching of company resources to targeted market segments promising the greatest ROMI. </a:t>
            </a:r>
            <a:endParaRPr lang="en-GB" sz="2400"/>
          </a:p>
        </p:txBody>
      </p:sp>
      <p:sp>
        <p:nvSpPr>
          <p:cNvPr id="442" name="Google Shape;442;p15"/>
          <p:cNvSpPr txBox="1">
            <a:spLocks noGrp="1"/>
          </p:cNvSpPr>
          <p:nvPr>
            <p:ph type="title"/>
          </p:nvPr>
        </p:nvSpPr>
        <p:spPr>
          <a:xfrm>
            <a:off x="2284920" y="509424"/>
            <a:ext cx="77724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GB" b="1" dirty="0"/>
              <a:t>Benefits of STP Process</a:t>
            </a:r>
            <a:endParaRPr b="1"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16"/>
          <p:cNvSpPr/>
          <p:nvPr/>
        </p:nvSpPr>
        <p:spPr>
          <a:xfrm>
            <a:off x="1524000" y="1"/>
            <a:ext cx="9144000" cy="1179513"/>
          </a:xfrm>
          <a:prstGeom prst="rect">
            <a:avLst/>
          </a:prstGeom>
          <a:gradFill>
            <a:gsLst>
              <a:gs pos="0">
                <a:srgbClr val="038EA5"/>
              </a:gs>
              <a:gs pos="50000">
                <a:schemeClr val="dk2"/>
              </a:gs>
              <a:gs pos="100000">
                <a:srgbClr val="038EA5"/>
              </a:gs>
            </a:gsLst>
            <a:lin ang="5400000" scaled="0"/>
          </a:gradFill>
          <a:ln>
            <a:noFill/>
          </a:ln>
        </p:spPr>
        <p:txBody>
          <a:bodyPr spcFirstLastPara="1" wrap="square" lIns="91425" tIns="45700" rIns="91425" bIns="45700" anchor="ctr" anchorCtr="0">
            <a:noAutofit/>
          </a:bodyPr>
          <a:lstStyle/>
          <a:p>
            <a:pPr>
              <a:buClr>
                <a:srgbClr val="000000"/>
              </a:buClr>
              <a:buSzPts val="1800"/>
            </a:pPr>
            <a:endParaRPr>
              <a:solidFill>
                <a:schemeClr val="dk1"/>
              </a:solidFill>
              <a:latin typeface="Arial" panose="020B0604020202020204"/>
              <a:ea typeface="Arial" panose="020B0604020202020204"/>
              <a:cs typeface="Arial" panose="020B0604020202020204"/>
              <a:sym typeface="Arial" panose="020B0604020202020204"/>
            </a:endParaRPr>
          </a:p>
        </p:txBody>
      </p:sp>
      <p:sp>
        <p:nvSpPr>
          <p:cNvPr id="449" name="Google Shape;449;p16"/>
          <p:cNvSpPr txBox="1">
            <a:spLocks noGrp="1"/>
          </p:cNvSpPr>
          <p:nvPr>
            <p:ph type="title"/>
          </p:nvPr>
        </p:nvSpPr>
        <p:spPr>
          <a:xfrm>
            <a:off x="2181225" y="-26988"/>
            <a:ext cx="7772400" cy="1106488"/>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lt1"/>
              </a:buClr>
              <a:buSzPts val="3600"/>
            </a:pPr>
            <a:r>
              <a:rPr lang="en-GB" sz="3600">
                <a:solidFill>
                  <a:schemeClr val="lt1"/>
                </a:solidFill>
              </a:rPr>
              <a:t>Market Segmentation Vs Product Differentiation</a:t>
            </a:r>
            <a:endParaRPr lang="en-GB" sz="3600">
              <a:solidFill>
                <a:schemeClr val="lt1"/>
              </a:solidFill>
            </a:endParaRPr>
          </a:p>
        </p:txBody>
      </p:sp>
      <p:pic>
        <p:nvPicPr>
          <p:cNvPr id="450" name="Google Shape;450;p16"/>
          <p:cNvPicPr preferRelativeResize="0"/>
          <p:nvPr/>
        </p:nvPicPr>
        <p:blipFill rotWithShape="1">
          <a:blip r:embed="rId1"/>
          <a:srcRect/>
          <a:stretch>
            <a:fillRect/>
          </a:stretch>
        </p:blipFill>
        <p:spPr>
          <a:xfrm>
            <a:off x="2135561" y="1628800"/>
            <a:ext cx="7792819" cy="4608512"/>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97"/>
          <p:cNvSpPr txBox="1">
            <a:spLocks noGrp="1"/>
          </p:cNvSpPr>
          <p:nvPr>
            <p:ph type="title"/>
          </p:nvPr>
        </p:nvSpPr>
        <p:spPr>
          <a:xfrm>
            <a:off x="1685925" y="323589"/>
            <a:ext cx="9144000" cy="1052736"/>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GB" dirty="0"/>
              <a:t>Pause for a while.. Let’s recall</a:t>
            </a:r>
            <a:endParaRPr dirty="0"/>
          </a:p>
        </p:txBody>
      </p:sp>
      <p:sp>
        <p:nvSpPr>
          <p:cNvPr id="456" name="Google Shape;456;p97"/>
          <p:cNvSpPr txBox="1">
            <a:spLocks noGrp="1"/>
          </p:cNvSpPr>
          <p:nvPr>
            <p:ph type="body" idx="1"/>
          </p:nvPr>
        </p:nvSpPr>
        <p:spPr>
          <a:xfrm>
            <a:off x="1981200" y="1600201"/>
            <a:ext cx="8229600" cy="4525963"/>
          </a:xfrm>
          <a:prstGeom prst="rect">
            <a:avLst/>
          </a:prstGeom>
          <a:noFill/>
          <a:ln>
            <a:noFill/>
          </a:ln>
        </p:spPr>
        <p:txBody>
          <a:bodyPr spcFirstLastPara="1" vert="horz" wrap="square" lIns="91425" tIns="45700" rIns="91425" bIns="45700" rtlCol="0" anchor="t" anchorCtr="0">
            <a:normAutofit/>
          </a:bodyPr>
          <a:lstStyle/>
          <a:p>
            <a:pPr marL="457200" indent="-342900">
              <a:lnSpc>
                <a:spcPct val="100000"/>
              </a:lnSpc>
              <a:spcBef>
                <a:spcPts val="360"/>
              </a:spcBef>
              <a:buClr>
                <a:schemeClr val="dk1"/>
              </a:buClr>
              <a:buSzPts val="1800"/>
            </a:pPr>
            <a:r>
              <a:rPr lang="en-GB"/>
              <a:t>Selling vs marketing concept</a:t>
            </a:r>
            <a:endParaRPr lang="en-GB"/>
          </a:p>
        </p:txBody>
      </p:sp>
      <p:pic>
        <p:nvPicPr>
          <p:cNvPr id="457" name="Google Shape;457;p97" descr="fig01_03.jpg"/>
          <p:cNvPicPr preferRelativeResize="0"/>
          <p:nvPr/>
        </p:nvPicPr>
        <p:blipFill rotWithShape="1">
          <a:blip r:embed="rId1"/>
          <a:srcRect l="18783" r="21901" b="15765"/>
          <a:stretch>
            <a:fillRect/>
          </a:stretch>
        </p:blipFill>
        <p:spPr>
          <a:xfrm>
            <a:off x="2063552" y="2708920"/>
            <a:ext cx="7543800" cy="2667000"/>
          </a:xfrm>
          <a:prstGeom prst="rect">
            <a:avLst/>
          </a:prstGeom>
          <a:noFill/>
          <a:ln>
            <a:noFill/>
          </a:ln>
        </p:spPr>
      </p:pic>
      <p:sp>
        <p:nvSpPr>
          <p:cNvPr id="458" name="Google Shape;458;p97"/>
          <p:cNvSpPr/>
          <p:nvPr/>
        </p:nvSpPr>
        <p:spPr>
          <a:xfrm>
            <a:off x="1847528" y="5877272"/>
            <a:ext cx="4572000" cy="523180"/>
          </a:xfrm>
          <a:prstGeom prst="rect">
            <a:avLst/>
          </a:prstGeom>
          <a:noFill/>
          <a:ln>
            <a:noFill/>
          </a:ln>
        </p:spPr>
        <p:txBody>
          <a:bodyPr spcFirstLastPara="1" wrap="square" lIns="91425" tIns="45700" rIns="91425" bIns="45700" anchor="t" anchorCtr="0">
            <a:spAutoFit/>
          </a:bodyPr>
          <a:lstStyle/>
          <a:p>
            <a:r>
              <a:rPr lang="en-GB" sz="1400">
                <a:solidFill>
                  <a:srgbClr val="000000"/>
                </a:solidFill>
                <a:latin typeface="Arial" panose="020B0604020202020204"/>
                <a:ea typeface="Arial" panose="020B0604020202020204"/>
                <a:cs typeface="Arial" panose="020B0604020202020204"/>
                <a:sym typeface="Arial" panose="020B0604020202020204"/>
              </a:rPr>
              <a:t>Source: Marketing, An Introduction, 11</a:t>
            </a:r>
            <a:r>
              <a:rPr lang="en-GB" sz="1400" baseline="30000">
                <a:solidFill>
                  <a:srgbClr val="000000"/>
                </a:solidFill>
                <a:latin typeface="Arial" panose="020B0604020202020204"/>
                <a:ea typeface="Arial" panose="020B0604020202020204"/>
                <a:cs typeface="Arial" panose="020B0604020202020204"/>
                <a:sym typeface="Arial" panose="020B0604020202020204"/>
              </a:rPr>
              <a:t>th</a:t>
            </a:r>
            <a:r>
              <a:rPr lang="en-GB" sz="1400">
                <a:solidFill>
                  <a:srgbClr val="000000"/>
                </a:solidFill>
                <a:latin typeface="Arial" panose="020B0604020202020204"/>
                <a:ea typeface="Arial" panose="020B0604020202020204"/>
                <a:cs typeface="Arial" panose="020B0604020202020204"/>
                <a:sym typeface="Arial" panose="020B0604020202020204"/>
              </a:rPr>
              <a:t> Edition, Armstrong/ Kotler</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7"/>
          <p:cNvSpPr txBox="1">
            <a:spLocks noGrp="1"/>
          </p:cNvSpPr>
          <p:nvPr>
            <p:ph type="body" idx="1"/>
          </p:nvPr>
        </p:nvSpPr>
        <p:spPr>
          <a:xfrm>
            <a:off x="1830371" y="1887072"/>
            <a:ext cx="8229600" cy="4616637"/>
          </a:xfrm>
          <a:prstGeom prst="rect">
            <a:avLst/>
          </a:prstGeom>
          <a:noFill/>
          <a:ln>
            <a:noFill/>
          </a:ln>
        </p:spPr>
        <p:txBody>
          <a:bodyPr spcFirstLastPara="1" vert="horz" wrap="square" lIns="91425" tIns="45700" rIns="91425" bIns="45700" rtlCol="0" anchor="t" anchorCtr="0">
            <a:normAutofit/>
          </a:bodyPr>
          <a:lstStyle/>
          <a:p>
            <a:pPr marL="342900" indent="-342900">
              <a:spcBef>
                <a:spcPts val="0"/>
              </a:spcBef>
              <a:buClr>
                <a:schemeClr val="dk1"/>
              </a:buClr>
              <a:buSzPts val="2400"/>
            </a:pPr>
            <a:r>
              <a:rPr lang="en-GB" sz="2400" dirty="0"/>
              <a:t>There are two main approaches to segmenting markets:</a:t>
            </a:r>
            <a:endParaRPr dirty="0"/>
          </a:p>
          <a:p>
            <a:pPr marL="342900" indent="-190500">
              <a:spcBef>
                <a:spcPts val="480"/>
              </a:spcBef>
              <a:buClr>
                <a:schemeClr val="dk1"/>
              </a:buClr>
              <a:buSzPts val="2400"/>
              <a:buNone/>
            </a:pPr>
            <a:endParaRPr sz="2400" b="1" dirty="0"/>
          </a:p>
          <a:p>
            <a:pPr marL="342900" indent="-342900">
              <a:spcBef>
                <a:spcPts val="480"/>
              </a:spcBef>
              <a:buClr>
                <a:schemeClr val="dk1"/>
              </a:buClr>
              <a:buSzPts val="2400"/>
            </a:pPr>
            <a:r>
              <a:rPr lang="en-GB" sz="2400" b="1" dirty="0"/>
              <a:t>Breakdown Method:</a:t>
            </a:r>
            <a:r>
              <a:rPr lang="en-GB" sz="2400" dirty="0"/>
              <a:t> Adopts the view that the market is considered to consist of customers which are essentially the same, so the task is to identify groups which share particular </a:t>
            </a:r>
            <a:r>
              <a:rPr lang="en-GB" sz="2400" u="sng" dirty="0"/>
              <a:t>differences</a:t>
            </a:r>
            <a:r>
              <a:rPr lang="en-GB" sz="2400" dirty="0"/>
              <a:t>.</a:t>
            </a:r>
            <a:endParaRPr dirty="0"/>
          </a:p>
          <a:p>
            <a:pPr marL="342900" indent="-190500">
              <a:spcBef>
                <a:spcPts val="480"/>
              </a:spcBef>
              <a:buClr>
                <a:schemeClr val="dk1"/>
              </a:buClr>
              <a:buSzPts val="2400"/>
              <a:buNone/>
            </a:pPr>
            <a:endParaRPr sz="2400" b="1" dirty="0"/>
          </a:p>
          <a:p>
            <a:pPr marL="342900" indent="-342900">
              <a:spcBef>
                <a:spcPts val="480"/>
              </a:spcBef>
              <a:buClr>
                <a:schemeClr val="dk1"/>
              </a:buClr>
              <a:buSzPts val="2400"/>
            </a:pPr>
            <a:r>
              <a:rPr lang="en-GB" sz="2400" b="1" dirty="0"/>
              <a:t>Build-Up Method:</a:t>
            </a:r>
            <a:r>
              <a:rPr lang="en-GB" sz="2400" dirty="0"/>
              <a:t> Considers a market to consist of customers that are all different, so here the task is to find </a:t>
            </a:r>
            <a:r>
              <a:rPr lang="en-GB" sz="2400" u="sng" dirty="0"/>
              <a:t>similarities</a:t>
            </a:r>
            <a:r>
              <a:rPr lang="en-GB" sz="2400" dirty="0"/>
              <a:t>.</a:t>
            </a:r>
            <a:endParaRPr dirty="0"/>
          </a:p>
          <a:p>
            <a:pPr marL="0" indent="0">
              <a:spcBef>
                <a:spcPts val="480"/>
              </a:spcBef>
              <a:buClr>
                <a:schemeClr val="dk1"/>
              </a:buClr>
              <a:buSzPts val="2400"/>
              <a:buNone/>
            </a:pPr>
            <a:endParaRPr sz="2400" dirty="0"/>
          </a:p>
          <a:p>
            <a:pPr marL="0" indent="0">
              <a:spcBef>
                <a:spcPts val="480"/>
              </a:spcBef>
              <a:buClr>
                <a:schemeClr val="dk1"/>
              </a:buClr>
              <a:buSzPts val="2400"/>
              <a:buNone/>
            </a:pPr>
            <a:r>
              <a:rPr lang="en-GB" sz="2400" dirty="0"/>
              <a:t>Let’s take a look at our example: Education sector.</a:t>
            </a:r>
            <a:endParaRPr dirty="0"/>
          </a:p>
          <a:p>
            <a:pPr marL="0" indent="0">
              <a:spcBef>
                <a:spcPts val="480"/>
              </a:spcBef>
              <a:buSzPts val="2400"/>
              <a:buNone/>
            </a:pPr>
            <a:r>
              <a:rPr lang="en-GB" sz="2400" dirty="0"/>
              <a:t>https://www.ntuclearninghub.com/ntuc-training-fund-seps/</a:t>
            </a:r>
            <a:endParaRPr sz="2400" dirty="0"/>
          </a:p>
        </p:txBody>
      </p:sp>
      <p:sp>
        <p:nvSpPr>
          <p:cNvPr id="465" name="Google Shape;465;p17"/>
          <p:cNvSpPr txBox="1">
            <a:spLocks noGrp="1"/>
          </p:cNvSpPr>
          <p:nvPr>
            <p:ph type="title"/>
          </p:nvPr>
        </p:nvSpPr>
        <p:spPr>
          <a:xfrm>
            <a:off x="2209800" y="565986"/>
            <a:ext cx="77724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3600"/>
            </a:pPr>
            <a:r>
              <a:rPr lang="en-GB" sz="3600" b="1" dirty="0"/>
              <a:t>Process of Market Segmentation</a:t>
            </a:r>
            <a:endParaRPr sz="3600" b="1"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p18"/>
          <p:cNvSpPr txBox="1">
            <a:spLocks noGrp="1"/>
          </p:cNvSpPr>
          <p:nvPr>
            <p:ph type="body" idx="1"/>
          </p:nvPr>
        </p:nvSpPr>
        <p:spPr>
          <a:xfrm>
            <a:off x="1981200" y="1600201"/>
            <a:ext cx="8229600" cy="4525963"/>
          </a:xfrm>
          <a:prstGeom prst="rect">
            <a:avLst/>
          </a:prstGeom>
          <a:noFill/>
          <a:ln>
            <a:noFill/>
          </a:ln>
        </p:spPr>
        <p:txBody>
          <a:bodyPr spcFirstLastPara="1" vert="horz" wrap="square" lIns="91425" tIns="45700" rIns="91425" bIns="45700" rtlCol="0" anchor="t" anchorCtr="0">
            <a:normAutofit/>
          </a:bodyPr>
          <a:lstStyle/>
          <a:p>
            <a:pPr marL="342900" indent="-342900">
              <a:lnSpc>
                <a:spcPct val="100000"/>
              </a:lnSpc>
              <a:spcBef>
                <a:spcPts val="0"/>
              </a:spcBef>
              <a:buClr>
                <a:schemeClr val="dk1"/>
              </a:buClr>
              <a:buSzPts val="1800"/>
            </a:pPr>
            <a:r>
              <a:rPr lang="en-GB" sz="1800"/>
              <a:t>Aim is to identify segments where: </a:t>
            </a:r>
            <a:endParaRPr lang="en-GB" sz="1800"/>
          </a:p>
          <a:p>
            <a:pPr marL="742950" lvl="1" indent="-285750">
              <a:lnSpc>
                <a:spcPct val="100000"/>
              </a:lnSpc>
              <a:spcBef>
                <a:spcPts val="360"/>
              </a:spcBef>
              <a:buClr>
                <a:schemeClr val="dk1"/>
              </a:buClr>
              <a:buSzPts val="1800"/>
              <a:buChar char="–"/>
            </a:pPr>
            <a:r>
              <a:rPr lang="en-GB" sz="1800"/>
              <a:t>identifiable differences exist between segments (segment heterogeneity). </a:t>
            </a:r>
            <a:endParaRPr lang="en-GB" sz="1800"/>
          </a:p>
          <a:p>
            <a:pPr marL="742950" lvl="1" indent="-285750">
              <a:lnSpc>
                <a:spcPct val="100000"/>
              </a:lnSpc>
              <a:spcBef>
                <a:spcPts val="360"/>
              </a:spcBef>
              <a:buClr>
                <a:schemeClr val="dk1"/>
              </a:buClr>
              <a:buSzPts val="1800"/>
              <a:buChar char="–"/>
            </a:pPr>
            <a:r>
              <a:rPr lang="en-GB" sz="1800"/>
              <a:t>similarities exist between members within each segment (members homogeneity). </a:t>
            </a:r>
            <a:endParaRPr lang="en-GB" sz="1800"/>
          </a:p>
          <a:p>
            <a:pPr marL="342900">
              <a:lnSpc>
                <a:spcPct val="100000"/>
              </a:lnSpc>
              <a:spcBef>
                <a:spcPts val="360"/>
              </a:spcBef>
              <a:buClr>
                <a:schemeClr val="dk1"/>
              </a:buClr>
              <a:buSzPts val="1800"/>
              <a:buNone/>
            </a:pPr>
            <a:endParaRPr sz="1800"/>
          </a:p>
        </p:txBody>
      </p:sp>
      <p:sp>
        <p:nvSpPr>
          <p:cNvPr id="471" name="Google Shape;471;p18"/>
          <p:cNvSpPr txBox="1">
            <a:spLocks noGrp="1"/>
          </p:cNvSpPr>
          <p:nvPr>
            <p:ph type="title"/>
          </p:nvPr>
        </p:nvSpPr>
        <p:spPr>
          <a:xfrm>
            <a:off x="2181225" y="233363"/>
            <a:ext cx="77724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3600"/>
            </a:pPr>
            <a:r>
              <a:rPr lang="en-GB" sz="3600" b="1"/>
              <a:t>Process of Market Segmentation</a:t>
            </a:r>
            <a:endParaRPr sz="3600" b="1"/>
          </a:p>
        </p:txBody>
      </p:sp>
      <p:pic>
        <p:nvPicPr>
          <p:cNvPr id="472" name="Google Shape;472;p18"/>
          <p:cNvPicPr preferRelativeResize="0"/>
          <p:nvPr/>
        </p:nvPicPr>
        <p:blipFill rotWithShape="1">
          <a:blip r:embed="rId1"/>
          <a:srcRect/>
          <a:stretch>
            <a:fillRect/>
          </a:stretch>
        </p:blipFill>
        <p:spPr>
          <a:xfrm>
            <a:off x="3125789" y="3203576"/>
            <a:ext cx="4491037" cy="307022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19"/>
          <p:cNvSpPr txBox="1">
            <a:spLocks noGrp="1"/>
          </p:cNvSpPr>
          <p:nvPr>
            <p:ph type="title"/>
          </p:nvPr>
        </p:nvSpPr>
        <p:spPr>
          <a:xfrm>
            <a:off x="1995488" y="104775"/>
            <a:ext cx="7772400" cy="15240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3600"/>
            </a:pPr>
            <a:r>
              <a:rPr lang="en-GB" sz="3600"/>
              <a:t>Segmentation</a:t>
            </a:r>
            <a:br>
              <a:rPr lang="en-GB" sz="3600"/>
            </a:br>
            <a:r>
              <a:rPr lang="en-GB" sz="3600"/>
              <a:t> variables for consumer markets</a:t>
            </a:r>
            <a:endParaRPr sz="3600"/>
          </a:p>
        </p:txBody>
      </p:sp>
      <p:pic>
        <p:nvPicPr>
          <p:cNvPr id="478" name="Google Shape;478;p19"/>
          <p:cNvPicPr preferRelativeResize="0"/>
          <p:nvPr/>
        </p:nvPicPr>
        <p:blipFill rotWithShape="1">
          <a:blip r:embed="rId1"/>
          <a:srcRect/>
          <a:stretch>
            <a:fillRect/>
          </a:stretch>
        </p:blipFill>
        <p:spPr>
          <a:xfrm>
            <a:off x="2209800" y="1676400"/>
            <a:ext cx="7620000" cy="4572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5"/>
          <p:cNvSpPr txBox="1">
            <a:spLocks noGrp="1"/>
          </p:cNvSpPr>
          <p:nvPr>
            <p:ph type="title"/>
          </p:nvPr>
        </p:nvSpPr>
        <p:spPr>
          <a:xfrm>
            <a:off x="1974851" y="423957"/>
            <a:ext cx="8229600" cy="1196787"/>
          </a:xfrm>
          <a:prstGeom prst="rect">
            <a:avLst/>
          </a:prstGeom>
          <a:noFill/>
          <a:ln>
            <a:noFill/>
          </a:ln>
        </p:spPr>
        <p:txBody>
          <a:bodyPr spcFirstLastPara="1" vert="horz" wrap="square" lIns="90475" tIns="44450" rIns="90475" bIns="44450" rtlCol="0" anchor="ctr" anchorCtr="0">
            <a:noAutofit/>
          </a:bodyPr>
          <a:lstStyle/>
          <a:p>
            <a:pPr>
              <a:lnSpc>
                <a:spcPct val="100000"/>
              </a:lnSpc>
              <a:spcBef>
                <a:spcPts val="0"/>
              </a:spcBef>
              <a:buClr>
                <a:schemeClr val="dk1"/>
              </a:buClr>
              <a:buSzPts val="3600"/>
            </a:pPr>
            <a:r>
              <a:rPr lang="en-GB" sz="3600" dirty="0"/>
              <a:t>The Marketing Planning Process</a:t>
            </a:r>
            <a:endParaRPr dirty="0"/>
          </a:p>
        </p:txBody>
      </p:sp>
      <p:sp>
        <p:nvSpPr>
          <p:cNvPr id="348" name="Google Shape;348;p5"/>
          <p:cNvSpPr/>
          <p:nvPr/>
        </p:nvSpPr>
        <p:spPr>
          <a:xfrm>
            <a:off x="2819400" y="3511550"/>
            <a:ext cx="2432050" cy="1206500"/>
          </a:xfrm>
          <a:prstGeom prst="rect">
            <a:avLst/>
          </a:prstGeom>
          <a:no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349" name="Google Shape;349;p5"/>
          <p:cNvSpPr/>
          <p:nvPr/>
        </p:nvSpPr>
        <p:spPr>
          <a:xfrm>
            <a:off x="2819400" y="1606550"/>
            <a:ext cx="2432050" cy="1511300"/>
          </a:xfrm>
          <a:prstGeom prst="rect">
            <a:avLst/>
          </a:prstGeom>
          <a:no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350" name="Google Shape;350;p5"/>
          <p:cNvSpPr/>
          <p:nvPr/>
        </p:nvSpPr>
        <p:spPr>
          <a:xfrm>
            <a:off x="6102350" y="1606550"/>
            <a:ext cx="3194050" cy="1511300"/>
          </a:xfrm>
          <a:prstGeom prst="rect">
            <a:avLst/>
          </a:prstGeom>
          <a:no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351" name="Google Shape;351;p5"/>
          <p:cNvSpPr/>
          <p:nvPr/>
        </p:nvSpPr>
        <p:spPr>
          <a:xfrm>
            <a:off x="6102350" y="3511550"/>
            <a:ext cx="3194050" cy="673100"/>
          </a:xfrm>
          <a:prstGeom prst="rect">
            <a:avLst/>
          </a:prstGeom>
          <a:no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352" name="Google Shape;352;p5"/>
          <p:cNvSpPr/>
          <p:nvPr/>
        </p:nvSpPr>
        <p:spPr>
          <a:xfrm>
            <a:off x="2819400" y="1600200"/>
            <a:ext cx="2438400" cy="1555750"/>
          </a:xfrm>
          <a:prstGeom prst="rect">
            <a:avLst/>
          </a:prstGeom>
          <a:noFill/>
          <a:ln>
            <a:noFill/>
          </a:ln>
        </p:spPr>
        <p:txBody>
          <a:bodyPr spcFirstLastPara="1" wrap="square" lIns="90475" tIns="44450" rIns="90475" bIns="44450" anchor="t" anchorCtr="0">
            <a:spAutoFit/>
          </a:bodyPr>
          <a:lstStyle/>
          <a:p>
            <a:pPr>
              <a:buClr>
                <a:srgbClr val="000000"/>
              </a:buClr>
              <a:buSzPts val="1600"/>
            </a:pPr>
            <a:r>
              <a:rPr lang="en-GB" sz="1600" b="1">
                <a:solidFill>
                  <a:schemeClr val="dk1"/>
                </a:solidFill>
                <a:latin typeface="Verdana" panose="020B0604030504040204"/>
                <a:ea typeface="Verdana" panose="020B0604030504040204"/>
                <a:cs typeface="Verdana" panose="020B0604030504040204"/>
                <a:sym typeface="Verdana" panose="020B0604030504040204"/>
              </a:rPr>
              <a:t>Where are we now?</a:t>
            </a:r>
            <a:endParaRPr sz="1600">
              <a:solidFill>
                <a:schemeClr val="dk1"/>
              </a:solidFill>
              <a:latin typeface="Verdana" panose="020B0604030504040204"/>
              <a:ea typeface="Verdana" panose="020B0604030504040204"/>
              <a:cs typeface="Verdana" panose="020B0604030504040204"/>
              <a:sym typeface="Verdana" panose="020B0604030504040204"/>
            </a:endParaRPr>
          </a:p>
          <a:p>
            <a:pPr>
              <a:buClr>
                <a:srgbClr val="5690D8"/>
              </a:buClr>
              <a:buSzPts val="1600"/>
              <a:buFont typeface="Noto Sans Symbols"/>
              <a:buChar char="▪"/>
            </a:pPr>
            <a:r>
              <a:rPr lang="en-GB" sz="1600">
                <a:solidFill>
                  <a:schemeClr val="dk1"/>
                </a:solidFill>
                <a:latin typeface="Verdana" panose="020B0604030504040204"/>
                <a:ea typeface="Verdana" panose="020B0604030504040204"/>
                <a:cs typeface="Verdana" panose="020B0604030504040204"/>
                <a:sym typeface="Verdana" panose="020B0604030504040204"/>
              </a:rPr>
              <a:t> Marketing audit</a:t>
            </a:r>
            <a:endParaRPr sz="1400">
              <a:solidFill>
                <a:srgbClr val="000000"/>
              </a:solidFill>
              <a:latin typeface="Arial" panose="020B0604020202020204"/>
              <a:ea typeface="Arial" panose="020B0604020202020204"/>
              <a:cs typeface="Arial" panose="020B0604020202020204"/>
              <a:sym typeface="Arial" panose="020B0604020202020204"/>
            </a:endParaRPr>
          </a:p>
          <a:p>
            <a:pPr>
              <a:buClr>
                <a:srgbClr val="5690D8"/>
              </a:buClr>
              <a:buSzPts val="1600"/>
              <a:buFont typeface="Noto Sans Symbols"/>
              <a:buChar char="▪"/>
            </a:pPr>
            <a:r>
              <a:rPr lang="en-GB" sz="1600">
                <a:solidFill>
                  <a:schemeClr val="dk1"/>
                </a:solidFill>
                <a:latin typeface="Verdana" panose="020B0604030504040204"/>
                <a:ea typeface="Verdana" panose="020B0604030504040204"/>
                <a:cs typeface="Verdana" panose="020B0604030504040204"/>
                <a:sym typeface="Verdana" panose="020B0604030504040204"/>
              </a:rPr>
              <a:t> Ratio analysis</a:t>
            </a:r>
            <a:endParaRPr sz="1400">
              <a:solidFill>
                <a:srgbClr val="000000"/>
              </a:solidFill>
              <a:latin typeface="Arial" panose="020B0604020202020204"/>
              <a:ea typeface="Arial" panose="020B0604020202020204"/>
              <a:cs typeface="Arial" panose="020B0604020202020204"/>
              <a:sym typeface="Arial" panose="020B0604020202020204"/>
            </a:endParaRPr>
          </a:p>
          <a:p>
            <a:pPr>
              <a:buClr>
                <a:srgbClr val="5690D8"/>
              </a:buClr>
              <a:buSzPts val="1600"/>
              <a:buFont typeface="Noto Sans Symbols"/>
              <a:buChar char="▪"/>
            </a:pPr>
            <a:r>
              <a:rPr lang="en-GB" sz="1600">
                <a:solidFill>
                  <a:schemeClr val="dk1"/>
                </a:solidFill>
                <a:latin typeface="Verdana" panose="020B0604030504040204"/>
                <a:ea typeface="Verdana" panose="020B0604030504040204"/>
                <a:cs typeface="Verdana" panose="020B0604030504040204"/>
                <a:sym typeface="Verdana" panose="020B0604030504040204"/>
              </a:rPr>
              <a:t> Competitor analysis</a:t>
            </a:r>
            <a:endParaRPr sz="1400">
              <a:solidFill>
                <a:srgbClr val="000000"/>
              </a:solidFill>
              <a:latin typeface="Arial" panose="020B0604020202020204"/>
              <a:ea typeface="Arial" panose="020B0604020202020204"/>
              <a:cs typeface="Arial" panose="020B0604020202020204"/>
              <a:sym typeface="Arial" panose="020B0604020202020204"/>
            </a:endParaRPr>
          </a:p>
          <a:p>
            <a:pPr>
              <a:buClr>
                <a:srgbClr val="5690D8"/>
              </a:buClr>
              <a:buSzPts val="1600"/>
              <a:buFont typeface="Noto Sans Symbols"/>
              <a:buChar char="▪"/>
            </a:pPr>
            <a:r>
              <a:rPr lang="en-GB" sz="1600">
                <a:solidFill>
                  <a:schemeClr val="dk1"/>
                </a:solidFill>
                <a:latin typeface="Verdana" panose="020B0604030504040204"/>
                <a:ea typeface="Verdana" panose="020B0604030504040204"/>
                <a:cs typeface="Verdana" panose="020B0604030504040204"/>
                <a:sym typeface="Verdana" panose="020B0604030504040204"/>
              </a:rPr>
              <a:t> Customer analysis</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353" name="Google Shape;353;p5"/>
          <p:cNvSpPr/>
          <p:nvPr/>
        </p:nvSpPr>
        <p:spPr>
          <a:xfrm>
            <a:off x="6172200" y="1752600"/>
            <a:ext cx="3144838" cy="1066800"/>
          </a:xfrm>
          <a:prstGeom prst="rect">
            <a:avLst/>
          </a:prstGeom>
          <a:noFill/>
          <a:ln>
            <a:noFill/>
          </a:ln>
        </p:spPr>
        <p:txBody>
          <a:bodyPr spcFirstLastPara="1" wrap="square" lIns="90475" tIns="44450" rIns="90475" bIns="44450" anchor="t" anchorCtr="0">
            <a:spAutoFit/>
          </a:bodyPr>
          <a:lstStyle/>
          <a:p>
            <a:pPr>
              <a:buClr>
                <a:srgbClr val="000000"/>
              </a:buClr>
              <a:buSzPts val="1600"/>
            </a:pPr>
            <a:r>
              <a:rPr lang="en-GB" sz="1600" b="1">
                <a:solidFill>
                  <a:schemeClr val="dk1"/>
                </a:solidFill>
                <a:latin typeface="Verdana" panose="020B0604030504040204"/>
                <a:ea typeface="Verdana" panose="020B0604030504040204"/>
                <a:cs typeface="Verdana" panose="020B0604030504040204"/>
                <a:sym typeface="Verdana" panose="020B0604030504040204"/>
              </a:rPr>
              <a:t>Where do we want to be?</a:t>
            </a:r>
            <a:endParaRPr sz="1400">
              <a:solidFill>
                <a:srgbClr val="000000"/>
              </a:solidFill>
              <a:latin typeface="Arial" panose="020B0604020202020204"/>
              <a:ea typeface="Arial" panose="020B0604020202020204"/>
              <a:cs typeface="Arial" panose="020B0604020202020204"/>
              <a:sym typeface="Arial" panose="020B0604020202020204"/>
            </a:endParaRPr>
          </a:p>
          <a:p>
            <a:pPr>
              <a:buClr>
                <a:srgbClr val="5690D8"/>
              </a:buClr>
              <a:buSzPts val="1600"/>
              <a:buFont typeface="Noto Sans Symbols"/>
              <a:buChar char="▪"/>
            </a:pPr>
            <a:r>
              <a:rPr lang="en-GB" sz="1600">
                <a:solidFill>
                  <a:schemeClr val="dk1"/>
                </a:solidFill>
                <a:latin typeface="Verdana" panose="020B0604030504040204"/>
                <a:ea typeface="Verdana" panose="020B0604030504040204"/>
                <a:cs typeface="Verdana" panose="020B0604030504040204"/>
                <a:sym typeface="Verdana" panose="020B0604030504040204"/>
              </a:rPr>
              <a:t> Missions &amp; objectives</a:t>
            </a:r>
            <a:endParaRPr sz="1400">
              <a:solidFill>
                <a:srgbClr val="000000"/>
              </a:solidFill>
              <a:latin typeface="Arial" panose="020B0604020202020204"/>
              <a:ea typeface="Arial" panose="020B0604020202020204"/>
              <a:cs typeface="Arial" panose="020B0604020202020204"/>
              <a:sym typeface="Arial" panose="020B0604020202020204"/>
            </a:endParaRPr>
          </a:p>
          <a:p>
            <a:pPr>
              <a:buClr>
                <a:srgbClr val="5690D8"/>
              </a:buClr>
              <a:buSzPts val="1600"/>
              <a:buFont typeface="Noto Sans Symbols"/>
              <a:buChar char="▪"/>
            </a:pPr>
            <a:r>
              <a:rPr lang="en-GB" sz="1600">
                <a:solidFill>
                  <a:schemeClr val="dk1"/>
                </a:solidFill>
                <a:latin typeface="Verdana" panose="020B0604030504040204"/>
                <a:ea typeface="Verdana" panose="020B0604030504040204"/>
                <a:cs typeface="Verdana" panose="020B0604030504040204"/>
                <a:sym typeface="Verdana" panose="020B0604030504040204"/>
              </a:rPr>
              <a:t> Segmentation (STP)</a:t>
            </a:r>
            <a:endParaRPr sz="1400">
              <a:solidFill>
                <a:srgbClr val="000000"/>
              </a:solidFill>
              <a:latin typeface="Arial" panose="020B0604020202020204"/>
              <a:ea typeface="Arial" panose="020B0604020202020204"/>
              <a:cs typeface="Arial" panose="020B0604020202020204"/>
              <a:sym typeface="Arial" panose="020B0604020202020204"/>
            </a:endParaRPr>
          </a:p>
          <a:p>
            <a:pPr>
              <a:buClr>
                <a:srgbClr val="5690D8"/>
              </a:buClr>
              <a:buSzPts val="1600"/>
              <a:buFont typeface="Noto Sans Symbols"/>
              <a:buChar char="▪"/>
            </a:pPr>
            <a:r>
              <a:rPr lang="en-GB" sz="1600">
                <a:solidFill>
                  <a:schemeClr val="dk1"/>
                </a:solidFill>
                <a:latin typeface="Verdana" panose="020B0604030504040204"/>
                <a:ea typeface="Verdana" panose="020B0604030504040204"/>
                <a:cs typeface="Verdana" panose="020B0604030504040204"/>
                <a:sym typeface="Verdana" panose="020B0604030504040204"/>
              </a:rPr>
              <a:t> Marketing strategies</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354" name="Google Shape;354;p5"/>
          <p:cNvSpPr/>
          <p:nvPr/>
        </p:nvSpPr>
        <p:spPr>
          <a:xfrm>
            <a:off x="6151563" y="3552826"/>
            <a:ext cx="3098606" cy="582211"/>
          </a:xfrm>
          <a:prstGeom prst="rect">
            <a:avLst/>
          </a:prstGeom>
          <a:noFill/>
          <a:ln>
            <a:noFill/>
          </a:ln>
        </p:spPr>
        <p:txBody>
          <a:bodyPr spcFirstLastPara="1" wrap="square" lIns="90475" tIns="44450" rIns="90475" bIns="44450" anchor="t" anchorCtr="0">
            <a:spAutoFit/>
          </a:bodyPr>
          <a:lstStyle/>
          <a:p>
            <a:pPr>
              <a:buClr>
                <a:srgbClr val="000000"/>
              </a:buClr>
              <a:buSzPts val="1600"/>
            </a:pPr>
            <a:r>
              <a:rPr lang="en-GB" sz="1600" b="1">
                <a:solidFill>
                  <a:schemeClr val="dk1"/>
                </a:solidFill>
                <a:latin typeface="Verdana" panose="020B0604030504040204"/>
                <a:ea typeface="Verdana" panose="020B0604030504040204"/>
                <a:cs typeface="Verdana" panose="020B0604030504040204"/>
                <a:sym typeface="Verdana" panose="020B0604030504040204"/>
              </a:rPr>
              <a:t>How might we get there?</a:t>
            </a:r>
            <a:endParaRPr sz="1600">
              <a:solidFill>
                <a:schemeClr val="dk1"/>
              </a:solidFill>
              <a:latin typeface="Verdana" panose="020B0604030504040204"/>
              <a:ea typeface="Verdana" panose="020B0604030504040204"/>
              <a:cs typeface="Verdana" panose="020B0604030504040204"/>
              <a:sym typeface="Verdana" panose="020B0604030504040204"/>
            </a:endParaRPr>
          </a:p>
          <a:p>
            <a:pPr>
              <a:buClr>
                <a:srgbClr val="5690D8"/>
              </a:buClr>
              <a:buSzPts val="1600"/>
              <a:buFont typeface="Noto Sans Symbols"/>
              <a:buChar char="▪"/>
            </a:pPr>
            <a:r>
              <a:rPr lang="en-GB" sz="1600">
                <a:solidFill>
                  <a:schemeClr val="dk1"/>
                </a:solidFill>
                <a:latin typeface="Verdana" panose="020B0604030504040204"/>
                <a:ea typeface="Verdana" panose="020B0604030504040204"/>
                <a:cs typeface="Verdana" panose="020B0604030504040204"/>
                <a:sym typeface="Verdana" panose="020B0604030504040204"/>
              </a:rPr>
              <a:t> Marketing mix</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355" name="Google Shape;355;p5"/>
          <p:cNvSpPr/>
          <p:nvPr/>
        </p:nvSpPr>
        <p:spPr>
          <a:xfrm>
            <a:off x="2819401" y="3552825"/>
            <a:ext cx="2487613" cy="1066800"/>
          </a:xfrm>
          <a:prstGeom prst="rect">
            <a:avLst/>
          </a:prstGeom>
          <a:noFill/>
          <a:ln>
            <a:noFill/>
          </a:ln>
        </p:spPr>
        <p:txBody>
          <a:bodyPr spcFirstLastPara="1" wrap="square" lIns="90475" tIns="44450" rIns="90475" bIns="44450" anchor="t" anchorCtr="0">
            <a:spAutoFit/>
          </a:bodyPr>
          <a:lstStyle/>
          <a:p>
            <a:pPr>
              <a:buClr>
                <a:srgbClr val="000000"/>
              </a:buClr>
              <a:buSzPts val="1600"/>
            </a:pPr>
            <a:r>
              <a:rPr lang="en-GB" sz="1600" b="1">
                <a:solidFill>
                  <a:schemeClr val="dk1"/>
                </a:solidFill>
                <a:latin typeface="Verdana" panose="020B0604030504040204"/>
                <a:ea typeface="Verdana" panose="020B0604030504040204"/>
                <a:cs typeface="Verdana" panose="020B0604030504040204"/>
                <a:sym typeface="Verdana" panose="020B0604030504040204"/>
              </a:rPr>
              <a:t>Which way is best?</a:t>
            </a:r>
            <a:endParaRPr sz="1600">
              <a:solidFill>
                <a:schemeClr val="dk1"/>
              </a:solidFill>
              <a:latin typeface="Verdana" panose="020B0604030504040204"/>
              <a:ea typeface="Verdana" panose="020B0604030504040204"/>
              <a:cs typeface="Verdana" panose="020B0604030504040204"/>
              <a:sym typeface="Verdana" panose="020B0604030504040204"/>
            </a:endParaRPr>
          </a:p>
          <a:p>
            <a:pPr>
              <a:buClr>
                <a:srgbClr val="5690D8"/>
              </a:buClr>
              <a:buSzPts val="1600"/>
              <a:buFont typeface="Noto Sans Symbols"/>
              <a:buChar char="▪"/>
            </a:pPr>
            <a:r>
              <a:rPr lang="en-GB" sz="1600">
                <a:solidFill>
                  <a:schemeClr val="dk1"/>
                </a:solidFill>
                <a:latin typeface="Verdana" panose="020B0604030504040204"/>
                <a:ea typeface="Verdana" panose="020B0604030504040204"/>
                <a:cs typeface="Verdana" panose="020B0604030504040204"/>
                <a:sym typeface="Verdana" panose="020B0604030504040204"/>
              </a:rPr>
              <a:t> Choice criteria &amp;</a:t>
            </a:r>
            <a:endParaRPr sz="1400">
              <a:solidFill>
                <a:srgbClr val="000000"/>
              </a:solidFill>
              <a:latin typeface="Arial" panose="020B0604020202020204"/>
              <a:ea typeface="Arial" panose="020B0604020202020204"/>
              <a:cs typeface="Arial" panose="020B0604020202020204"/>
              <a:sym typeface="Arial" panose="020B0604020202020204"/>
            </a:endParaRPr>
          </a:p>
          <a:p>
            <a:pPr>
              <a:buClr>
                <a:srgbClr val="5690D8"/>
              </a:buClr>
              <a:buSzPts val="1600"/>
            </a:pPr>
            <a:r>
              <a:rPr lang="en-GB" sz="1600">
                <a:solidFill>
                  <a:schemeClr val="dk1"/>
                </a:solidFill>
                <a:latin typeface="Verdana" panose="020B0604030504040204"/>
                <a:ea typeface="Verdana" panose="020B0604030504040204"/>
                <a:cs typeface="Verdana" panose="020B0604030504040204"/>
                <a:sym typeface="Verdana" panose="020B0604030504040204"/>
              </a:rPr>
              <a:t>   screening</a:t>
            </a:r>
            <a:endParaRPr sz="1400">
              <a:solidFill>
                <a:srgbClr val="000000"/>
              </a:solidFill>
              <a:latin typeface="Arial" panose="020B0604020202020204"/>
              <a:ea typeface="Arial" panose="020B0604020202020204"/>
              <a:cs typeface="Arial" panose="020B0604020202020204"/>
              <a:sym typeface="Arial" panose="020B0604020202020204"/>
            </a:endParaRPr>
          </a:p>
          <a:p>
            <a:pPr>
              <a:buClr>
                <a:srgbClr val="5690D8"/>
              </a:buClr>
              <a:buSzPts val="1600"/>
              <a:buFont typeface="Noto Sans Symbols"/>
              <a:buChar char="▪"/>
            </a:pPr>
            <a:r>
              <a:rPr lang="en-GB" sz="1600">
                <a:solidFill>
                  <a:schemeClr val="dk1"/>
                </a:solidFill>
                <a:latin typeface="Verdana" panose="020B0604030504040204"/>
                <a:ea typeface="Verdana" panose="020B0604030504040204"/>
                <a:cs typeface="Verdana" panose="020B0604030504040204"/>
                <a:sym typeface="Verdana" panose="020B0604030504040204"/>
              </a:rPr>
              <a:t> Modelling</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356" name="Google Shape;356;p5"/>
          <p:cNvSpPr/>
          <p:nvPr/>
        </p:nvSpPr>
        <p:spPr>
          <a:xfrm>
            <a:off x="6096001" y="4724401"/>
            <a:ext cx="3368675" cy="835025"/>
          </a:xfrm>
          <a:prstGeom prst="rect">
            <a:avLst/>
          </a:prstGeom>
          <a:noFill/>
          <a:ln w="12700" cap="flat" cmpd="sng">
            <a:solidFill>
              <a:schemeClr val="accent2"/>
            </a:solidFill>
            <a:prstDash val="solid"/>
            <a:miter lim="800000"/>
            <a:headEnd type="none" w="sm" len="sm"/>
            <a:tailEnd type="none" w="sm" len="sm"/>
          </a:ln>
        </p:spPr>
        <p:txBody>
          <a:bodyPr spcFirstLastPara="1" wrap="square" lIns="90475" tIns="44450" rIns="90475" bIns="44450" anchor="t" anchorCtr="0">
            <a:spAutoFit/>
          </a:bodyPr>
          <a:lstStyle/>
          <a:p>
            <a:pPr>
              <a:buClr>
                <a:srgbClr val="000000"/>
              </a:buClr>
              <a:buSzPts val="1600"/>
            </a:pPr>
            <a:r>
              <a:rPr lang="en-GB" sz="1600" b="1">
                <a:solidFill>
                  <a:schemeClr val="dk1"/>
                </a:solidFill>
                <a:latin typeface="Verdana" panose="020B0604030504040204"/>
                <a:ea typeface="Verdana" panose="020B0604030504040204"/>
                <a:cs typeface="Verdana" panose="020B0604030504040204"/>
                <a:sym typeface="Verdana" panose="020B0604030504040204"/>
              </a:rPr>
              <a:t>How can we ensure arrival?</a:t>
            </a:r>
            <a:endParaRPr sz="1600">
              <a:solidFill>
                <a:schemeClr val="dk1"/>
              </a:solidFill>
              <a:latin typeface="Verdana" panose="020B0604030504040204"/>
              <a:ea typeface="Verdana" panose="020B0604030504040204"/>
              <a:cs typeface="Verdana" panose="020B0604030504040204"/>
              <a:sym typeface="Verdana" panose="020B0604030504040204"/>
            </a:endParaRPr>
          </a:p>
          <a:p>
            <a:pPr>
              <a:buClr>
                <a:srgbClr val="5690D8"/>
              </a:buClr>
              <a:buSzPts val="1600"/>
              <a:buFont typeface="Noto Sans Symbols"/>
              <a:buChar char="▪"/>
            </a:pPr>
            <a:r>
              <a:rPr lang="en-GB" sz="1600">
                <a:solidFill>
                  <a:schemeClr val="dk1"/>
                </a:solidFill>
                <a:latin typeface="Verdana" panose="020B0604030504040204"/>
                <a:ea typeface="Verdana" panose="020B0604030504040204"/>
                <a:cs typeface="Verdana" panose="020B0604030504040204"/>
                <a:sym typeface="Verdana" panose="020B0604030504040204"/>
              </a:rPr>
              <a:t> Problems to overcome</a:t>
            </a:r>
            <a:endParaRPr sz="1400">
              <a:solidFill>
                <a:srgbClr val="000000"/>
              </a:solidFill>
              <a:latin typeface="Arial" panose="020B0604020202020204"/>
              <a:ea typeface="Arial" panose="020B0604020202020204"/>
              <a:cs typeface="Arial" panose="020B0604020202020204"/>
              <a:sym typeface="Arial" panose="020B0604020202020204"/>
            </a:endParaRPr>
          </a:p>
          <a:p>
            <a:pPr>
              <a:buClr>
                <a:srgbClr val="5690D8"/>
              </a:buClr>
              <a:buSzPts val="1600"/>
              <a:buFont typeface="Noto Sans Symbols"/>
              <a:buChar char="▪"/>
            </a:pPr>
            <a:r>
              <a:rPr lang="en-GB" sz="1600">
                <a:solidFill>
                  <a:schemeClr val="dk1"/>
                </a:solidFill>
                <a:latin typeface="Verdana" panose="020B0604030504040204"/>
                <a:ea typeface="Verdana" panose="020B0604030504040204"/>
                <a:cs typeface="Verdana" panose="020B0604030504040204"/>
                <a:sym typeface="Verdana" panose="020B0604030504040204"/>
              </a:rPr>
              <a:t> Management controls</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357" name="Google Shape;357;p5"/>
          <p:cNvSpPr/>
          <p:nvPr/>
        </p:nvSpPr>
        <p:spPr>
          <a:xfrm>
            <a:off x="5492750" y="2139950"/>
            <a:ext cx="520700" cy="368300"/>
          </a:xfrm>
          <a:prstGeom prst="rightArrow">
            <a:avLst>
              <a:gd name="adj1" fmla="val 75000"/>
              <a:gd name="adj2" fmla="val 70696"/>
            </a:avLst>
          </a:prstGeom>
          <a:solidFill>
            <a:srgbClr val="5690D8"/>
          </a:solidFill>
          <a:ln w="12700" cap="flat" cmpd="sng">
            <a:solidFill>
              <a:schemeClr val="lt2"/>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358" name="Google Shape;358;p5"/>
          <p:cNvSpPr/>
          <p:nvPr/>
        </p:nvSpPr>
        <p:spPr>
          <a:xfrm flipH="1">
            <a:off x="5416550" y="3663950"/>
            <a:ext cx="520700" cy="368300"/>
          </a:xfrm>
          <a:prstGeom prst="rightArrow">
            <a:avLst>
              <a:gd name="adj1" fmla="val 75000"/>
              <a:gd name="adj2" fmla="val 70696"/>
            </a:avLst>
          </a:prstGeom>
          <a:solidFill>
            <a:srgbClr val="5690D8"/>
          </a:solidFill>
          <a:ln w="12700" cap="flat" cmpd="sng">
            <a:solidFill>
              <a:schemeClr val="lt2"/>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359" name="Google Shape;359;p5"/>
          <p:cNvSpPr/>
          <p:nvPr/>
        </p:nvSpPr>
        <p:spPr>
          <a:xfrm rot="-5400000" flipH="1">
            <a:off x="7429500" y="3009900"/>
            <a:ext cx="222250" cy="603250"/>
          </a:xfrm>
          <a:prstGeom prst="rightArrow">
            <a:avLst>
              <a:gd name="adj1" fmla="val 75000"/>
              <a:gd name="adj2" fmla="val 50005"/>
            </a:avLst>
          </a:prstGeom>
          <a:solidFill>
            <a:srgbClr val="5690D8"/>
          </a:solidFill>
          <a:ln w="12700" cap="flat" cmpd="sng">
            <a:solidFill>
              <a:schemeClr val="lt2"/>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360" name="Google Shape;360;p5"/>
          <p:cNvSpPr/>
          <p:nvPr/>
        </p:nvSpPr>
        <p:spPr>
          <a:xfrm rot="10800000" flipH="1">
            <a:off x="3962400" y="4876800"/>
            <a:ext cx="1524000" cy="685800"/>
          </a:xfrm>
          <a:custGeom>
            <a:avLst/>
            <a:gdLst/>
            <a:ahLst/>
            <a:cxnLst/>
            <a:rect l="l" t="t" r="r" b="b"/>
            <a:pathLst>
              <a:path w="21600" h="21600" extrusionOk="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lnTo>
                  <a:pt x="21600" y="6079"/>
                </a:lnTo>
                <a:close/>
              </a:path>
            </a:pathLst>
          </a:custGeom>
          <a:solidFill>
            <a:srgbClr val="5690D8"/>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20"/>
          <p:cNvSpPr txBox="1">
            <a:spLocks noGrp="1"/>
          </p:cNvSpPr>
          <p:nvPr>
            <p:ph type="body" idx="1"/>
          </p:nvPr>
        </p:nvSpPr>
        <p:spPr>
          <a:xfrm>
            <a:off x="1752600" y="2014981"/>
            <a:ext cx="8229600" cy="4525963"/>
          </a:xfrm>
          <a:prstGeom prst="rect">
            <a:avLst/>
          </a:prstGeom>
          <a:noFill/>
          <a:ln>
            <a:noFill/>
          </a:ln>
        </p:spPr>
        <p:txBody>
          <a:bodyPr spcFirstLastPara="1" vert="horz" wrap="square" lIns="91425" tIns="45700" rIns="91425" bIns="45700" rtlCol="0" anchor="t" anchorCtr="0">
            <a:normAutofit/>
          </a:bodyPr>
          <a:lstStyle/>
          <a:p>
            <a:pPr marL="342900" indent="-342900">
              <a:spcBef>
                <a:spcPts val="0"/>
              </a:spcBef>
              <a:buClr>
                <a:schemeClr val="dk1"/>
              </a:buClr>
              <a:buSzPts val="2400"/>
            </a:pPr>
            <a:r>
              <a:rPr lang="en-GB" sz="2400" dirty="0"/>
              <a:t>Segmentation Bases/Criteria</a:t>
            </a:r>
            <a:endParaRPr dirty="0"/>
          </a:p>
          <a:p>
            <a:pPr marL="342900" indent="-190500">
              <a:spcBef>
                <a:spcPts val="480"/>
              </a:spcBef>
              <a:buClr>
                <a:schemeClr val="dk1"/>
              </a:buClr>
              <a:buSzPts val="2400"/>
              <a:buNone/>
            </a:pPr>
            <a:endParaRPr sz="2400" dirty="0"/>
          </a:p>
          <a:p>
            <a:pPr marL="742950" lvl="1" indent="-285750">
              <a:spcBef>
                <a:spcPts val="480"/>
              </a:spcBef>
              <a:buClr>
                <a:schemeClr val="dk1"/>
              </a:buClr>
              <a:buSzPts val="2400"/>
              <a:buChar char="–"/>
            </a:pPr>
            <a:r>
              <a:rPr lang="en-GB" b="1" dirty="0"/>
              <a:t>Profile Criteria</a:t>
            </a:r>
            <a:r>
              <a:rPr lang="en-GB" dirty="0"/>
              <a:t> - Who my market are and where are they? (Demographic + geographic according to previous table)</a:t>
            </a:r>
            <a:endParaRPr dirty="0"/>
          </a:p>
          <a:p>
            <a:pPr marL="742950" lvl="1" indent="-133350">
              <a:spcBef>
                <a:spcPts val="480"/>
              </a:spcBef>
              <a:buClr>
                <a:schemeClr val="dk1"/>
              </a:buClr>
              <a:buSzPts val="2400"/>
              <a:buNone/>
            </a:pPr>
            <a:endParaRPr dirty="0"/>
          </a:p>
          <a:p>
            <a:pPr marL="742950" lvl="1" indent="-285750">
              <a:spcBef>
                <a:spcPts val="480"/>
              </a:spcBef>
              <a:buClr>
                <a:schemeClr val="dk1"/>
              </a:buClr>
              <a:buSzPts val="2400"/>
              <a:buChar char="–"/>
            </a:pPr>
            <a:r>
              <a:rPr lang="en-GB" b="1" dirty="0"/>
              <a:t>Behavioural Criteria</a:t>
            </a:r>
            <a:r>
              <a:rPr lang="en-GB" dirty="0"/>
              <a:t> - Where, when, and how does my market behave?</a:t>
            </a:r>
            <a:endParaRPr dirty="0"/>
          </a:p>
          <a:p>
            <a:pPr marL="742950" lvl="1" indent="-133350">
              <a:spcBef>
                <a:spcPts val="480"/>
              </a:spcBef>
              <a:buClr>
                <a:schemeClr val="dk1"/>
              </a:buClr>
              <a:buSzPts val="2400"/>
              <a:buNone/>
            </a:pPr>
            <a:endParaRPr dirty="0"/>
          </a:p>
          <a:p>
            <a:pPr marL="742950" lvl="1" indent="-285750">
              <a:spcBef>
                <a:spcPts val="480"/>
              </a:spcBef>
              <a:buClr>
                <a:schemeClr val="dk1"/>
              </a:buClr>
              <a:buSzPts val="2400"/>
              <a:buChar char="–"/>
            </a:pPr>
            <a:r>
              <a:rPr lang="en-GB" b="1" dirty="0"/>
              <a:t>Psychological Criteria</a:t>
            </a:r>
            <a:r>
              <a:rPr lang="en-GB" dirty="0"/>
              <a:t> - Why does my market behave that way? </a:t>
            </a:r>
            <a:endParaRPr dirty="0"/>
          </a:p>
        </p:txBody>
      </p:sp>
      <p:sp>
        <p:nvSpPr>
          <p:cNvPr id="484" name="Google Shape;484;p20"/>
          <p:cNvSpPr txBox="1">
            <a:spLocks noGrp="1"/>
          </p:cNvSpPr>
          <p:nvPr>
            <p:ph type="title"/>
          </p:nvPr>
        </p:nvSpPr>
        <p:spPr>
          <a:xfrm>
            <a:off x="1752600" y="662413"/>
            <a:ext cx="77724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3600"/>
            </a:pPr>
            <a:r>
              <a:rPr lang="en-GB" sz="3600" b="1" dirty="0"/>
              <a:t>Segmenting Consumer Markets </a:t>
            </a:r>
            <a:br>
              <a:rPr lang="en-GB" sz="3600" b="1" dirty="0"/>
            </a:br>
            <a:endParaRPr sz="3600" b="1"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21"/>
          <p:cNvSpPr txBox="1">
            <a:spLocks noGrp="1"/>
          </p:cNvSpPr>
          <p:nvPr>
            <p:ph type="title"/>
          </p:nvPr>
        </p:nvSpPr>
        <p:spPr>
          <a:xfrm>
            <a:off x="1919537" y="233363"/>
            <a:ext cx="8078539"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GB" b="1"/>
              <a:t>Segmenting Consumer Markets</a:t>
            </a:r>
            <a:endParaRPr b="1"/>
          </a:p>
        </p:txBody>
      </p:sp>
      <p:pic>
        <p:nvPicPr>
          <p:cNvPr id="491" name="Google Shape;491;p21"/>
          <p:cNvPicPr preferRelativeResize="0"/>
          <p:nvPr/>
        </p:nvPicPr>
        <p:blipFill rotWithShape="1">
          <a:blip r:embed="rId1"/>
          <a:srcRect/>
          <a:stretch>
            <a:fillRect/>
          </a:stretch>
        </p:blipFill>
        <p:spPr>
          <a:xfrm>
            <a:off x="1910728" y="1124745"/>
            <a:ext cx="8361737" cy="5514935"/>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22"/>
          <p:cNvSpPr txBox="1">
            <a:spLocks noGrp="1"/>
          </p:cNvSpPr>
          <p:nvPr>
            <p:ph type="title"/>
          </p:nvPr>
        </p:nvSpPr>
        <p:spPr>
          <a:xfrm>
            <a:off x="2225675" y="233363"/>
            <a:ext cx="77724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3600"/>
            </a:pPr>
            <a:r>
              <a:rPr lang="en-GB" sz="3600" b="1"/>
              <a:t>Predictability vs Cost of segments</a:t>
            </a:r>
            <a:endParaRPr sz="3600" b="1"/>
          </a:p>
        </p:txBody>
      </p:sp>
      <p:pic>
        <p:nvPicPr>
          <p:cNvPr id="497" name="Google Shape;497;p22"/>
          <p:cNvPicPr preferRelativeResize="0"/>
          <p:nvPr/>
        </p:nvPicPr>
        <p:blipFill rotWithShape="1">
          <a:blip r:embed="rId1"/>
          <a:srcRect/>
          <a:stretch>
            <a:fillRect/>
          </a:stretch>
        </p:blipFill>
        <p:spPr>
          <a:xfrm>
            <a:off x="2144713" y="1176338"/>
            <a:ext cx="7210425" cy="4713288"/>
          </a:xfrm>
          <a:prstGeom prst="rect">
            <a:avLst/>
          </a:prstGeom>
          <a:noFill/>
          <a:ln>
            <a:noFill/>
          </a:ln>
        </p:spPr>
      </p:pic>
      <p:sp>
        <p:nvSpPr>
          <p:cNvPr id="498" name="Google Shape;498;p22"/>
          <p:cNvSpPr txBox="1"/>
          <p:nvPr/>
        </p:nvSpPr>
        <p:spPr>
          <a:xfrm>
            <a:off x="3170239" y="5994401"/>
            <a:ext cx="5940425" cy="396875"/>
          </a:xfrm>
          <a:prstGeom prst="rect">
            <a:avLst/>
          </a:prstGeom>
          <a:noFill/>
          <a:ln>
            <a:noFill/>
          </a:ln>
        </p:spPr>
        <p:txBody>
          <a:bodyPr spcFirstLastPara="1" wrap="square" lIns="91425" tIns="45700" rIns="91425" bIns="45700" anchor="t" anchorCtr="0">
            <a:spAutoFit/>
          </a:bodyPr>
          <a:lstStyle/>
          <a:p>
            <a:pPr>
              <a:buClr>
                <a:srgbClr val="000000"/>
              </a:buClr>
              <a:buSzPts val="1000"/>
            </a:pPr>
            <a:r>
              <a:rPr lang="en-GB" sz="1000">
                <a:solidFill>
                  <a:srgbClr val="292929"/>
                </a:solidFill>
                <a:latin typeface="Arial" panose="020B0604020202020204"/>
                <a:ea typeface="Arial" panose="020B0604020202020204"/>
                <a:cs typeface="Arial" panose="020B0604020202020204"/>
                <a:sym typeface="Arial" panose="020B0604020202020204"/>
              </a:rPr>
              <a:t>Source: Integrated Marketing Communications in Advertising and Promotion (AISE, 7</a:t>
            </a:r>
            <a:r>
              <a:rPr lang="en-GB" sz="1000" baseline="30000">
                <a:solidFill>
                  <a:srgbClr val="292929"/>
                </a:solidFill>
                <a:latin typeface="Arial" panose="020B0604020202020204"/>
                <a:ea typeface="Arial" panose="020B0604020202020204"/>
                <a:cs typeface="Arial" panose="020B0604020202020204"/>
                <a:sym typeface="Arial" panose="020B0604020202020204"/>
              </a:rPr>
              <a:t>th</a:t>
            </a:r>
            <a:r>
              <a:rPr lang="en-GB" sz="1000">
                <a:solidFill>
                  <a:srgbClr val="292929"/>
                </a:solidFill>
                <a:latin typeface="Arial" panose="020B0604020202020204"/>
                <a:ea typeface="Arial" panose="020B0604020202020204"/>
                <a:cs typeface="Arial" panose="020B0604020202020204"/>
                <a:sym typeface="Arial" panose="020B0604020202020204"/>
              </a:rPr>
              <a:t> edn. by Shimp (2007). Reprinted with permission of South-Western, a division of Thomson Learning</a:t>
            </a:r>
            <a:endParaRPr sz="1000">
              <a:solidFill>
                <a:srgbClr val="292929"/>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34"/>
          <p:cNvSpPr txBox="1">
            <a:spLocks noGrp="1"/>
          </p:cNvSpPr>
          <p:nvPr>
            <p:ph type="title"/>
          </p:nvPr>
        </p:nvSpPr>
        <p:spPr>
          <a:xfrm>
            <a:off x="2225675" y="188913"/>
            <a:ext cx="77724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GB" b="1"/>
              <a:t>Organizational Characteristics</a:t>
            </a:r>
            <a:endParaRPr b="1"/>
          </a:p>
        </p:txBody>
      </p:sp>
      <p:pic>
        <p:nvPicPr>
          <p:cNvPr id="631" name="Google Shape;631;p34"/>
          <p:cNvPicPr preferRelativeResize="0"/>
          <p:nvPr/>
        </p:nvPicPr>
        <p:blipFill rotWithShape="1">
          <a:blip r:embed="rId1"/>
          <a:srcRect/>
          <a:stretch>
            <a:fillRect/>
          </a:stretch>
        </p:blipFill>
        <p:spPr>
          <a:xfrm>
            <a:off x="1774826" y="1341438"/>
            <a:ext cx="8545513" cy="5040312"/>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35"/>
          <p:cNvSpPr txBox="1">
            <a:spLocks noGrp="1"/>
          </p:cNvSpPr>
          <p:nvPr>
            <p:ph type="title"/>
          </p:nvPr>
        </p:nvSpPr>
        <p:spPr>
          <a:xfrm>
            <a:off x="2225675" y="0"/>
            <a:ext cx="7772400" cy="66675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2800"/>
            </a:pPr>
            <a:r>
              <a:rPr lang="en-GB" sz="2800" b="1"/>
              <a:t>Segmenting Business Markets</a:t>
            </a:r>
            <a:endParaRPr sz="2800" b="1"/>
          </a:p>
        </p:txBody>
      </p:sp>
      <p:pic>
        <p:nvPicPr>
          <p:cNvPr id="637" name="Google Shape;637;p35"/>
          <p:cNvPicPr preferRelativeResize="0"/>
          <p:nvPr/>
        </p:nvPicPr>
        <p:blipFill rotWithShape="1">
          <a:blip r:embed="rId1"/>
          <a:srcRect t="17592"/>
          <a:stretch>
            <a:fillRect/>
          </a:stretch>
        </p:blipFill>
        <p:spPr>
          <a:xfrm>
            <a:off x="1524000" y="527051"/>
            <a:ext cx="9017000" cy="3300413"/>
          </a:xfrm>
          <a:prstGeom prst="rect">
            <a:avLst/>
          </a:prstGeom>
          <a:noFill/>
          <a:ln>
            <a:noFill/>
          </a:ln>
        </p:spPr>
      </p:pic>
      <p:pic>
        <p:nvPicPr>
          <p:cNvPr id="638" name="Google Shape;638;p35"/>
          <p:cNvPicPr preferRelativeResize="0"/>
          <p:nvPr/>
        </p:nvPicPr>
        <p:blipFill rotWithShape="1">
          <a:blip r:embed="rId2"/>
          <a:srcRect t="21086"/>
          <a:stretch>
            <a:fillRect/>
          </a:stretch>
        </p:blipFill>
        <p:spPr>
          <a:xfrm>
            <a:off x="1524000" y="3827463"/>
            <a:ext cx="9017000" cy="3030537"/>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43"/>
        <p:cNvGrpSpPr/>
        <p:nvPr/>
      </p:nvGrpSpPr>
      <p:grpSpPr>
        <a:xfrm>
          <a:off x="0" y="0"/>
          <a:ext cx="0" cy="0"/>
          <a:chOff x="0" y="0"/>
          <a:chExt cx="0" cy="0"/>
        </a:xfrm>
      </p:grpSpPr>
      <p:sp>
        <p:nvSpPr>
          <p:cNvPr id="644" name="Google Shape;644;p36"/>
          <p:cNvSpPr txBox="1"/>
          <p:nvPr/>
        </p:nvSpPr>
        <p:spPr>
          <a:xfrm>
            <a:off x="1905000" y="914400"/>
            <a:ext cx="8305800" cy="4042092"/>
          </a:xfrm>
          <a:prstGeom prst="rect">
            <a:avLst/>
          </a:prstGeom>
          <a:noFill/>
          <a:ln>
            <a:noFill/>
          </a:ln>
        </p:spPr>
        <p:txBody>
          <a:bodyPr spcFirstLastPara="1" wrap="square" lIns="91425" tIns="45700" rIns="91425" bIns="45700" anchor="t" anchorCtr="0">
            <a:spAutoFit/>
          </a:bodyPr>
          <a:lstStyle/>
          <a:p>
            <a:pPr marL="457200" indent="-457200">
              <a:buClr>
                <a:srgbClr val="000000"/>
              </a:buClr>
              <a:buSzPts val="4000"/>
            </a:pPr>
            <a:r>
              <a:rPr lang="en-GB" sz="4000" dirty="0">
                <a:solidFill>
                  <a:schemeClr val="dk1"/>
                </a:solidFill>
                <a:latin typeface="Arial" panose="020B0604020202020204"/>
                <a:ea typeface="Arial" panose="020B0604020202020204"/>
                <a:cs typeface="Arial" panose="020B0604020202020204"/>
                <a:sym typeface="Arial" panose="020B0604020202020204"/>
              </a:rPr>
              <a:t>Segmentation - Dangers</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marL="457200" indent="-457200" algn="ctr">
              <a:spcBef>
                <a:spcPts val="2000"/>
              </a:spcBef>
              <a:buClr>
                <a:srgbClr val="000000"/>
              </a:buClr>
              <a:buSzPts val="4000"/>
            </a:pPr>
            <a:endParaRPr sz="4000" dirty="0">
              <a:solidFill>
                <a:schemeClr val="dk1"/>
              </a:solidFill>
              <a:latin typeface="Arial" panose="020B0604020202020204"/>
              <a:ea typeface="Arial" panose="020B0604020202020204"/>
              <a:cs typeface="Arial" panose="020B0604020202020204"/>
              <a:sym typeface="Arial" panose="020B0604020202020204"/>
            </a:endParaRPr>
          </a:p>
          <a:p>
            <a:pPr marL="457200" indent="-457200">
              <a:spcBef>
                <a:spcPts val="1200"/>
              </a:spcBef>
              <a:buClr>
                <a:schemeClr val="dk1"/>
              </a:buClr>
              <a:buSzPts val="2400"/>
              <a:buFont typeface="Arial" panose="020B0604020202020204"/>
              <a:buChar char="•"/>
            </a:pPr>
            <a:r>
              <a:rPr lang="en-GB" sz="2400" dirty="0">
                <a:solidFill>
                  <a:schemeClr val="dk1"/>
                </a:solidFill>
                <a:latin typeface="Arial" panose="020B0604020202020204"/>
                <a:ea typeface="Arial" panose="020B0604020202020204"/>
                <a:cs typeface="Arial" panose="020B0604020202020204"/>
                <a:sym typeface="Arial" panose="020B0604020202020204"/>
              </a:rPr>
              <a:t>Risk of poor definition and implementation of psychographic segmentation.</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marL="457200" indent="-457200">
              <a:spcBef>
                <a:spcPts val="1200"/>
              </a:spcBef>
              <a:buClr>
                <a:schemeClr val="dk1"/>
              </a:buClr>
              <a:buSzPts val="2400"/>
              <a:buFont typeface="Arial" panose="020B0604020202020204"/>
              <a:buChar char="•"/>
            </a:pPr>
            <a:r>
              <a:rPr lang="en-GB" sz="2400" dirty="0">
                <a:solidFill>
                  <a:schemeClr val="dk1"/>
                </a:solidFill>
                <a:latin typeface="Arial" panose="020B0604020202020204"/>
                <a:ea typeface="Arial" panose="020B0604020202020204"/>
                <a:cs typeface="Arial" panose="020B0604020202020204"/>
                <a:sym typeface="Arial" panose="020B0604020202020204"/>
              </a:rPr>
              <a:t>Knowing where to stop.</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marL="457200" indent="-457200">
              <a:spcBef>
                <a:spcPts val="1200"/>
              </a:spcBef>
              <a:buClr>
                <a:schemeClr val="dk1"/>
              </a:buClr>
              <a:buSzPts val="2400"/>
              <a:buFont typeface="Arial" panose="020B0604020202020204"/>
              <a:buChar char="•"/>
            </a:pPr>
            <a:r>
              <a:rPr lang="en-GB" sz="2400" dirty="0">
                <a:solidFill>
                  <a:schemeClr val="dk1"/>
                </a:solidFill>
                <a:latin typeface="Arial" panose="020B0604020202020204"/>
                <a:ea typeface="Arial" panose="020B0604020202020204"/>
                <a:cs typeface="Arial" panose="020B0604020202020204"/>
                <a:sym typeface="Arial" panose="020B0604020202020204"/>
              </a:rPr>
              <a:t>Fragmentation of the market.</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marL="457200" indent="-457200">
              <a:spcBef>
                <a:spcPts val="1200"/>
              </a:spcBef>
              <a:buClr>
                <a:schemeClr val="dk1"/>
              </a:buClr>
              <a:buSzPts val="2400"/>
              <a:buFont typeface="Arial" panose="020B0604020202020204"/>
              <a:buChar char="•"/>
            </a:pPr>
            <a:r>
              <a:rPr lang="en-GB" sz="2400" dirty="0">
                <a:solidFill>
                  <a:schemeClr val="dk1"/>
                </a:solidFill>
                <a:latin typeface="Arial" panose="020B0604020202020204"/>
                <a:ea typeface="Arial" panose="020B0604020202020204"/>
                <a:cs typeface="Arial" panose="020B0604020202020204"/>
                <a:sym typeface="Arial" panose="020B0604020202020204"/>
              </a:rPr>
              <a:t>Customer confusion.</a:t>
            </a:r>
            <a:endParaRPr sz="2400" b="1" dirty="0">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Shape 648"/>
        <p:cNvGrpSpPr/>
        <p:nvPr/>
      </p:nvGrpSpPr>
      <p:grpSpPr>
        <a:xfrm>
          <a:off x="0" y="0"/>
          <a:ext cx="0" cy="0"/>
          <a:chOff x="0" y="0"/>
          <a:chExt cx="0" cy="0"/>
        </a:xfrm>
      </p:grpSpPr>
      <p:sp>
        <p:nvSpPr>
          <p:cNvPr id="649" name="Google Shape;649;p37"/>
          <p:cNvSpPr txBox="1">
            <a:spLocks noGrp="1"/>
          </p:cNvSpPr>
          <p:nvPr>
            <p:ph type="title"/>
          </p:nvPr>
        </p:nvSpPr>
        <p:spPr>
          <a:xfrm>
            <a:off x="2181225" y="98425"/>
            <a:ext cx="77724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2800"/>
            </a:pPr>
            <a:r>
              <a:rPr lang="en-GB" sz="2800" b="1"/>
              <a:t>Exercise: Market Segmentation</a:t>
            </a:r>
            <a:endParaRPr sz="2800" b="1"/>
          </a:p>
        </p:txBody>
      </p:sp>
      <p:sp>
        <p:nvSpPr>
          <p:cNvPr id="650" name="Google Shape;650;p37"/>
          <p:cNvSpPr txBox="1">
            <a:spLocks noGrp="1"/>
          </p:cNvSpPr>
          <p:nvPr>
            <p:ph type="body" idx="1"/>
          </p:nvPr>
        </p:nvSpPr>
        <p:spPr>
          <a:xfrm>
            <a:off x="1685925" y="1493838"/>
            <a:ext cx="3810000" cy="4495800"/>
          </a:xfrm>
          <a:prstGeom prst="rect">
            <a:avLst/>
          </a:prstGeom>
          <a:noFill/>
          <a:ln>
            <a:noFill/>
          </a:ln>
        </p:spPr>
        <p:txBody>
          <a:bodyPr spcFirstLastPara="1" vert="horz" wrap="square" lIns="91425" tIns="45700" rIns="91425" bIns="45700" rtlCol="0" anchor="t" anchorCtr="0">
            <a:normAutofit/>
          </a:bodyPr>
          <a:lstStyle/>
          <a:p>
            <a:pPr marL="457200" indent="-457200">
              <a:lnSpc>
                <a:spcPct val="100000"/>
              </a:lnSpc>
              <a:spcBef>
                <a:spcPts val="0"/>
              </a:spcBef>
              <a:buClr>
                <a:schemeClr val="dk1"/>
              </a:buClr>
              <a:buSzPts val="1800"/>
              <a:buNone/>
            </a:pPr>
            <a:r>
              <a:rPr lang="en-GB" sz="1800" dirty="0"/>
              <a:t>In a group with other colleagues from your seminar/tutor group, discuss answers to the following questions:</a:t>
            </a:r>
            <a:endParaRPr dirty="0"/>
          </a:p>
          <a:p>
            <a:pPr marL="457200" indent="-457200">
              <a:lnSpc>
                <a:spcPct val="100000"/>
              </a:lnSpc>
              <a:spcBef>
                <a:spcPts val="900"/>
              </a:spcBef>
              <a:buClr>
                <a:schemeClr val="dk1"/>
              </a:buClr>
              <a:buSzPts val="1800"/>
              <a:buFont typeface="Malgun Gothic" panose="020B0503020000020004" charset="-127"/>
              <a:buAutoNum type="alphaLcParenR"/>
            </a:pPr>
            <a:r>
              <a:rPr lang="en-GB" sz="1800" dirty="0"/>
              <a:t>Using the information in the Table 6.8 on the Champagne market, and a suitable calculator (?), determine what are the most potentially profitable segments in the marketplace.</a:t>
            </a:r>
            <a:br>
              <a:rPr lang="en-GB" sz="1800" dirty="0"/>
            </a:br>
            <a:endParaRPr sz="1800" dirty="0"/>
          </a:p>
          <a:p>
            <a:pPr marL="457200" indent="-457200">
              <a:lnSpc>
                <a:spcPct val="100000"/>
              </a:lnSpc>
              <a:spcBef>
                <a:spcPts val="900"/>
              </a:spcBef>
              <a:buClr>
                <a:schemeClr val="dk1"/>
              </a:buClr>
              <a:buSzPts val="1800"/>
              <a:buFont typeface="Malgun Gothic" panose="020B0503020000020004" charset="-127"/>
              <a:buAutoNum type="alphaLcParenR"/>
            </a:pPr>
            <a:r>
              <a:rPr lang="en-GB" sz="1800" dirty="0"/>
              <a:t>What other data do we need to determine the size of the market (market potential)?</a:t>
            </a:r>
            <a:endParaRPr sz="1800" dirty="0"/>
          </a:p>
          <a:p>
            <a:pPr marL="457200" indent="-342900">
              <a:lnSpc>
                <a:spcPct val="100000"/>
              </a:lnSpc>
              <a:spcBef>
                <a:spcPts val="360"/>
              </a:spcBef>
              <a:buClr>
                <a:schemeClr val="dk1"/>
              </a:buClr>
              <a:buSzPts val="1800"/>
              <a:buNone/>
            </a:pPr>
            <a:endParaRPr sz="1800" dirty="0"/>
          </a:p>
        </p:txBody>
      </p:sp>
      <p:pic>
        <p:nvPicPr>
          <p:cNvPr id="651" name="Google Shape;651;p37"/>
          <p:cNvPicPr preferRelativeResize="0"/>
          <p:nvPr/>
        </p:nvPicPr>
        <p:blipFill rotWithShape="1">
          <a:blip r:embed="rId1"/>
          <a:srcRect t="2498"/>
          <a:stretch>
            <a:fillRect/>
          </a:stretch>
        </p:blipFill>
        <p:spPr>
          <a:xfrm>
            <a:off x="5807969" y="1602904"/>
            <a:ext cx="4622663" cy="4032225"/>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38"/>
          <p:cNvSpPr txBox="1">
            <a:spLocks noGrp="1"/>
          </p:cNvSpPr>
          <p:nvPr>
            <p:ph type="body" idx="1"/>
          </p:nvPr>
        </p:nvSpPr>
        <p:spPr>
          <a:xfrm>
            <a:off x="1981200" y="1600201"/>
            <a:ext cx="8229600" cy="4525963"/>
          </a:xfrm>
          <a:prstGeom prst="rect">
            <a:avLst/>
          </a:prstGeom>
          <a:noFill/>
          <a:ln>
            <a:noFill/>
          </a:ln>
        </p:spPr>
        <p:txBody>
          <a:bodyPr spcFirstLastPara="1" vert="horz" wrap="square" lIns="91425" tIns="45700" rIns="91425" bIns="45700" rtlCol="0" anchor="t" anchorCtr="0">
            <a:normAutofit/>
          </a:bodyPr>
          <a:lstStyle/>
          <a:p>
            <a:pPr marL="342900" indent="-190500">
              <a:lnSpc>
                <a:spcPct val="100000"/>
              </a:lnSpc>
              <a:spcBef>
                <a:spcPts val="0"/>
              </a:spcBef>
              <a:buClr>
                <a:schemeClr val="dk1"/>
              </a:buClr>
              <a:buSzPts val="2400"/>
              <a:buNone/>
            </a:pPr>
            <a:endParaRPr sz="2400">
              <a:solidFill>
                <a:srgbClr val="333333"/>
              </a:solidFill>
            </a:endParaRPr>
          </a:p>
          <a:p>
            <a:pPr marL="342900" indent="-342900">
              <a:lnSpc>
                <a:spcPct val="100000"/>
              </a:lnSpc>
              <a:spcBef>
                <a:spcPts val="480"/>
              </a:spcBef>
              <a:buClr>
                <a:schemeClr val="dk1"/>
              </a:buClr>
              <a:buSzPts val="2400"/>
            </a:pPr>
            <a:r>
              <a:rPr lang="en-GB" sz="2400"/>
              <a:t>Criteria for targeting - </a:t>
            </a:r>
            <a:r>
              <a:rPr lang="en-GB" sz="2400" b="1"/>
              <a:t>DAMP</a:t>
            </a:r>
            <a:endParaRPr lang="en-GB" sz="2400" b="1"/>
          </a:p>
          <a:p>
            <a:pPr marL="742950" lvl="1" indent="-285750">
              <a:lnSpc>
                <a:spcPct val="100000"/>
              </a:lnSpc>
              <a:spcBef>
                <a:spcPts val="400"/>
              </a:spcBef>
              <a:buClr>
                <a:schemeClr val="dk1"/>
              </a:buClr>
              <a:buSzPts val="2000"/>
              <a:buChar char="–"/>
            </a:pPr>
            <a:r>
              <a:rPr lang="en-GB" sz="2000" b="1" i="1"/>
              <a:t>D</a:t>
            </a:r>
            <a:r>
              <a:rPr lang="en-GB" sz="2000" i="1"/>
              <a:t>istinct </a:t>
            </a:r>
            <a:r>
              <a:rPr lang="en-GB" sz="2000"/>
              <a:t>– is each segment clearly different from other segments?</a:t>
            </a:r>
            <a:endParaRPr sz="2000" i="1"/>
          </a:p>
          <a:p>
            <a:pPr marL="742950" lvl="1" indent="-285750">
              <a:lnSpc>
                <a:spcPct val="100000"/>
              </a:lnSpc>
              <a:spcBef>
                <a:spcPts val="400"/>
              </a:spcBef>
              <a:buClr>
                <a:schemeClr val="dk1"/>
              </a:buClr>
              <a:buSzPts val="2000"/>
              <a:buChar char="–"/>
            </a:pPr>
            <a:r>
              <a:rPr lang="en-GB" sz="2000" b="1" i="1"/>
              <a:t>A</a:t>
            </a:r>
            <a:r>
              <a:rPr lang="en-GB" sz="2000" i="1"/>
              <a:t>ccessible</a:t>
            </a:r>
            <a:r>
              <a:rPr lang="en-GB" sz="2000"/>
              <a:t> – can buyers be reached through appropriate promotional programmes and distribution channels?</a:t>
            </a:r>
            <a:endParaRPr sz="2000" i="1"/>
          </a:p>
          <a:p>
            <a:pPr marL="742950" lvl="1" indent="-285750">
              <a:lnSpc>
                <a:spcPct val="100000"/>
              </a:lnSpc>
              <a:spcBef>
                <a:spcPts val="400"/>
              </a:spcBef>
              <a:buClr>
                <a:schemeClr val="dk1"/>
              </a:buClr>
              <a:buSzPts val="2000"/>
              <a:buChar char="–"/>
            </a:pPr>
            <a:r>
              <a:rPr lang="en-GB" sz="2000" b="1" i="1"/>
              <a:t>M</a:t>
            </a:r>
            <a:r>
              <a:rPr lang="en-GB" sz="2000" i="1"/>
              <a:t>easurable</a:t>
            </a:r>
            <a:r>
              <a:rPr lang="en-GB" sz="2000"/>
              <a:t> – is the segment easy to identify and measure?</a:t>
            </a:r>
            <a:endParaRPr sz="2000" i="1"/>
          </a:p>
          <a:p>
            <a:pPr marL="742950" lvl="1" indent="-285750">
              <a:lnSpc>
                <a:spcPct val="100000"/>
              </a:lnSpc>
              <a:spcBef>
                <a:spcPts val="400"/>
              </a:spcBef>
              <a:buClr>
                <a:schemeClr val="dk1"/>
              </a:buClr>
              <a:buSzPts val="2000"/>
              <a:buChar char="–"/>
            </a:pPr>
            <a:r>
              <a:rPr lang="en-GB" sz="2000" b="1" i="1"/>
              <a:t>P</a:t>
            </a:r>
            <a:r>
              <a:rPr lang="en-GB" sz="2000" i="1"/>
              <a:t>rofitable </a:t>
            </a:r>
            <a:r>
              <a:rPr lang="en-GB" sz="2000"/>
              <a:t>– (defendable?) is the segment sufficiently large to provide a stream of constant future revenues and profits?</a:t>
            </a:r>
            <a:endParaRPr sz="2000"/>
          </a:p>
        </p:txBody>
      </p:sp>
      <p:sp>
        <p:nvSpPr>
          <p:cNvPr id="658" name="Google Shape;658;p38"/>
          <p:cNvSpPr txBox="1">
            <a:spLocks noGrp="1"/>
          </p:cNvSpPr>
          <p:nvPr>
            <p:ph type="title"/>
          </p:nvPr>
        </p:nvSpPr>
        <p:spPr>
          <a:xfrm>
            <a:off x="2225675" y="233363"/>
            <a:ext cx="77724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GB" b="1"/>
              <a:t>Targeting Criteria</a:t>
            </a:r>
            <a:endParaRPr b="1"/>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39"/>
          <p:cNvSpPr txBox="1"/>
          <p:nvPr/>
        </p:nvSpPr>
        <p:spPr>
          <a:xfrm>
            <a:off x="1966913" y="333375"/>
            <a:ext cx="8305800" cy="457200"/>
          </a:xfrm>
          <a:prstGeom prst="rect">
            <a:avLst/>
          </a:prstGeom>
          <a:noFill/>
          <a:ln>
            <a:noFill/>
          </a:ln>
        </p:spPr>
        <p:txBody>
          <a:bodyPr spcFirstLastPara="1" wrap="square" lIns="91425" tIns="45700" rIns="91425" bIns="45700" anchor="t" anchorCtr="0">
            <a:spAutoFit/>
          </a:bodyPr>
          <a:lstStyle/>
          <a:p>
            <a:pPr marL="457200" indent="-457200" algn="ctr">
              <a:buClr>
                <a:srgbClr val="000000"/>
              </a:buClr>
              <a:buSzPts val="2400"/>
            </a:pPr>
            <a:r>
              <a:rPr lang="en-GB" sz="2400" b="1" dirty="0">
                <a:solidFill>
                  <a:schemeClr val="dk1"/>
                </a:solidFill>
                <a:latin typeface="Arial" panose="020B0604020202020204"/>
                <a:ea typeface="Arial" panose="020B0604020202020204"/>
                <a:cs typeface="Arial" panose="020B0604020202020204"/>
                <a:sym typeface="Arial" panose="020B0604020202020204"/>
              </a:rPr>
              <a:t>Targeting Strategies</a:t>
            </a:r>
            <a:endParaRPr sz="1400" dirty="0">
              <a:solidFill>
                <a:srgbClr val="000000"/>
              </a:solidFill>
              <a:latin typeface="Arial" panose="020B0604020202020204"/>
              <a:ea typeface="Arial" panose="020B0604020202020204"/>
              <a:cs typeface="Arial" panose="020B0604020202020204"/>
              <a:sym typeface="Arial" panose="020B0604020202020204"/>
            </a:endParaRPr>
          </a:p>
        </p:txBody>
      </p:sp>
      <p:pic>
        <p:nvPicPr>
          <p:cNvPr id="664" name="Google Shape;664;p39" descr="Fig 5.3.gif                                                    0002CFDF&#10;Bob's work                     B5E64ED3:"/>
          <p:cNvPicPr preferRelativeResize="0"/>
          <p:nvPr/>
        </p:nvPicPr>
        <p:blipFill rotWithShape="1">
          <a:blip r:embed="rId1"/>
          <a:srcRect/>
          <a:stretch>
            <a:fillRect/>
          </a:stretch>
        </p:blipFill>
        <p:spPr>
          <a:xfrm>
            <a:off x="1966914" y="975995"/>
            <a:ext cx="8093711" cy="558673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40"/>
          <p:cNvSpPr txBox="1"/>
          <p:nvPr/>
        </p:nvSpPr>
        <p:spPr>
          <a:xfrm>
            <a:off x="1905000" y="914401"/>
            <a:ext cx="8305800" cy="3447057"/>
          </a:xfrm>
          <a:prstGeom prst="rect">
            <a:avLst/>
          </a:prstGeom>
          <a:noFill/>
          <a:ln>
            <a:noFill/>
          </a:ln>
        </p:spPr>
        <p:txBody>
          <a:bodyPr spcFirstLastPara="1" wrap="square" lIns="91425" tIns="45700" rIns="91425" bIns="45700" anchor="t" anchorCtr="0">
            <a:spAutoFit/>
          </a:bodyPr>
          <a:lstStyle/>
          <a:p>
            <a:pPr marL="457200" indent="-457200" algn="ctr">
              <a:buClr>
                <a:srgbClr val="000000"/>
              </a:buClr>
              <a:buSzPts val="2400"/>
            </a:pPr>
            <a:r>
              <a:rPr lang="en-GB" sz="2400" b="1">
                <a:solidFill>
                  <a:schemeClr val="dk1"/>
                </a:solidFill>
                <a:latin typeface="Arial" panose="020B0604020202020204"/>
                <a:ea typeface="Arial" panose="020B0604020202020204"/>
                <a:cs typeface="Arial" panose="020B0604020202020204"/>
                <a:sym typeface="Arial" panose="020B0604020202020204"/>
              </a:rPr>
              <a:t>Undifferentiated Targeting Strategy</a:t>
            </a:r>
            <a:endParaRPr sz="1400">
              <a:solidFill>
                <a:srgbClr val="000000"/>
              </a:solidFill>
              <a:latin typeface="Arial" panose="020B0604020202020204"/>
              <a:ea typeface="Arial" panose="020B0604020202020204"/>
              <a:cs typeface="Arial" panose="020B0604020202020204"/>
              <a:sym typeface="Arial" panose="020B0604020202020204"/>
            </a:endParaRPr>
          </a:p>
          <a:p>
            <a:pPr marL="457200" indent="-457200" algn="ctr">
              <a:spcBef>
                <a:spcPts val="1200"/>
              </a:spcBef>
              <a:buClr>
                <a:srgbClr val="000000"/>
              </a:buClr>
              <a:buSzPts val="2400"/>
            </a:pPr>
            <a:endParaRPr sz="2400">
              <a:solidFill>
                <a:schemeClr val="dk1"/>
              </a:solidFill>
              <a:latin typeface="Arial" panose="020B0604020202020204"/>
              <a:ea typeface="Arial" panose="020B0604020202020204"/>
              <a:cs typeface="Arial" panose="020B0604020202020204"/>
              <a:sym typeface="Arial" panose="020B0604020202020204"/>
            </a:endParaRPr>
          </a:p>
          <a:p>
            <a:pPr marL="457200" indent="-457200">
              <a:spcBef>
                <a:spcPts val="1200"/>
              </a:spcBef>
              <a:buClr>
                <a:schemeClr val="dk1"/>
              </a:buClr>
              <a:buSzPts val="2400"/>
              <a:buFont typeface="Arial" panose="020B0604020202020204"/>
              <a:buChar char="•"/>
            </a:pPr>
            <a:r>
              <a:rPr lang="en-GB" sz="2400">
                <a:solidFill>
                  <a:schemeClr val="dk1"/>
                </a:solidFill>
                <a:latin typeface="Arial" panose="020B0604020202020204"/>
                <a:ea typeface="Arial" panose="020B0604020202020204"/>
                <a:cs typeface="Arial" panose="020B0604020202020204"/>
                <a:sym typeface="Arial" panose="020B0604020202020204"/>
              </a:rPr>
              <a:t>Least demanding targeting strategy.</a:t>
            </a:r>
            <a:endParaRPr sz="1400">
              <a:solidFill>
                <a:srgbClr val="000000"/>
              </a:solidFill>
              <a:latin typeface="Arial" panose="020B0604020202020204"/>
              <a:ea typeface="Arial" panose="020B0604020202020204"/>
              <a:cs typeface="Arial" panose="020B0604020202020204"/>
              <a:sym typeface="Arial" panose="020B0604020202020204"/>
            </a:endParaRPr>
          </a:p>
          <a:p>
            <a:pPr marL="457200" indent="-457200">
              <a:spcBef>
                <a:spcPts val="1200"/>
              </a:spcBef>
              <a:buClr>
                <a:schemeClr val="dk1"/>
              </a:buClr>
              <a:buSzPts val="2400"/>
              <a:buFont typeface="Arial" panose="020B0604020202020204"/>
              <a:buChar char="•"/>
            </a:pPr>
            <a:r>
              <a:rPr lang="en-GB" sz="2400">
                <a:solidFill>
                  <a:schemeClr val="dk1"/>
                </a:solidFill>
                <a:latin typeface="Arial" panose="020B0604020202020204"/>
                <a:ea typeface="Arial" panose="020B0604020202020204"/>
                <a:cs typeface="Arial" panose="020B0604020202020204"/>
                <a:sym typeface="Arial" panose="020B0604020202020204"/>
              </a:rPr>
              <a:t>Assumes that the market is one homogenous unit with no significant differences.</a:t>
            </a:r>
            <a:endParaRPr sz="1400">
              <a:solidFill>
                <a:srgbClr val="000000"/>
              </a:solidFill>
              <a:latin typeface="Arial" panose="020B0604020202020204"/>
              <a:ea typeface="Arial" panose="020B0604020202020204"/>
              <a:cs typeface="Arial" panose="020B0604020202020204"/>
              <a:sym typeface="Arial" panose="020B0604020202020204"/>
            </a:endParaRPr>
          </a:p>
          <a:p>
            <a:pPr marL="457200" indent="-457200">
              <a:spcBef>
                <a:spcPts val="1200"/>
              </a:spcBef>
              <a:buClr>
                <a:schemeClr val="dk1"/>
              </a:buClr>
              <a:buSzPts val="2400"/>
              <a:buFont typeface="Arial" panose="020B0604020202020204"/>
              <a:buChar char="•"/>
            </a:pPr>
            <a:r>
              <a:rPr lang="en-GB" sz="2400">
                <a:solidFill>
                  <a:schemeClr val="dk1"/>
                </a:solidFill>
                <a:latin typeface="Arial" panose="020B0604020202020204"/>
                <a:ea typeface="Arial" panose="020B0604020202020204"/>
                <a:cs typeface="Arial" panose="020B0604020202020204"/>
                <a:sym typeface="Arial" panose="020B0604020202020204"/>
              </a:rPr>
              <a:t>One single marketing mix serving all needs.</a:t>
            </a:r>
            <a:endParaRPr sz="1400">
              <a:solidFill>
                <a:srgbClr val="000000"/>
              </a:solidFill>
              <a:latin typeface="Arial" panose="020B0604020202020204"/>
              <a:ea typeface="Arial" panose="020B0604020202020204"/>
              <a:cs typeface="Arial" panose="020B0604020202020204"/>
              <a:sym typeface="Arial" panose="020B0604020202020204"/>
            </a:endParaRPr>
          </a:p>
          <a:p>
            <a:pPr marL="457200" indent="-457200">
              <a:spcBef>
                <a:spcPts val="1200"/>
              </a:spcBef>
              <a:buClr>
                <a:schemeClr val="dk1"/>
              </a:buClr>
              <a:buSzPts val="2400"/>
              <a:buFont typeface="Arial" panose="020B0604020202020204"/>
              <a:buChar char="•"/>
            </a:pPr>
            <a:r>
              <a:rPr lang="en-GB" sz="2400">
                <a:solidFill>
                  <a:schemeClr val="dk1"/>
                </a:solidFill>
                <a:latin typeface="Arial" panose="020B0604020202020204"/>
                <a:ea typeface="Arial" panose="020B0604020202020204"/>
                <a:cs typeface="Arial" panose="020B0604020202020204"/>
                <a:sym typeface="Arial" panose="020B0604020202020204"/>
              </a:rPr>
              <a:t>Relatively inexpensive.</a:t>
            </a:r>
            <a:endParaRPr sz="2400" b="1">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6"/>
          <p:cNvSpPr txBox="1">
            <a:spLocks noGrp="1"/>
          </p:cNvSpPr>
          <p:nvPr>
            <p:ph type="title"/>
          </p:nvPr>
        </p:nvSpPr>
        <p:spPr>
          <a:xfrm>
            <a:off x="1981200" y="274639"/>
            <a:ext cx="8229600" cy="706437"/>
          </a:xfrm>
          <a:prstGeom prst="rect">
            <a:avLst/>
          </a:prstGeom>
          <a:noFill/>
          <a:ln>
            <a:noFill/>
          </a:ln>
        </p:spPr>
        <p:txBody>
          <a:bodyPr spcFirstLastPara="1" vert="horz" wrap="square" lIns="91425" tIns="45700" rIns="116975" bIns="45700" rtlCol="0" anchor="ctr" anchorCtr="0">
            <a:noAutofit/>
          </a:bodyPr>
          <a:lstStyle/>
          <a:p>
            <a:pPr marL="3175" indent="-3175">
              <a:lnSpc>
                <a:spcPct val="100000"/>
              </a:lnSpc>
              <a:spcBef>
                <a:spcPts val="0"/>
              </a:spcBef>
              <a:buClr>
                <a:schemeClr val="dk1"/>
              </a:buClr>
              <a:buSzPts val="3700"/>
            </a:pPr>
            <a:br>
              <a:rPr lang="en-GB" sz="3700" dirty="0">
                <a:latin typeface="Times New Roman" panose="02020603050405020304"/>
                <a:ea typeface="Times New Roman" panose="02020603050405020304"/>
                <a:cs typeface="Times New Roman" panose="02020603050405020304"/>
                <a:sym typeface="Times New Roman" panose="02020603050405020304"/>
              </a:rPr>
            </a:br>
            <a:r>
              <a:rPr lang="en-GB" sz="4000" dirty="0">
                <a:latin typeface="Times New Roman" panose="02020603050405020304"/>
                <a:ea typeface="Times New Roman" panose="02020603050405020304"/>
                <a:cs typeface="Times New Roman" panose="02020603050405020304"/>
                <a:sym typeface="Times New Roman" panose="02020603050405020304"/>
              </a:rPr>
              <a:t>The Marketing Process</a:t>
            </a:r>
            <a:br>
              <a:rPr lang="en-GB" dirty="0">
                <a:latin typeface="Times New Roman" panose="02020603050405020304"/>
                <a:ea typeface="Times New Roman" panose="02020603050405020304"/>
                <a:cs typeface="Times New Roman" panose="02020603050405020304"/>
                <a:sym typeface="Times New Roman" panose="02020603050405020304"/>
              </a:rPr>
            </a:br>
            <a:endParaRPr sz="1600" dirty="0">
              <a:solidFill>
                <a:srgbClr val="FF0000"/>
              </a:solidFill>
              <a:latin typeface="Times New Roman" panose="02020603050405020304"/>
              <a:ea typeface="Times New Roman" panose="02020603050405020304"/>
              <a:cs typeface="Times New Roman" panose="02020603050405020304"/>
              <a:sym typeface="Times New Roman" panose="02020603050405020304"/>
            </a:endParaRPr>
          </a:p>
        </p:txBody>
      </p:sp>
      <p:pic>
        <p:nvPicPr>
          <p:cNvPr id="366" name="Google Shape;366;p6"/>
          <p:cNvPicPr preferRelativeResize="0"/>
          <p:nvPr/>
        </p:nvPicPr>
        <p:blipFill rotWithShape="1">
          <a:blip r:embed="rId1"/>
          <a:srcRect/>
          <a:stretch>
            <a:fillRect/>
          </a:stretch>
        </p:blipFill>
        <p:spPr>
          <a:xfrm>
            <a:off x="1981200" y="981076"/>
            <a:ext cx="7415212" cy="5445224"/>
          </a:xfrm>
          <a:prstGeom prst="rect">
            <a:avLst/>
          </a:prstGeom>
          <a:noFill/>
          <a:ln>
            <a:noFill/>
          </a:ln>
        </p:spPr>
      </p:pic>
      <p:sp>
        <p:nvSpPr>
          <p:cNvPr id="367" name="Google Shape;367;p6"/>
          <p:cNvSpPr txBox="1"/>
          <p:nvPr/>
        </p:nvSpPr>
        <p:spPr>
          <a:xfrm>
            <a:off x="9303764" y="3821718"/>
            <a:ext cx="999684" cy="523180"/>
          </a:xfrm>
          <a:prstGeom prst="rect">
            <a:avLst/>
          </a:prstGeom>
          <a:noFill/>
          <a:ln>
            <a:noFill/>
          </a:ln>
        </p:spPr>
        <p:txBody>
          <a:bodyPr spcFirstLastPara="1" wrap="square" lIns="91425" tIns="45700" rIns="91425" bIns="45700" anchor="t" anchorCtr="0">
            <a:spAutoFit/>
          </a:bodyPr>
          <a:lstStyle/>
          <a:p>
            <a:pPr>
              <a:buClr>
                <a:srgbClr val="000000"/>
              </a:buClr>
              <a:buSzPts val="2000"/>
            </a:pPr>
            <a:r>
              <a:rPr lang="en-GB" sz="2800" b="1" dirty="0">
                <a:solidFill>
                  <a:srgbClr val="FF0000"/>
                </a:solidFill>
                <a:effectLst>
                  <a:outerShdw blurRad="38100" dist="38100" dir="2700000" algn="tl">
                    <a:srgbClr val="000000">
                      <a:alpha val="43137"/>
                    </a:srgbClr>
                  </a:outerShdw>
                </a:effectLst>
                <a:latin typeface="Arial" panose="020B0604020202020204"/>
                <a:ea typeface="Arial" panose="020B0604020202020204"/>
                <a:cs typeface="Arial" panose="020B0604020202020204"/>
                <a:sym typeface="Arial" panose="020B0604020202020204"/>
              </a:rPr>
              <a:t>STP</a:t>
            </a:r>
            <a:endParaRPr sz="2800" b="1" dirty="0">
              <a:solidFill>
                <a:srgbClr val="000000"/>
              </a:solidFill>
              <a:effectLst>
                <a:outerShdw blurRad="38100" dist="38100" dir="2700000" algn="tl">
                  <a:srgbClr val="000000">
                    <a:alpha val="43137"/>
                  </a:srgbClr>
                </a:outerShdw>
              </a:effectLst>
              <a:latin typeface="Arial" panose="020B0604020202020204"/>
              <a:ea typeface="Arial" panose="020B0604020202020204"/>
              <a:cs typeface="Arial" panose="020B0604020202020204"/>
              <a:sym typeface="Arial" panose="020B0604020202020204"/>
            </a:endParaRPr>
          </a:p>
        </p:txBody>
      </p:sp>
      <p:sp>
        <p:nvSpPr>
          <p:cNvPr id="3" name="TextBox 2"/>
          <p:cNvSpPr txBox="1"/>
          <p:nvPr/>
        </p:nvSpPr>
        <p:spPr>
          <a:xfrm>
            <a:off x="1981200" y="6426300"/>
            <a:ext cx="6094428" cy="307777"/>
          </a:xfrm>
          <a:prstGeom prst="rect">
            <a:avLst/>
          </a:prstGeom>
          <a:noFill/>
        </p:spPr>
        <p:txBody>
          <a:bodyPr wrap="square">
            <a:spAutoFit/>
          </a:bodyPr>
          <a:lstStyle/>
          <a:p>
            <a:r>
              <a:rPr lang="en-GB" sz="1400" dirty="0">
                <a:latin typeface="Times New Roman" panose="02020603050405020304"/>
                <a:ea typeface="Times New Roman" panose="02020603050405020304"/>
                <a:cs typeface="Times New Roman" panose="02020603050405020304"/>
                <a:sym typeface="Times New Roman" panose="02020603050405020304"/>
              </a:rPr>
              <a:t>Source: </a:t>
            </a:r>
            <a:r>
              <a:rPr lang="en-GB" sz="1400" dirty="0" err="1">
                <a:latin typeface="Times New Roman" panose="02020603050405020304"/>
                <a:ea typeface="Times New Roman" panose="02020603050405020304"/>
                <a:cs typeface="Times New Roman" panose="02020603050405020304"/>
                <a:sym typeface="Times New Roman" panose="02020603050405020304"/>
              </a:rPr>
              <a:t>Dibb</a:t>
            </a:r>
            <a:r>
              <a:rPr lang="en-GB" sz="1400" dirty="0">
                <a:latin typeface="Times New Roman" panose="02020603050405020304"/>
                <a:ea typeface="Times New Roman" panose="02020603050405020304"/>
                <a:cs typeface="Times New Roman" panose="02020603050405020304"/>
                <a:sym typeface="Times New Roman" panose="02020603050405020304"/>
              </a:rPr>
              <a:t> </a:t>
            </a:r>
            <a:r>
              <a:rPr lang="en-GB" sz="1400" dirty="0" err="1">
                <a:latin typeface="Times New Roman" panose="02020603050405020304"/>
                <a:ea typeface="Times New Roman" panose="02020603050405020304"/>
                <a:cs typeface="Times New Roman" panose="02020603050405020304"/>
                <a:sym typeface="Times New Roman" panose="02020603050405020304"/>
              </a:rPr>
              <a:t>Simpkin</a:t>
            </a:r>
            <a:r>
              <a:rPr lang="en-GB" sz="1400" dirty="0">
                <a:latin typeface="Times New Roman" panose="02020603050405020304"/>
                <a:ea typeface="Times New Roman" panose="02020603050405020304"/>
                <a:cs typeface="Times New Roman" panose="02020603050405020304"/>
                <a:sym typeface="Times New Roman" panose="02020603050405020304"/>
              </a:rPr>
              <a:t> et al</a:t>
            </a:r>
            <a:endParaRPr lang="en-GB" sz="14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Google Shape;693;p41"/>
          <p:cNvSpPr txBox="1"/>
          <p:nvPr/>
        </p:nvSpPr>
        <p:spPr>
          <a:xfrm>
            <a:off x="1905000" y="914401"/>
            <a:ext cx="8305800" cy="4894263"/>
          </a:xfrm>
          <a:prstGeom prst="rect">
            <a:avLst/>
          </a:prstGeom>
          <a:noFill/>
          <a:ln>
            <a:noFill/>
          </a:ln>
        </p:spPr>
        <p:txBody>
          <a:bodyPr spcFirstLastPara="1" wrap="square" lIns="91425" tIns="45700" rIns="91425" bIns="45700" anchor="t" anchorCtr="0">
            <a:spAutoFit/>
          </a:bodyPr>
          <a:lstStyle/>
          <a:p>
            <a:pPr marL="457200" indent="-457200" algn="ctr">
              <a:buClr>
                <a:srgbClr val="000000"/>
              </a:buClr>
              <a:buSzPts val="2400"/>
            </a:pPr>
            <a:r>
              <a:rPr lang="en-GB" sz="2400">
                <a:solidFill>
                  <a:schemeClr val="dk1"/>
                </a:solidFill>
                <a:latin typeface="Arial" panose="020B0604020202020204"/>
                <a:ea typeface="Arial" panose="020B0604020202020204"/>
                <a:cs typeface="Arial" panose="020B0604020202020204"/>
                <a:sym typeface="Arial" panose="020B0604020202020204"/>
              </a:rPr>
              <a:t>Differentiated Targeting Strategy</a:t>
            </a:r>
            <a:endParaRPr sz="1400">
              <a:solidFill>
                <a:srgbClr val="000000"/>
              </a:solidFill>
              <a:latin typeface="Arial" panose="020B0604020202020204"/>
              <a:ea typeface="Arial" panose="020B0604020202020204"/>
              <a:cs typeface="Arial" panose="020B0604020202020204"/>
              <a:sym typeface="Arial" panose="020B0604020202020204"/>
            </a:endParaRPr>
          </a:p>
          <a:p>
            <a:pPr marL="457200" indent="-457200" algn="ctr">
              <a:spcBef>
                <a:spcPts val="1200"/>
              </a:spcBef>
              <a:buClr>
                <a:srgbClr val="000000"/>
              </a:buClr>
              <a:buSzPts val="2400"/>
            </a:pPr>
            <a:endParaRPr sz="2400">
              <a:solidFill>
                <a:schemeClr val="dk1"/>
              </a:solidFill>
              <a:latin typeface="Times New Roman" panose="02020603050405020304"/>
              <a:ea typeface="Times New Roman" panose="02020603050405020304"/>
              <a:cs typeface="Times New Roman" panose="02020603050405020304"/>
              <a:sym typeface="Times New Roman" panose="02020603050405020304"/>
            </a:endParaRPr>
          </a:p>
          <a:p>
            <a:pPr marL="457200" indent="-457200">
              <a:spcBef>
                <a:spcPts val="1200"/>
              </a:spcBef>
              <a:buClr>
                <a:schemeClr val="dk1"/>
              </a:buClr>
              <a:buSzPts val="2400"/>
              <a:buFont typeface="Arial" panose="020B0604020202020204"/>
              <a:buChar char="•"/>
            </a:pPr>
            <a:r>
              <a:rPr lang="en-GB" sz="2400">
                <a:solidFill>
                  <a:schemeClr val="dk1"/>
                </a:solidFill>
                <a:latin typeface="Arial" panose="020B0604020202020204"/>
                <a:ea typeface="Arial" panose="020B0604020202020204"/>
                <a:cs typeface="Arial" panose="020B0604020202020204"/>
                <a:sym typeface="Arial" panose="020B0604020202020204"/>
              </a:rPr>
              <a:t>Involves the development of a number of different marketing mixes for different segments.</a:t>
            </a:r>
            <a:endParaRPr sz="1400">
              <a:solidFill>
                <a:srgbClr val="000000"/>
              </a:solidFill>
              <a:latin typeface="Arial" panose="020B0604020202020204"/>
              <a:ea typeface="Arial" panose="020B0604020202020204"/>
              <a:cs typeface="Arial" panose="020B0604020202020204"/>
              <a:sym typeface="Arial" panose="020B0604020202020204"/>
            </a:endParaRPr>
          </a:p>
          <a:p>
            <a:pPr marL="457200" indent="-457200">
              <a:spcBef>
                <a:spcPts val="1200"/>
              </a:spcBef>
              <a:buClr>
                <a:schemeClr val="dk1"/>
              </a:buClr>
              <a:buSzPts val="2400"/>
              <a:buFont typeface="Arial" panose="020B0604020202020204"/>
              <a:buChar char="•"/>
            </a:pPr>
            <a:r>
              <a:rPr lang="en-GB" sz="2400">
                <a:solidFill>
                  <a:schemeClr val="dk1"/>
                </a:solidFill>
                <a:latin typeface="Arial" panose="020B0604020202020204"/>
                <a:ea typeface="Arial" panose="020B0604020202020204"/>
                <a:cs typeface="Arial" panose="020B0604020202020204"/>
                <a:sym typeface="Arial" panose="020B0604020202020204"/>
              </a:rPr>
              <a:t>Allows a business to tailor its offerings to suit different segments.</a:t>
            </a:r>
            <a:endParaRPr sz="1400">
              <a:solidFill>
                <a:srgbClr val="000000"/>
              </a:solidFill>
              <a:latin typeface="Arial" panose="020B0604020202020204"/>
              <a:ea typeface="Arial" panose="020B0604020202020204"/>
              <a:cs typeface="Arial" panose="020B0604020202020204"/>
              <a:sym typeface="Arial" panose="020B0604020202020204"/>
            </a:endParaRPr>
          </a:p>
          <a:p>
            <a:pPr marL="457200" indent="-457200">
              <a:spcBef>
                <a:spcPts val="1200"/>
              </a:spcBef>
              <a:buClr>
                <a:schemeClr val="dk1"/>
              </a:buClr>
              <a:buSzPts val="2400"/>
              <a:buFont typeface="Arial" panose="020B0604020202020204"/>
              <a:buChar char="•"/>
            </a:pPr>
            <a:r>
              <a:rPr lang="en-GB" sz="2400">
                <a:solidFill>
                  <a:schemeClr val="dk1"/>
                </a:solidFill>
                <a:latin typeface="Arial" panose="020B0604020202020204"/>
                <a:ea typeface="Arial" panose="020B0604020202020204"/>
                <a:cs typeface="Arial" panose="020B0604020202020204"/>
                <a:sym typeface="Arial" panose="020B0604020202020204"/>
              </a:rPr>
              <a:t>Spreads risk across market segments.</a:t>
            </a:r>
            <a:endParaRPr sz="1400">
              <a:solidFill>
                <a:srgbClr val="000000"/>
              </a:solidFill>
              <a:latin typeface="Arial" panose="020B0604020202020204"/>
              <a:ea typeface="Arial" panose="020B0604020202020204"/>
              <a:cs typeface="Arial" panose="020B0604020202020204"/>
              <a:sym typeface="Arial" panose="020B0604020202020204"/>
            </a:endParaRPr>
          </a:p>
          <a:p>
            <a:pPr marL="457200" indent="-457200">
              <a:spcBef>
                <a:spcPts val="1200"/>
              </a:spcBef>
              <a:buClr>
                <a:schemeClr val="dk1"/>
              </a:buClr>
              <a:buSzPts val="2400"/>
              <a:buFont typeface="Arial" panose="020B0604020202020204"/>
              <a:buChar char="•"/>
            </a:pPr>
            <a:r>
              <a:rPr lang="en-GB" sz="2400">
                <a:solidFill>
                  <a:schemeClr val="dk1"/>
                </a:solidFill>
                <a:latin typeface="Arial" panose="020B0604020202020204"/>
                <a:ea typeface="Arial" panose="020B0604020202020204"/>
                <a:cs typeface="Arial" panose="020B0604020202020204"/>
                <a:sym typeface="Arial" panose="020B0604020202020204"/>
              </a:rPr>
              <a:t>Requires a detailed overview of the market and its development potential.</a:t>
            </a:r>
            <a:endParaRPr sz="1400">
              <a:solidFill>
                <a:srgbClr val="000000"/>
              </a:solidFill>
              <a:latin typeface="Arial" panose="020B0604020202020204"/>
              <a:ea typeface="Arial" panose="020B0604020202020204"/>
              <a:cs typeface="Arial" panose="020B0604020202020204"/>
              <a:sym typeface="Arial" panose="020B0604020202020204"/>
            </a:endParaRPr>
          </a:p>
          <a:p>
            <a:pPr marL="457200" indent="-457200">
              <a:spcBef>
                <a:spcPts val="1200"/>
              </a:spcBef>
              <a:buClr>
                <a:schemeClr val="dk1"/>
              </a:buClr>
              <a:buSzPts val="2400"/>
              <a:buFont typeface="Arial" panose="020B0604020202020204"/>
              <a:buChar char="•"/>
            </a:pPr>
            <a:r>
              <a:rPr lang="en-GB" sz="2400">
                <a:solidFill>
                  <a:schemeClr val="dk1"/>
                </a:solidFill>
                <a:latin typeface="Arial" panose="020B0604020202020204"/>
                <a:ea typeface="Arial" panose="020B0604020202020204"/>
                <a:cs typeface="Arial" panose="020B0604020202020204"/>
                <a:sym typeface="Arial" panose="020B0604020202020204"/>
              </a:rPr>
              <a:t>Can dilute a company’s efforts.</a:t>
            </a:r>
            <a:endParaRPr sz="2400" b="1">
              <a:solidFill>
                <a:schemeClr val="dk1"/>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42"/>
          <p:cNvSpPr txBox="1"/>
          <p:nvPr/>
        </p:nvSpPr>
        <p:spPr>
          <a:xfrm>
            <a:off x="1703512" y="188640"/>
            <a:ext cx="8305800" cy="4648200"/>
          </a:xfrm>
          <a:prstGeom prst="rect">
            <a:avLst/>
          </a:prstGeom>
          <a:noFill/>
          <a:ln>
            <a:noFill/>
          </a:ln>
        </p:spPr>
        <p:txBody>
          <a:bodyPr spcFirstLastPara="1" wrap="square" lIns="91425" tIns="45700" rIns="91425" bIns="45700" anchor="t" anchorCtr="0">
            <a:spAutoFit/>
          </a:bodyPr>
          <a:lstStyle/>
          <a:p>
            <a:pPr marL="457200" indent="-457200" algn="ctr">
              <a:buClr>
                <a:srgbClr val="000000"/>
              </a:buClr>
              <a:buSzPts val="3200"/>
            </a:pPr>
            <a:r>
              <a:rPr lang="en-GB" sz="3200">
                <a:solidFill>
                  <a:schemeClr val="dk1"/>
                </a:solidFill>
                <a:latin typeface="Arial" panose="020B0604020202020204"/>
                <a:ea typeface="Arial" panose="020B0604020202020204"/>
                <a:cs typeface="Arial" panose="020B0604020202020204"/>
                <a:sym typeface="Arial" panose="020B0604020202020204"/>
              </a:rPr>
              <a:t>Concentrated Targeting Strategy</a:t>
            </a:r>
            <a:endParaRPr sz="1400">
              <a:solidFill>
                <a:srgbClr val="000000"/>
              </a:solidFill>
              <a:latin typeface="Arial" panose="020B0604020202020204"/>
              <a:ea typeface="Arial" panose="020B0604020202020204"/>
              <a:cs typeface="Arial" panose="020B0604020202020204"/>
              <a:sym typeface="Arial" panose="020B0604020202020204"/>
            </a:endParaRPr>
          </a:p>
          <a:p>
            <a:pPr marL="457200" indent="-457200" algn="ctr">
              <a:spcBef>
                <a:spcPts val="1600"/>
              </a:spcBef>
              <a:buClr>
                <a:srgbClr val="000000"/>
              </a:buClr>
              <a:buSzPts val="3200"/>
            </a:pPr>
            <a:endParaRPr sz="3200">
              <a:solidFill>
                <a:schemeClr val="dk1"/>
              </a:solidFill>
              <a:latin typeface="Arial" panose="020B0604020202020204"/>
              <a:ea typeface="Arial" panose="020B0604020202020204"/>
              <a:cs typeface="Arial" panose="020B0604020202020204"/>
              <a:sym typeface="Arial" panose="020B0604020202020204"/>
            </a:endParaRPr>
          </a:p>
          <a:p>
            <a:pPr marL="457200" indent="-457200">
              <a:spcBef>
                <a:spcPts val="1200"/>
              </a:spcBef>
              <a:buClr>
                <a:schemeClr val="dk1"/>
              </a:buClr>
              <a:buSzPts val="2400"/>
              <a:buFont typeface="Arial" panose="020B0604020202020204"/>
              <a:buChar char="•"/>
            </a:pPr>
            <a:r>
              <a:rPr lang="en-GB" sz="2400">
                <a:solidFill>
                  <a:schemeClr val="dk1"/>
                </a:solidFill>
                <a:latin typeface="Arial" panose="020B0604020202020204"/>
                <a:ea typeface="Arial" panose="020B0604020202020204"/>
                <a:cs typeface="Arial" panose="020B0604020202020204"/>
                <a:sym typeface="Arial" panose="020B0604020202020204"/>
              </a:rPr>
              <a:t>The concentrated approach is the most focused and involves specialising on serving one specific segment.</a:t>
            </a:r>
            <a:endParaRPr sz="1400">
              <a:solidFill>
                <a:srgbClr val="000000"/>
              </a:solidFill>
              <a:latin typeface="Arial" panose="020B0604020202020204"/>
              <a:ea typeface="Arial" panose="020B0604020202020204"/>
              <a:cs typeface="Arial" panose="020B0604020202020204"/>
              <a:sym typeface="Arial" panose="020B0604020202020204"/>
            </a:endParaRPr>
          </a:p>
          <a:p>
            <a:pPr marL="457200" indent="-457200">
              <a:spcBef>
                <a:spcPts val="1200"/>
              </a:spcBef>
              <a:buClr>
                <a:schemeClr val="dk1"/>
              </a:buClr>
              <a:buSzPts val="2400"/>
              <a:buFont typeface="Arial" panose="020B0604020202020204"/>
              <a:buChar char="•"/>
            </a:pPr>
            <a:r>
              <a:rPr lang="en-GB" sz="2400">
                <a:solidFill>
                  <a:schemeClr val="dk1"/>
                </a:solidFill>
                <a:latin typeface="Arial" panose="020B0604020202020204"/>
                <a:ea typeface="Arial" panose="020B0604020202020204"/>
                <a:cs typeface="Arial" panose="020B0604020202020204"/>
                <a:sym typeface="Arial" panose="020B0604020202020204"/>
              </a:rPr>
              <a:t>Can lead to very detailed knowledge of the target segment’s needs and wants.</a:t>
            </a:r>
            <a:endParaRPr sz="1400">
              <a:solidFill>
                <a:srgbClr val="000000"/>
              </a:solidFill>
              <a:latin typeface="Arial" panose="020B0604020202020204"/>
              <a:ea typeface="Arial" panose="020B0604020202020204"/>
              <a:cs typeface="Arial" panose="020B0604020202020204"/>
              <a:sym typeface="Arial" panose="020B0604020202020204"/>
            </a:endParaRPr>
          </a:p>
          <a:p>
            <a:pPr marL="457200" indent="-457200">
              <a:spcBef>
                <a:spcPts val="1200"/>
              </a:spcBef>
              <a:buClr>
                <a:schemeClr val="dk1"/>
              </a:buClr>
              <a:buSzPts val="2400"/>
              <a:buFont typeface="Arial" panose="020B0604020202020204"/>
              <a:buChar char="•"/>
            </a:pPr>
            <a:r>
              <a:rPr lang="en-GB" sz="2400">
                <a:solidFill>
                  <a:schemeClr val="dk1"/>
                </a:solidFill>
                <a:latin typeface="Arial" panose="020B0604020202020204"/>
                <a:ea typeface="Arial" panose="020B0604020202020204"/>
                <a:cs typeface="Arial" panose="020B0604020202020204"/>
                <a:sym typeface="Arial" panose="020B0604020202020204"/>
              </a:rPr>
              <a:t>This strategy can help keep costs down as there is only one marketing mix to manage.</a:t>
            </a:r>
            <a:endParaRPr sz="1400">
              <a:solidFill>
                <a:srgbClr val="000000"/>
              </a:solidFill>
              <a:latin typeface="Arial" panose="020B0604020202020204"/>
              <a:ea typeface="Arial" panose="020B0604020202020204"/>
              <a:cs typeface="Arial" panose="020B0604020202020204"/>
              <a:sym typeface="Arial" panose="020B0604020202020204"/>
            </a:endParaRPr>
          </a:p>
          <a:p>
            <a:pPr marL="457200" indent="-457200">
              <a:spcBef>
                <a:spcPts val="1200"/>
              </a:spcBef>
              <a:buClr>
                <a:schemeClr val="dk1"/>
              </a:buClr>
              <a:buSzPts val="2400"/>
              <a:buFont typeface="Arial" panose="020B0604020202020204"/>
              <a:buChar char="•"/>
            </a:pPr>
            <a:r>
              <a:rPr lang="en-GB" sz="2400">
                <a:solidFill>
                  <a:schemeClr val="dk1"/>
                </a:solidFill>
                <a:latin typeface="Arial" panose="020B0604020202020204"/>
                <a:ea typeface="Arial" panose="020B0604020202020204"/>
                <a:cs typeface="Arial" panose="020B0604020202020204"/>
                <a:sym typeface="Arial" panose="020B0604020202020204"/>
              </a:rPr>
              <a:t>Helps to develop a niche market.</a:t>
            </a:r>
            <a:endParaRPr sz="2400" b="1">
              <a:solidFill>
                <a:schemeClr val="dk1"/>
              </a:solidFill>
              <a:latin typeface="Arial" panose="020B0604020202020204"/>
              <a:ea typeface="Arial" panose="020B0604020202020204"/>
              <a:cs typeface="Arial" panose="020B0604020202020204"/>
              <a:sym typeface="Arial" panose="020B0604020202020204"/>
            </a:endParaRPr>
          </a:p>
        </p:txBody>
      </p:sp>
      <p:pic>
        <p:nvPicPr>
          <p:cNvPr id="699" name="Google Shape;699;p42"/>
          <p:cNvPicPr preferRelativeResize="0"/>
          <p:nvPr/>
        </p:nvPicPr>
        <p:blipFill rotWithShape="1">
          <a:blip r:embed="rId1"/>
          <a:srcRect/>
          <a:stretch>
            <a:fillRect/>
          </a:stretch>
        </p:blipFill>
        <p:spPr>
          <a:xfrm>
            <a:off x="7484046" y="4149080"/>
            <a:ext cx="2525266" cy="2525266"/>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05" name="Google Shape;705;p43"/>
          <p:cNvSpPr txBox="1">
            <a:spLocks noGrp="1"/>
          </p:cNvSpPr>
          <p:nvPr>
            <p:ph type="title"/>
          </p:nvPr>
        </p:nvSpPr>
        <p:spPr>
          <a:xfrm>
            <a:off x="1638529" y="481144"/>
            <a:ext cx="972077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3600"/>
            </a:pPr>
            <a:r>
              <a:rPr lang="en-GB" sz="3600" b="1" dirty="0"/>
              <a:t>Targeting Approaches (customised/micro-marketing)</a:t>
            </a:r>
            <a:endParaRPr sz="3600" b="1" dirty="0"/>
          </a:p>
        </p:txBody>
      </p:sp>
      <p:pic>
        <p:nvPicPr>
          <p:cNvPr id="706" name="Google Shape;706;p43"/>
          <p:cNvPicPr preferRelativeResize="0"/>
          <p:nvPr/>
        </p:nvPicPr>
        <p:blipFill rotWithShape="1">
          <a:blip r:embed="rId1"/>
          <a:srcRect/>
          <a:stretch>
            <a:fillRect/>
          </a:stretch>
        </p:blipFill>
        <p:spPr>
          <a:xfrm>
            <a:off x="1967814" y="1493184"/>
            <a:ext cx="8442325" cy="5148262"/>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p46"/>
          <p:cNvSpPr/>
          <p:nvPr/>
        </p:nvSpPr>
        <p:spPr>
          <a:xfrm>
            <a:off x="9226550" y="2978150"/>
            <a:ext cx="1282700" cy="1282700"/>
          </a:xfrm>
          <a:prstGeom prst="ellipse">
            <a:avLst/>
          </a:prstGeom>
          <a:solidFill>
            <a:schemeClr val="accent1"/>
          </a:solidFill>
          <a:ln w="127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34" name="Google Shape;734;p46"/>
          <p:cNvSpPr/>
          <p:nvPr/>
        </p:nvSpPr>
        <p:spPr>
          <a:xfrm>
            <a:off x="2209800" y="6248400"/>
            <a:ext cx="1905000" cy="457200"/>
          </a:xfrm>
          <a:prstGeom prst="rect">
            <a:avLst/>
          </a:prstGeom>
          <a:noFill/>
          <a:ln>
            <a:noFill/>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35" name="Google Shape;735;p46"/>
          <p:cNvSpPr/>
          <p:nvPr/>
        </p:nvSpPr>
        <p:spPr>
          <a:xfrm>
            <a:off x="1773524" y="1530350"/>
            <a:ext cx="1953927" cy="4254500"/>
          </a:xfrm>
          <a:prstGeom prst="rect">
            <a:avLst/>
          </a:prstGeom>
          <a:solidFill>
            <a:srgbClr val="1D6BE0"/>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36" name="Google Shape;736;p46"/>
          <p:cNvSpPr/>
          <p:nvPr/>
        </p:nvSpPr>
        <p:spPr>
          <a:xfrm>
            <a:off x="4959350" y="1377950"/>
            <a:ext cx="1282700" cy="596900"/>
          </a:xfrm>
          <a:prstGeom prst="rect">
            <a:avLst/>
          </a:prstGeom>
          <a:solidFill>
            <a:srgbClr val="66FFCC"/>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37" name="Google Shape;737;p46"/>
          <p:cNvSpPr/>
          <p:nvPr/>
        </p:nvSpPr>
        <p:spPr>
          <a:xfrm>
            <a:off x="4959350" y="2292350"/>
            <a:ext cx="1282700" cy="596900"/>
          </a:xfrm>
          <a:prstGeom prst="rect">
            <a:avLst/>
          </a:prstGeom>
          <a:solidFill>
            <a:srgbClr val="66FFCC"/>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38" name="Google Shape;738;p46"/>
          <p:cNvSpPr/>
          <p:nvPr/>
        </p:nvSpPr>
        <p:spPr>
          <a:xfrm>
            <a:off x="4959350" y="3282950"/>
            <a:ext cx="1282700" cy="596900"/>
          </a:xfrm>
          <a:prstGeom prst="rect">
            <a:avLst/>
          </a:prstGeom>
          <a:solidFill>
            <a:srgbClr val="66FFCC"/>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39" name="Google Shape;739;p46"/>
          <p:cNvSpPr/>
          <p:nvPr/>
        </p:nvSpPr>
        <p:spPr>
          <a:xfrm>
            <a:off x="4959350" y="5264150"/>
            <a:ext cx="1282700" cy="673100"/>
          </a:xfrm>
          <a:prstGeom prst="rect">
            <a:avLst/>
          </a:prstGeom>
          <a:solidFill>
            <a:srgbClr val="66FFCC"/>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40" name="Google Shape;740;p46"/>
          <p:cNvSpPr/>
          <p:nvPr/>
        </p:nvSpPr>
        <p:spPr>
          <a:xfrm>
            <a:off x="4959350" y="4273550"/>
            <a:ext cx="1282700" cy="596900"/>
          </a:xfrm>
          <a:prstGeom prst="rect">
            <a:avLst/>
          </a:prstGeom>
          <a:solidFill>
            <a:srgbClr val="66FFCC"/>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41" name="Google Shape;741;p46"/>
          <p:cNvSpPr/>
          <p:nvPr/>
        </p:nvSpPr>
        <p:spPr>
          <a:xfrm>
            <a:off x="3892550" y="1682750"/>
            <a:ext cx="901700" cy="139700"/>
          </a:xfrm>
          <a:prstGeom prst="rightArrow">
            <a:avLst>
              <a:gd name="adj1" fmla="val 50000"/>
              <a:gd name="adj2" fmla="val 322757"/>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42" name="Google Shape;742;p46"/>
          <p:cNvSpPr/>
          <p:nvPr/>
        </p:nvSpPr>
        <p:spPr>
          <a:xfrm>
            <a:off x="3892550" y="2597150"/>
            <a:ext cx="901700" cy="139700"/>
          </a:xfrm>
          <a:prstGeom prst="rightArrow">
            <a:avLst>
              <a:gd name="adj1" fmla="val 50000"/>
              <a:gd name="adj2" fmla="val 322757"/>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43" name="Google Shape;743;p46"/>
          <p:cNvSpPr/>
          <p:nvPr/>
        </p:nvSpPr>
        <p:spPr>
          <a:xfrm>
            <a:off x="3892550" y="3511550"/>
            <a:ext cx="901700" cy="139700"/>
          </a:xfrm>
          <a:prstGeom prst="rightArrow">
            <a:avLst>
              <a:gd name="adj1" fmla="val 50000"/>
              <a:gd name="adj2" fmla="val 322757"/>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44" name="Google Shape;744;p46"/>
          <p:cNvSpPr/>
          <p:nvPr/>
        </p:nvSpPr>
        <p:spPr>
          <a:xfrm>
            <a:off x="3892550" y="4425950"/>
            <a:ext cx="901700" cy="139700"/>
          </a:xfrm>
          <a:prstGeom prst="rightArrow">
            <a:avLst>
              <a:gd name="adj1" fmla="val 50000"/>
              <a:gd name="adj2" fmla="val 322757"/>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45" name="Google Shape;745;p46"/>
          <p:cNvSpPr/>
          <p:nvPr/>
        </p:nvSpPr>
        <p:spPr>
          <a:xfrm>
            <a:off x="3892550" y="5416550"/>
            <a:ext cx="901700" cy="139700"/>
          </a:xfrm>
          <a:prstGeom prst="rightArrow">
            <a:avLst>
              <a:gd name="adj1" fmla="val 50000"/>
              <a:gd name="adj2" fmla="val 322757"/>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46" name="Google Shape;746;p46"/>
          <p:cNvSpPr/>
          <p:nvPr/>
        </p:nvSpPr>
        <p:spPr>
          <a:xfrm>
            <a:off x="6330950" y="1682750"/>
            <a:ext cx="2730500" cy="215900"/>
          </a:xfrm>
          <a:prstGeom prst="rightArrow">
            <a:avLst>
              <a:gd name="adj1" fmla="val 50000"/>
              <a:gd name="adj2" fmla="val 632411"/>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47" name="Google Shape;747;p46"/>
          <p:cNvSpPr/>
          <p:nvPr/>
        </p:nvSpPr>
        <p:spPr>
          <a:xfrm>
            <a:off x="6407150" y="3511550"/>
            <a:ext cx="2730500" cy="215900"/>
          </a:xfrm>
          <a:prstGeom prst="rightArrow">
            <a:avLst>
              <a:gd name="adj1" fmla="val 50000"/>
              <a:gd name="adj2" fmla="val 632411"/>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48" name="Google Shape;748;p46"/>
          <p:cNvSpPr/>
          <p:nvPr/>
        </p:nvSpPr>
        <p:spPr>
          <a:xfrm>
            <a:off x="6407150" y="5416550"/>
            <a:ext cx="2730500" cy="215900"/>
          </a:xfrm>
          <a:prstGeom prst="rightArrow">
            <a:avLst>
              <a:gd name="adj1" fmla="val 50000"/>
              <a:gd name="adj2" fmla="val 632411"/>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49" name="Google Shape;749;p46"/>
          <p:cNvSpPr/>
          <p:nvPr/>
        </p:nvSpPr>
        <p:spPr>
          <a:xfrm>
            <a:off x="6330950" y="2673350"/>
            <a:ext cx="1130300" cy="139700"/>
          </a:xfrm>
          <a:prstGeom prst="rightArrow">
            <a:avLst>
              <a:gd name="adj1" fmla="val 50000"/>
              <a:gd name="adj2" fmla="val 404583"/>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50" name="Google Shape;750;p46"/>
          <p:cNvSpPr/>
          <p:nvPr/>
        </p:nvSpPr>
        <p:spPr>
          <a:xfrm>
            <a:off x="6407150" y="4502150"/>
            <a:ext cx="1130300" cy="139700"/>
          </a:xfrm>
          <a:prstGeom prst="rightArrow">
            <a:avLst>
              <a:gd name="adj1" fmla="val 50000"/>
              <a:gd name="adj2" fmla="val 404583"/>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51" name="Google Shape;751;p46"/>
          <p:cNvSpPr/>
          <p:nvPr/>
        </p:nvSpPr>
        <p:spPr>
          <a:xfrm>
            <a:off x="2201863" y="1714501"/>
            <a:ext cx="267702" cy="702373"/>
          </a:xfrm>
          <a:prstGeom prst="rect">
            <a:avLst/>
          </a:prstGeom>
          <a:noFill/>
          <a:ln>
            <a:noFill/>
          </a:ln>
        </p:spPr>
        <p:txBody>
          <a:bodyPr spcFirstLastPara="1" wrap="square" lIns="92075" tIns="46025" rIns="92075" bIns="46025" anchor="t" anchorCtr="0">
            <a:spAutoFit/>
          </a:bodyPr>
          <a:lstStyle/>
          <a:p>
            <a:pPr>
              <a:buClr>
                <a:srgbClr val="000000"/>
              </a:buClr>
              <a:buSzPts val="1800"/>
            </a:pPr>
            <a:r>
              <a:rPr lang="en-GB">
                <a:solidFill>
                  <a:schemeClr val="dk1"/>
                </a:solidFill>
                <a:latin typeface="Times New Roman" panose="02020603050405020304"/>
                <a:ea typeface="Times New Roman" panose="02020603050405020304"/>
                <a:cs typeface="Times New Roman" panose="02020603050405020304"/>
                <a:sym typeface="Times New Roman" panose="02020603050405020304"/>
              </a:rPr>
              <a:t> </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360"/>
              </a:spcBef>
              <a:buClr>
                <a:srgbClr val="000000"/>
              </a:buClr>
              <a:buSzPts val="1800"/>
            </a:pPr>
            <a:r>
              <a:rPr lang="en-GB" b="1">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rPr>
              <a:t> </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752" name="Google Shape;752;p46"/>
          <p:cNvSpPr/>
          <p:nvPr/>
        </p:nvSpPr>
        <p:spPr>
          <a:xfrm>
            <a:off x="7595673" y="2147888"/>
            <a:ext cx="1282700" cy="1282700"/>
          </a:xfrm>
          <a:prstGeom prst="ellipse">
            <a:avLst/>
          </a:prstGeom>
          <a:solidFill>
            <a:schemeClr val="accent1"/>
          </a:solidFill>
          <a:ln w="127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53" name="Google Shape;753;p46"/>
          <p:cNvSpPr/>
          <p:nvPr/>
        </p:nvSpPr>
        <p:spPr>
          <a:xfrm>
            <a:off x="7626350" y="3816351"/>
            <a:ext cx="1638300" cy="1412875"/>
          </a:xfrm>
          <a:prstGeom prst="ellipse">
            <a:avLst/>
          </a:prstGeom>
          <a:solidFill>
            <a:schemeClr val="accent1"/>
          </a:solidFill>
          <a:ln w="127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54" name="Google Shape;754;p46"/>
          <p:cNvSpPr/>
          <p:nvPr/>
        </p:nvSpPr>
        <p:spPr>
          <a:xfrm>
            <a:off x="7604126" y="2400301"/>
            <a:ext cx="1023357" cy="646973"/>
          </a:xfrm>
          <a:prstGeom prst="rect">
            <a:avLst/>
          </a:prstGeom>
          <a:noFill/>
          <a:ln>
            <a:noFill/>
          </a:ln>
        </p:spPr>
        <p:txBody>
          <a:bodyPr spcFirstLastPara="1" wrap="square" lIns="92075" tIns="46025" rIns="92075" bIns="46025" anchor="t" anchorCtr="0">
            <a:spAutoFit/>
          </a:bodyPr>
          <a:lstStyle/>
          <a:p>
            <a:pPr>
              <a:buClr>
                <a:srgbClr val="000000"/>
              </a:buClr>
              <a:buSzPts val="1800"/>
            </a:pPr>
            <a:r>
              <a:rPr lang="en-GB" b="1">
                <a:solidFill>
                  <a:schemeClr val="lt1"/>
                </a:solidFill>
                <a:latin typeface="Malgun Gothic" panose="020B0503020000020004" charset="-127"/>
                <a:ea typeface="Malgun Gothic" panose="020B0503020000020004" charset="-127"/>
                <a:cs typeface="Malgun Gothic" panose="020B0503020000020004" charset="-127"/>
                <a:sym typeface="Malgun Gothic" panose="020B0503020000020004" charset="-127"/>
              </a:rPr>
              <a:t>Trendy-</a:t>
            </a:r>
            <a:endParaRPr sz="1400">
              <a:solidFill>
                <a:srgbClr val="000000"/>
              </a:solidFill>
              <a:latin typeface="Arial" panose="020B0604020202020204"/>
              <a:ea typeface="Arial" panose="020B0604020202020204"/>
              <a:cs typeface="Arial" panose="020B0604020202020204"/>
              <a:sym typeface="Arial" panose="020B0604020202020204"/>
            </a:endParaRPr>
          </a:p>
          <a:p>
            <a:pPr>
              <a:buClr>
                <a:srgbClr val="000000"/>
              </a:buClr>
              <a:buSzPts val="1800"/>
            </a:pPr>
            <a:r>
              <a:rPr lang="en-GB" b="1">
                <a:solidFill>
                  <a:schemeClr val="lt1"/>
                </a:solidFill>
                <a:latin typeface="Malgun Gothic" panose="020B0503020000020004" charset="-127"/>
                <a:ea typeface="Malgun Gothic" panose="020B0503020000020004" charset="-127"/>
                <a:cs typeface="Malgun Gothic" panose="020B0503020000020004" charset="-127"/>
                <a:sym typeface="Malgun Gothic" panose="020B0503020000020004" charset="-127"/>
              </a:rPr>
              <a:t>Casual</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755" name="Google Shape;755;p46"/>
          <p:cNvSpPr/>
          <p:nvPr/>
        </p:nvSpPr>
        <p:spPr>
          <a:xfrm>
            <a:off x="9283231" y="3232151"/>
            <a:ext cx="1082026" cy="646973"/>
          </a:xfrm>
          <a:prstGeom prst="rect">
            <a:avLst/>
          </a:prstGeom>
          <a:noFill/>
          <a:ln>
            <a:noFill/>
          </a:ln>
        </p:spPr>
        <p:txBody>
          <a:bodyPr spcFirstLastPara="1" wrap="square" lIns="92075" tIns="46025" rIns="92075" bIns="46025" anchor="t" anchorCtr="0">
            <a:spAutoFit/>
          </a:bodyPr>
          <a:lstStyle/>
          <a:p>
            <a:pPr algn="ctr">
              <a:buClr>
                <a:srgbClr val="000000"/>
              </a:buClr>
              <a:buSzPts val="1800"/>
            </a:pPr>
            <a:r>
              <a:rPr lang="en-GB" b="1">
                <a:solidFill>
                  <a:schemeClr val="lt1"/>
                </a:solidFill>
                <a:latin typeface="Malgun Gothic" panose="020B0503020000020004" charset="-127"/>
                <a:ea typeface="Malgun Gothic" panose="020B0503020000020004" charset="-127"/>
                <a:cs typeface="Malgun Gothic" panose="020B0503020000020004" charset="-127"/>
                <a:sym typeface="Malgun Gothic" panose="020B0503020000020004" charset="-127"/>
              </a:rPr>
              <a:t>Price </a:t>
            </a:r>
            <a:endParaRPr sz="1400">
              <a:solidFill>
                <a:srgbClr val="000000"/>
              </a:solidFill>
              <a:latin typeface="Arial" panose="020B0604020202020204"/>
              <a:ea typeface="Arial" panose="020B0604020202020204"/>
              <a:cs typeface="Arial" panose="020B0604020202020204"/>
              <a:sym typeface="Arial" panose="020B0604020202020204"/>
            </a:endParaRPr>
          </a:p>
          <a:p>
            <a:pPr algn="ctr">
              <a:buClr>
                <a:srgbClr val="000000"/>
              </a:buClr>
              <a:buSzPts val="1800"/>
            </a:pPr>
            <a:r>
              <a:rPr lang="en-GB" b="1">
                <a:solidFill>
                  <a:schemeClr val="lt1"/>
                </a:solidFill>
                <a:latin typeface="Malgun Gothic" panose="020B0503020000020004" charset="-127"/>
                <a:ea typeface="Malgun Gothic" panose="020B0503020000020004" charset="-127"/>
                <a:cs typeface="Malgun Gothic" panose="020B0503020000020004" charset="-127"/>
                <a:sym typeface="Malgun Gothic" panose="020B0503020000020004" charset="-127"/>
              </a:rPr>
              <a:t>shopper</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756" name="Google Shape;756;p46"/>
          <p:cNvSpPr/>
          <p:nvPr/>
        </p:nvSpPr>
        <p:spPr>
          <a:xfrm>
            <a:off x="7669214" y="4373563"/>
            <a:ext cx="1489639" cy="369974"/>
          </a:xfrm>
          <a:prstGeom prst="rect">
            <a:avLst/>
          </a:prstGeom>
          <a:noFill/>
          <a:ln>
            <a:noFill/>
          </a:ln>
        </p:spPr>
        <p:txBody>
          <a:bodyPr spcFirstLastPara="1" wrap="square" lIns="92075" tIns="46025" rIns="92075" bIns="46025" anchor="t" anchorCtr="0">
            <a:spAutoFit/>
          </a:bodyPr>
          <a:lstStyle/>
          <a:p>
            <a:pPr>
              <a:buClr>
                <a:srgbClr val="000000"/>
              </a:buClr>
              <a:buSzPts val="1800"/>
            </a:pPr>
            <a:r>
              <a:rPr lang="en-GB" b="1">
                <a:solidFill>
                  <a:schemeClr val="lt1"/>
                </a:solidFill>
                <a:latin typeface="Malgun Gothic" panose="020B0503020000020004" charset="-127"/>
                <a:ea typeface="Malgun Gothic" panose="020B0503020000020004" charset="-127"/>
                <a:cs typeface="Malgun Gothic" panose="020B0503020000020004" charset="-127"/>
                <a:sym typeface="Malgun Gothic" panose="020B0503020000020004" charset="-127"/>
              </a:rPr>
              <a:t>Mainstream</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757" name="Google Shape;757;p46"/>
          <p:cNvSpPr/>
          <p:nvPr/>
        </p:nvSpPr>
        <p:spPr>
          <a:xfrm>
            <a:off x="1999489" y="3146426"/>
            <a:ext cx="1531112" cy="519113"/>
          </a:xfrm>
          <a:prstGeom prst="rect">
            <a:avLst/>
          </a:prstGeom>
          <a:noFill/>
          <a:ln>
            <a:noFill/>
          </a:ln>
        </p:spPr>
        <p:txBody>
          <a:bodyPr spcFirstLastPara="1" wrap="square" lIns="92075" tIns="46025" rIns="92075" bIns="46025" anchor="t" anchorCtr="0">
            <a:spAutoFit/>
          </a:bodyPr>
          <a:lstStyle/>
          <a:p>
            <a:pPr algn="ctr">
              <a:buClr>
                <a:srgbClr val="000000"/>
              </a:buClr>
              <a:buSzPts val="2800"/>
            </a:pPr>
            <a:r>
              <a:rPr lang="en-GB" sz="2800">
                <a:solidFill>
                  <a:schemeClr val="dk1"/>
                </a:solidFill>
                <a:latin typeface="Times New Roman" panose="02020603050405020304"/>
                <a:ea typeface="Times New Roman" panose="02020603050405020304"/>
                <a:cs typeface="Times New Roman" panose="02020603050405020304"/>
                <a:sym typeface="Times New Roman" panose="02020603050405020304"/>
              </a:rPr>
              <a:t>LEVI’s</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758" name="Google Shape;758;p46"/>
          <p:cNvSpPr/>
          <p:nvPr/>
        </p:nvSpPr>
        <p:spPr>
          <a:xfrm>
            <a:off x="4953001" y="1295401"/>
            <a:ext cx="1355725" cy="646973"/>
          </a:xfrm>
          <a:prstGeom prst="rect">
            <a:avLst/>
          </a:prstGeom>
          <a:noFill/>
          <a:ln>
            <a:noFill/>
          </a:ln>
        </p:spPr>
        <p:txBody>
          <a:bodyPr spcFirstLastPara="1" wrap="square" lIns="92075" tIns="46025" rIns="92075" bIns="46025" anchor="t" anchorCtr="0">
            <a:spAutoFit/>
          </a:bodyPr>
          <a:lstStyle/>
          <a:p>
            <a:pPr algn="ctr">
              <a:buClr>
                <a:srgbClr val="000000"/>
              </a:buClr>
              <a:buSzPts val="1800"/>
            </a:pPr>
            <a:r>
              <a:rPr lang="en-GB" b="1">
                <a:solidFill>
                  <a:schemeClr val="dk1"/>
                </a:solidFill>
                <a:latin typeface="Times New Roman" panose="02020603050405020304"/>
                <a:ea typeface="Times New Roman" panose="02020603050405020304"/>
                <a:cs typeface="Times New Roman" panose="02020603050405020304"/>
                <a:sym typeface="Times New Roman" panose="02020603050405020304"/>
              </a:rPr>
              <a:t>Marketing Mix 1</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759" name="Google Shape;759;p46"/>
          <p:cNvSpPr/>
          <p:nvPr/>
        </p:nvSpPr>
        <p:spPr>
          <a:xfrm>
            <a:off x="5241925" y="2392364"/>
            <a:ext cx="749300" cy="396875"/>
          </a:xfrm>
          <a:prstGeom prst="rect">
            <a:avLst/>
          </a:prstGeom>
          <a:noFill/>
          <a:ln>
            <a:noFill/>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60" name="Google Shape;760;p46"/>
          <p:cNvSpPr/>
          <p:nvPr/>
        </p:nvSpPr>
        <p:spPr>
          <a:xfrm>
            <a:off x="4937125" y="3308351"/>
            <a:ext cx="1284288" cy="701675"/>
          </a:xfrm>
          <a:prstGeom prst="rect">
            <a:avLst/>
          </a:prstGeom>
          <a:noFill/>
          <a:ln>
            <a:noFill/>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61" name="Google Shape;761;p46"/>
          <p:cNvSpPr/>
          <p:nvPr/>
        </p:nvSpPr>
        <p:spPr>
          <a:xfrm>
            <a:off x="4937126" y="4222751"/>
            <a:ext cx="1179513" cy="701675"/>
          </a:xfrm>
          <a:prstGeom prst="rect">
            <a:avLst/>
          </a:prstGeom>
          <a:noFill/>
          <a:ln>
            <a:noFill/>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62" name="Google Shape;762;p46"/>
          <p:cNvSpPr/>
          <p:nvPr/>
        </p:nvSpPr>
        <p:spPr>
          <a:xfrm>
            <a:off x="4997022" y="2247901"/>
            <a:ext cx="1237518" cy="646973"/>
          </a:xfrm>
          <a:prstGeom prst="rect">
            <a:avLst/>
          </a:prstGeom>
          <a:noFill/>
          <a:ln>
            <a:noFill/>
          </a:ln>
        </p:spPr>
        <p:txBody>
          <a:bodyPr spcFirstLastPara="1" wrap="square" lIns="92075" tIns="46025" rIns="92075" bIns="46025" anchor="t" anchorCtr="0">
            <a:spAutoFit/>
          </a:bodyPr>
          <a:lstStyle/>
          <a:p>
            <a:pPr algn="ctr">
              <a:buClr>
                <a:srgbClr val="000000"/>
              </a:buClr>
              <a:buSzPts val="1800"/>
            </a:pPr>
            <a:r>
              <a:rPr lang="en-GB" b="1">
                <a:solidFill>
                  <a:schemeClr val="dk1"/>
                </a:solidFill>
                <a:latin typeface="Times New Roman" panose="02020603050405020304"/>
                <a:ea typeface="Times New Roman" panose="02020603050405020304"/>
                <a:cs typeface="Times New Roman" panose="02020603050405020304"/>
                <a:sym typeface="Times New Roman" panose="02020603050405020304"/>
              </a:rPr>
              <a:t>Marketing</a:t>
            </a:r>
            <a:endParaRPr sz="1400">
              <a:solidFill>
                <a:srgbClr val="000000"/>
              </a:solidFill>
              <a:latin typeface="Arial" panose="020B0604020202020204"/>
              <a:ea typeface="Arial" panose="020B0604020202020204"/>
              <a:cs typeface="Arial" panose="020B0604020202020204"/>
              <a:sym typeface="Arial" panose="020B0604020202020204"/>
            </a:endParaRPr>
          </a:p>
          <a:p>
            <a:pPr algn="ctr">
              <a:buClr>
                <a:srgbClr val="000000"/>
              </a:buClr>
              <a:buSzPts val="1800"/>
            </a:pPr>
            <a:r>
              <a:rPr lang="en-GB" b="1">
                <a:solidFill>
                  <a:schemeClr val="dk1"/>
                </a:solidFill>
                <a:latin typeface="Times New Roman" panose="02020603050405020304"/>
                <a:ea typeface="Times New Roman" panose="02020603050405020304"/>
                <a:cs typeface="Times New Roman" panose="02020603050405020304"/>
                <a:sym typeface="Times New Roman" panose="02020603050405020304"/>
              </a:rPr>
              <a:t> Mix 2</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763" name="Google Shape;763;p46"/>
          <p:cNvSpPr/>
          <p:nvPr/>
        </p:nvSpPr>
        <p:spPr>
          <a:xfrm>
            <a:off x="4931656" y="3200401"/>
            <a:ext cx="1295226" cy="646973"/>
          </a:xfrm>
          <a:prstGeom prst="rect">
            <a:avLst/>
          </a:prstGeom>
          <a:noFill/>
          <a:ln>
            <a:noFill/>
          </a:ln>
        </p:spPr>
        <p:txBody>
          <a:bodyPr spcFirstLastPara="1" wrap="square" lIns="92075" tIns="46025" rIns="92075" bIns="46025" anchor="t" anchorCtr="0">
            <a:spAutoFit/>
          </a:bodyPr>
          <a:lstStyle/>
          <a:p>
            <a:pPr algn="ctr">
              <a:buClr>
                <a:srgbClr val="000000"/>
              </a:buClr>
              <a:buSzPts val="1800"/>
            </a:pPr>
            <a:r>
              <a:rPr lang="en-GB" b="1">
                <a:solidFill>
                  <a:schemeClr val="dk1"/>
                </a:solidFill>
                <a:latin typeface="Times New Roman" panose="02020603050405020304"/>
                <a:ea typeface="Times New Roman" panose="02020603050405020304"/>
                <a:cs typeface="Times New Roman" panose="02020603050405020304"/>
                <a:sym typeface="Times New Roman" panose="02020603050405020304"/>
              </a:rPr>
              <a:t>Marketing </a:t>
            </a:r>
            <a:endParaRPr sz="1400">
              <a:solidFill>
                <a:srgbClr val="000000"/>
              </a:solidFill>
              <a:latin typeface="Arial" panose="020B0604020202020204"/>
              <a:ea typeface="Arial" panose="020B0604020202020204"/>
              <a:cs typeface="Arial" panose="020B0604020202020204"/>
              <a:sym typeface="Arial" panose="020B0604020202020204"/>
            </a:endParaRPr>
          </a:p>
          <a:p>
            <a:pPr algn="ctr">
              <a:buClr>
                <a:srgbClr val="000000"/>
              </a:buClr>
              <a:buSzPts val="1800"/>
            </a:pPr>
            <a:r>
              <a:rPr lang="en-GB" b="1">
                <a:solidFill>
                  <a:schemeClr val="dk1"/>
                </a:solidFill>
                <a:latin typeface="Times New Roman" panose="02020603050405020304"/>
                <a:ea typeface="Times New Roman" panose="02020603050405020304"/>
                <a:cs typeface="Times New Roman" panose="02020603050405020304"/>
                <a:sym typeface="Times New Roman" panose="02020603050405020304"/>
              </a:rPr>
              <a:t>Mix 3</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764" name="Google Shape;764;p46"/>
          <p:cNvSpPr/>
          <p:nvPr/>
        </p:nvSpPr>
        <p:spPr>
          <a:xfrm>
            <a:off x="5004960" y="4191001"/>
            <a:ext cx="1237518" cy="646973"/>
          </a:xfrm>
          <a:prstGeom prst="rect">
            <a:avLst/>
          </a:prstGeom>
          <a:noFill/>
          <a:ln>
            <a:noFill/>
          </a:ln>
        </p:spPr>
        <p:txBody>
          <a:bodyPr spcFirstLastPara="1" wrap="square" lIns="92075" tIns="46025" rIns="92075" bIns="46025" anchor="t" anchorCtr="0">
            <a:spAutoFit/>
          </a:bodyPr>
          <a:lstStyle/>
          <a:p>
            <a:pPr algn="ctr">
              <a:buClr>
                <a:srgbClr val="000000"/>
              </a:buClr>
              <a:buSzPts val="1800"/>
            </a:pPr>
            <a:r>
              <a:rPr lang="en-GB" b="1">
                <a:solidFill>
                  <a:schemeClr val="dk1"/>
                </a:solidFill>
                <a:latin typeface="Times New Roman" panose="02020603050405020304"/>
                <a:ea typeface="Times New Roman" panose="02020603050405020304"/>
                <a:cs typeface="Times New Roman" panose="02020603050405020304"/>
                <a:sym typeface="Times New Roman" panose="02020603050405020304"/>
              </a:rPr>
              <a:t>Marketing</a:t>
            </a:r>
            <a:endParaRPr sz="1400">
              <a:solidFill>
                <a:srgbClr val="000000"/>
              </a:solidFill>
              <a:latin typeface="Arial" panose="020B0604020202020204"/>
              <a:ea typeface="Arial" panose="020B0604020202020204"/>
              <a:cs typeface="Arial" panose="020B0604020202020204"/>
              <a:sym typeface="Arial" panose="020B0604020202020204"/>
            </a:endParaRPr>
          </a:p>
          <a:p>
            <a:pPr algn="ctr">
              <a:buClr>
                <a:srgbClr val="000000"/>
              </a:buClr>
              <a:buSzPts val="1800"/>
            </a:pPr>
            <a:r>
              <a:rPr lang="en-GB" b="1">
                <a:solidFill>
                  <a:schemeClr val="dk1"/>
                </a:solidFill>
                <a:latin typeface="Times New Roman" panose="02020603050405020304"/>
                <a:ea typeface="Times New Roman" panose="02020603050405020304"/>
                <a:cs typeface="Times New Roman" panose="02020603050405020304"/>
                <a:sym typeface="Times New Roman" panose="02020603050405020304"/>
              </a:rPr>
              <a:t> Mix 4</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765" name="Google Shape;765;p46"/>
          <p:cNvSpPr/>
          <p:nvPr/>
        </p:nvSpPr>
        <p:spPr>
          <a:xfrm>
            <a:off x="4923718" y="5287964"/>
            <a:ext cx="1295226" cy="646973"/>
          </a:xfrm>
          <a:prstGeom prst="rect">
            <a:avLst/>
          </a:prstGeom>
          <a:noFill/>
          <a:ln>
            <a:noFill/>
          </a:ln>
        </p:spPr>
        <p:txBody>
          <a:bodyPr spcFirstLastPara="1" wrap="square" lIns="92075" tIns="46025" rIns="92075" bIns="46025" anchor="t" anchorCtr="0">
            <a:spAutoFit/>
          </a:bodyPr>
          <a:lstStyle/>
          <a:p>
            <a:pPr algn="ctr">
              <a:buClr>
                <a:srgbClr val="000000"/>
              </a:buClr>
              <a:buSzPts val="1800"/>
            </a:pPr>
            <a:r>
              <a:rPr lang="en-GB" b="1">
                <a:solidFill>
                  <a:schemeClr val="dk1"/>
                </a:solidFill>
                <a:latin typeface="Times New Roman" panose="02020603050405020304"/>
                <a:ea typeface="Times New Roman" panose="02020603050405020304"/>
                <a:cs typeface="Times New Roman" panose="02020603050405020304"/>
                <a:sym typeface="Times New Roman" panose="02020603050405020304"/>
              </a:rPr>
              <a:t>Marketing </a:t>
            </a:r>
            <a:endParaRPr sz="1400">
              <a:solidFill>
                <a:srgbClr val="000000"/>
              </a:solidFill>
              <a:latin typeface="Arial" panose="020B0604020202020204"/>
              <a:ea typeface="Arial" panose="020B0604020202020204"/>
              <a:cs typeface="Arial" panose="020B0604020202020204"/>
              <a:sym typeface="Arial" panose="020B0604020202020204"/>
            </a:endParaRPr>
          </a:p>
          <a:p>
            <a:pPr algn="ctr">
              <a:buClr>
                <a:srgbClr val="000000"/>
              </a:buClr>
              <a:buSzPts val="1800"/>
            </a:pPr>
            <a:r>
              <a:rPr lang="en-GB" b="1">
                <a:solidFill>
                  <a:schemeClr val="dk1"/>
                </a:solidFill>
                <a:latin typeface="Times New Roman" panose="02020603050405020304"/>
                <a:ea typeface="Times New Roman" panose="02020603050405020304"/>
                <a:cs typeface="Times New Roman" panose="02020603050405020304"/>
                <a:sym typeface="Times New Roman" panose="02020603050405020304"/>
              </a:rPr>
              <a:t>Mix 5</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766" name="Google Shape;766;p46"/>
          <p:cNvSpPr txBox="1"/>
          <p:nvPr/>
        </p:nvSpPr>
        <p:spPr>
          <a:xfrm>
            <a:off x="1773523" y="318"/>
            <a:ext cx="8591734" cy="1143000"/>
          </a:xfrm>
          <a:prstGeom prst="rect">
            <a:avLst/>
          </a:prstGeom>
          <a:noFill/>
          <a:ln>
            <a:noFill/>
          </a:ln>
        </p:spPr>
        <p:txBody>
          <a:bodyPr spcFirstLastPara="1" wrap="square" lIns="92075" tIns="46025" rIns="92075" bIns="46025" anchor="ctr" anchorCtr="0">
            <a:noAutofit/>
          </a:bodyPr>
          <a:lstStyle/>
          <a:p>
            <a:pPr>
              <a:buClr>
                <a:schemeClr val="dk1"/>
              </a:buClr>
              <a:buSzPts val="4000"/>
            </a:pPr>
            <a:r>
              <a:rPr lang="en-GB" sz="4000" b="1">
                <a:solidFill>
                  <a:schemeClr val="dk1"/>
                </a:solidFill>
                <a:latin typeface="Arial" panose="020B0604020202020204"/>
                <a:ea typeface="Arial" panose="020B0604020202020204"/>
                <a:cs typeface="Arial" panose="020B0604020202020204"/>
                <a:sym typeface="Arial" panose="020B0604020202020204"/>
              </a:rPr>
              <a:t>Example of Differentiated Strategy</a:t>
            </a:r>
            <a:endParaRPr sz="4000" b="1">
              <a:solidFill>
                <a:schemeClr val="dk1"/>
              </a:solidFill>
              <a:latin typeface="Arial" panose="020B0604020202020204"/>
              <a:ea typeface="Arial" panose="020B0604020202020204"/>
              <a:cs typeface="Arial" panose="020B0604020202020204"/>
              <a:sym typeface="Arial" panose="020B0604020202020204"/>
            </a:endParaRPr>
          </a:p>
        </p:txBody>
      </p:sp>
      <p:sp>
        <p:nvSpPr>
          <p:cNvPr id="767" name="Google Shape;767;p46"/>
          <p:cNvSpPr/>
          <p:nvPr/>
        </p:nvSpPr>
        <p:spPr>
          <a:xfrm>
            <a:off x="9120188" y="1301750"/>
            <a:ext cx="1389062" cy="1282700"/>
          </a:xfrm>
          <a:prstGeom prst="ellipse">
            <a:avLst/>
          </a:prstGeom>
          <a:solidFill>
            <a:schemeClr val="accent1"/>
          </a:solidFill>
          <a:ln w="127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68" name="Google Shape;768;p46"/>
          <p:cNvSpPr/>
          <p:nvPr/>
        </p:nvSpPr>
        <p:spPr>
          <a:xfrm>
            <a:off x="9120188" y="1570038"/>
            <a:ext cx="1433512" cy="975242"/>
          </a:xfrm>
          <a:prstGeom prst="rect">
            <a:avLst/>
          </a:prstGeom>
          <a:noFill/>
          <a:ln>
            <a:noFill/>
          </a:ln>
        </p:spPr>
        <p:txBody>
          <a:bodyPr spcFirstLastPara="1" wrap="square" lIns="92075" tIns="46025" rIns="92075" bIns="46025" anchor="t" anchorCtr="0">
            <a:spAutoFit/>
          </a:bodyPr>
          <a:lstStyle/>
          <a:p>
            <a:pPr>
              <a:buClr>
                <a:srgbClr val="000000"/>
              </a:buClr>
              <a:buSzPts val="1800"/>
            </a:pPr>
            <a:r>
              <a:rPr lang="en-GB" b="1">
                <a:solidFill>
                  <a:schemeClr val="lt2"/>
                </a:solidFill>
                <a:latin typeface="Malgun Gothic" panose="020B0503020000020004" charset="-127"/>
                <a:ea typeface="Malgun Gothic" panose="020B0503020000020004" charset="-127"/>
                <a:cs typeface="Malgun Gothic" panose="020B0503020000020004" charset="-127"/>
                <a:sym typeface="Malgun Gothic" panose="020B0503020000020004" charset="-127"/>
              </a:rPr>
              <a:t>Utilitarian </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360"/>
              </a:spcBef>
              <a:buClr>
                <a:srgbClr val="000000"/>
              </a:buClr>
              <a:buSzPts val="1800"/>
            </a:pPr>
            <a:r>
              <a:rPr lang="en-GB" b="1">
                <a:solidFill>
                  <a:schemeClr val="lt2"/>
                </a:solidFill>
                <a:latin typeface="Malgun Gothic" panose="020B0503020000020004" charset="-127"/>
                <a:ea typeface="Malgun Gothic" panose="020B0503020000020004" charset="-127"/>
                <a:cs typeface="Malgun Gothic" panose="020B0503020000020004" charset="-127"/>
                <a:sym typeface="Malgun Gothic" panose="020B0503020000020004" charset="-127"/>
              </a:rPr>
              <a:t>Customer</a:t>
            </a:r>
            <a:r>
              <a:rPr lang="en-GB">
                <a:solidFill>
                  <a:schemeClr val="lt2"/>
                </a:solidFill>
                <a:latin typeface="Times New Roman" panose="02020603050405020304"/>
                <a:ea typeface="Times New Roman" panose="02020603050405020304"/>
                <a:cs typeface="Times New Roman" panose="02020603050405020304"/>
                <a:sym typeface="Times New Roman" panose="02020603050405020304"/>
              </a:rPr>
              <a:t> </a:t>
            </a:r>
            <a:endParaRPr sz="1400">
              <a:solidFill>
                <a:srgbClr val="000000"/>
              </a:solidFill>
              <a:latin typeface="Arial" panose="020B0604020202020204"/>
              <a:ea typeface="Arial" panose="020B0604020202020204"/>
              <a:cs typeface="Arial" panose="020B0604020202020204"/>
              <a:sym typeface="Arial" panose="020B0604020202020204"/>
            </a:endParaRPr>
          </a:p>
          <a:p>
            <a:pPr>
              <a:buClr>
                <a:srgbClr val="000000"/>
              </a:buClr>
              <a:buSzPts val="1800"/>
            </a:pPr>
            <a:endParaRPr>
              <a:solidFill>
                <a:schemeClr val="lt2"/>
              </a:solidFill>
              <a:latin typeface="Times New Roman" panose="02020603050405020304"/>
              <a:ea typeface="Times New Roman" panose="02020603050405020304"/>
              <a:cs typeface="Times New Roman" panose="02020603050405020304"/>
              <a:sym typeface="Times New Roman" panose="02020603050405020304"/>
            </a:endParaRPr>
          </a:p>
        </p:txBody>
      </p:sp>
      <p:sp>
        <p:nvSpPr>
          <p:cNvPr id="769" name="Google Shape;769;p46"/>
          <p:cNvSpPr/>
          <p:nvPr/>
        </p:nvSpPr>
        <p:spPr>
          <a:xfrm>
            <a:off x="9228138" y="4883150"/>
            <a:ext cx="1282700" cy="1282700"/>
          </a:xfrm>
          <a:prstGeom prst="ellipse">
            <a:avLst/>
          </a:prstGeom>
          <a:solidFill>
            <a:schemeClr val="accent1"/>
          </a:solidFill>
          <a:ln w="127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a:buClr>
                <a:srgbClr val="000000"/>
              </a:buClr>
              <a:buSzPts val="1800"/>
            </a:pPr>
            <a:endParaRPr>
              <a:solidFill>
                <a:schemeClr val="dk1"/>
              </a:solidFill>
              <a:latin typeface="Malgun Gothic" panose="020B0503020000020004" charset="-127"/>
              <a:ea typeface="Malgun Gothic" panose="020B0503020000020004" charset="-127"/>
              <a:cs typeface="Malgun Gothic" panose="020B0503020000020004" charset="-127"/>
              <a:sym typeface="Malgun Gothic" panose="020B0503020000020004" charset="-127"/>
            </a:endParaRPr>
          </a:p>
        </p:txBody>
      </p:sp>
      <p:sp>
        <p:nvSpPr>
          <p:cNvPr id="770" name="Google Shape;770;p46"/>
          <p:cNvSpPr/>
          <p:nvPr/>
        </p:nvSpPr>
        <p:spPr>
          <a:xfrm>
            <a:off x="9205914" y="5211764"/>
            <a:ext cx="1354137" cy="646947"/>
          </a:xfrm>
          <a:prstGeom prst="rect">
            <a:avLst/>
          </a:prstGeom>
          <a:noFill/>
          <a:ln>
            <a:noFill/>
          </a:ln>
        </p:spPr>
        <p:txBody>
          <a:bodyPr spcFirstLastPara="1" wrap="square" lIns="92075" tIns="46025" rIns="92075" bIns="46025" anchor="t" anchorCtr="0">
            <a:spAutoFit/>
          </a:bodyPr>
          <a:lstStyle/>
          <a:p>
            <a:pPr algn="ctr">
              <a:buClr>
                <a:srgbClr val="000000"/>
              </a:buClr>
              <a:buSzPts val="1800"/>
            </a:pPr>
            <a:r>
              <a:rPr lang="en-GB" b="1">
                <a:solidFill>
                  <a:schemeClr val="lt2"/>
                </a:solidFill>
                <a:latin typeface="Malgun Gothic" panose="020B0503020000020004" charset="-127"/>
                <a:ea typeface="Malgun Gothic" panose="020B0503020000020004" charset="-127"/>
                <a:cs typeface="Malgun Gothic" panose="020B0503020000020004" charset="-127"/>
                <a:sym typeface="Malgun Gothic" panose="020B0503020000020004" charset="-127"/>
              </a:rPr>
              <a:t>Tradition-</a:t>
            </a:r>
            <a:endParaRPr sz="1400">
              <a:solidFill>
                <a:srgbClr val="000000"/>
              </a:solidFill>
              <a:latin typeface="Arial" panose="020B0604020202020204"/>
              <a:ea typeface="Arial" panose="020B0604020202020204"/>
              <a:cs typeface="Arial" panose="020B0604020202020204"/>
              <a:sym typeface="Arial" panose="020B0604020202020204"/>
            </a:endParaRPr>
          </a:p>
          <a:p>
            <a:pPr algn="ctr">
              <a:buClr>
                <a:srgbClr val="000000"/>
              </a:buClr>
              <a:buSzPts val="1800"/>
            </a:pPr>
            <a:r>
              <a:rPr lang="en-GB" b="1">
                <a:solidFill>
                  <a:schemeClr val="lt2"/>
                </a:solidFill>
                <a:latin typeface="Malgun Gothic" panose="020B0503020000020004" charset="-127"/>
                <a:ea typeface="Malgun Gothic" panose="020B0503020000020004" charset="-127"/>
                <a:cs typeface="Malgun Gothic" panose="020B0503020000020004" charset="-127"/>
                <a:sym typeface="Malgun Gothic" panose="020B0503020000020004" charset="-127"/>
              </a:rPr>
              <a:t>alist</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5" name="Google Shape;775;p47"/>
          <p:cNvSpPr txBox="1">
            <a:spLocks noGrp="1"/>
          </p:cNvSpPr>
          <p:nvPr>
            <p:ph type="body" idx="1"/>
          </p:nvPr>
        </p:nvSpPr>
        <p:spPr>
          <a:xfrm>
            <a:off x="1981200" y="1600201"/>
            <a:ext cx="8229600" cy="4525963"/>
          </a:xfrm>
          <a:prstGeom prst="rect">
            <a:avLst/>
          </a:prstGeom>
          <a:noFill/>
          <a:ln>
            <a:noFill/>
          </a:ln>
        </p:spPr>
        <p:txBody>
          <a:bodyPr spcFirstLastPara="1" vert="horz" wrap="square" lIns="91425" tIns="45700" rIns="91425" bIns="45700" rtlCol="0" anchor="t" anchorCtr="0">
            <a:normAutofit/>
          </a:bodyPr>
          <a:lstStyle/>
          <a:p>
            <a:pPr marL="0" indent="0">
              <a:lnSpc>
                <a:spcPct val="100000"/>
              </a:lnSpc>
              <a:spcBef>
                <a:spcPts val="0"/>
              </a:spcBef>
              <a:buClr>
                <a:schemeClr val="dk1"/>
              </a:buClr>
              <a:buSzPts val="2400"/>
              <a:buNone/>
            </a:pPr>
            <a:r>
              <a:rPr lang="en-GB" sz="2400"/>
              <a:t>Definition: The act of designing the company’s offering and image so that they occupy a meaningful and distinct competitive position in the target customers’ minds.</a:t>
            </a:r>
            <a:endParaRPr lang="en-GB" sz="2400"/>
          </a:p>
          <a:p>
            <a:pPr marL="0" indent="0">
              <a:lnSpc>
                <a:spcPct val="100000"/>
              </a:lnSpc>
              <a:spcBef>
                <a:spcPts val="480"/>
              </a:spcBef>
              <a:buClr>
                <a:schemeClr val="dk1"/>
              </a:buClr>
              <a:buSzPts val="2400"/>
              <a:buNone/>
            </a:pPr>
            <a:endParaRPr sz="2400"/>
          </a:p>
          <a:p>
            <a:pPr marL="0" indent="0">
              <a:lnSpc>
                <a:spcPct val="100000"/>
              </a:lnSpc>
              <a:spcBef>
                <a:spcPts val="480"/>
              </a:spcBef>
              <a:buClr>
                <a:schemeClr val="dk1"/>
              </a:buClr>
              <a:buSzPts val="2400"/>
            </a:pPr>
            <a:r>
              <a:rPr lang="en-GB" sz="2400"/>
              <a:t>Two fundamental elements: </a:t>
            </a:r>
            <a:endParaRPr lang="en-GB" sz="2400"/>
          </a:p>
          <a:p>
            <a:pPr marL="742950" lvl="1" indent="-285750">
              <a:lnSpc>
                <a:spcPct val="100000"/>
              </a:lnSpc>
              <a:spcBef>
                <a:spcPts val="400"/>
              </a:spcBef>
              <a:buClr>
                <a:schemeClr val="dk1"/>
              </a:buClr>
              <a:buSzPts val="2000"/>
              <a:buChar char="–"/>
            </a:pPr>
            <a:r>
              <a:rPr lang="en-GB" sz="2000" i="1"/>
              <a:t>Physical attributes</a:t>
            </a:r>
            <a:r>
              <a:rPr lang="en-GB" sz="2000"/>
              <a:t> - the functionality and capability that a brand offers.</a:t>
            </a:r>
            <a:endParaRPr lang="en-GB" sz="2000"/>
          </a:p>
          <a:p>
            <a:pPr marL="742950" lvl="1" indent="-285750">
              <a:lnSpc>
                <a:spcPct val="100000"/>
              </a:lnSpc>
              <a:spcBef>
                <a:spcPts val="400"/>
              </a:spcBef>
              <a:buClr>
                <a:schemeClr val="dk1"/>
              </a:buClr>
              <a:buSzPts val="2000"/>
              <a:buChar char="–"/>
            </a:pPr>
            <a:r>
              <a:rPr lang="en-GB" sz="2000" i="1"/>
              <a:t>Communication</a:t>
            </a:r>
            <a:r>
              <a:rPr lang="en-GB" sz="2000"/>
              <a:t> - the way in which a brand is communicated and how consumers perceive the brand relative to other competing brands in the market place. </a:t>
            </a:r>
            <a:endParaRPr sz="2000"/>
          </a:p>
        </p:txBody>
      </p:sp>
      <p:sp>
        <p:nvSpPr>
          <p:cNvPr id="776" name="Google Shape;776;p47"/>
          <p:cNvSpPr txBox="1">
            <a:spLocks noGrp="1"/>
          </p:cNvSpPr>
          <p:nvPr>
            <p:ph type="title"/>
          </p:nvPr>
        </p:nvSpPr>
        <p:spPr>
          <a:xfrm>
            <a:off x="2225675" y="188913"/>
            <a:ext cx="77724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GB" b="1"/>
              <a:t>Positioning</a:t>
            </a:r>
            <a:endParaRPr b="1"/>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sp>
        <p:nvSpPr>
          <p:cNvPr id="781" name="Google Shape;781;p48"/>
          <p:cNvSpPr txBox="1">
            <a:spLocks noGrp="1"/>
          </p:cNvSpPr>
          <p:nvPr>
            <p:ph type="title"/>
          </p:nvPr>
        </p:nvSpPr>
        <p:spPr>
          <a:xfrm>
            <a:off x="2181225" y="44450"/>
            <a:ext cx="7772400" cy="503238"/>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2800"/>
            </a:pPr>
            <a:r>
              <a:rPr lang="en-GB" sz="2800" b="1"/>
              <a:t>Example of a Perceptual Map</a:t>
            </a:r>
            <a:endParaRPr lang="en-GB" sz="2800" b="1"/>
          </a:p>
        </p:txBody>
      </p:sp>
      <p:pic>
        <p:nvPicPr>
          <p:cNvPr id="782" name="Google Shape;782;p48"/>
          <p:cNvPicPr preferRelativeResize="0"/>
          <p:nvPr/>
        </p:nvPicPr>
        <p:blipFill rotWithShape="1">
          <a:blip r:embed="rId1"/>
          <a:srcRect/>
          <a:stretch>
            <a:fillRect/>
          </a:stretch>
        </p:blipFill>
        <p:spPr>
          <a:xfrm>
            <a:off x="1765300" y="476251"/>
            <a:ext cx="8578850" cy="6608763"/>
          </a:xfrm>
          <a:prstGeom prst="rect">
            <a:avLst/>
          </a:prstGeom>
          <a:noFill/>
          <a:ln>
            <a:noFill/>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Google Shape;787;p49"/>
          <p:cNvSpPr txBox="1">
            <a:spLocks noGrp="1"/>
          </p:cNvSpPr>
          <p:nvPr>
            <p:ph type="title"/>
          </p:nvPr>
        </p:nvSpPr>
        <p:spPr>
          <a:xfrm>
            <a:off x="2225675" y="233363"/>
            <a:ext cx="77724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GB" b="1"/>
              <a:t>Positioning Strategies</a:t>
            </a:r>
            <a:endParaRPr b="1"/>
          </a:p>
        </p:txBody>
      </p:sp>
      <p:pic>
        <p:nvPicPr>
          <p:cNvPr id="788" name="Google Shape;788;p49"/>
          <p:cNvPicPr preferRelativeResize="0"/>
          <p:nvPr/>
        </p:nvPicPr>
        <p:blipFill rotWithShape="1">
          <a:blip r:embed="rId1"/>
          <a:srcRect t="8864" r="909" b="904"/>
          <a:stretch>
            <a:fillRect/>
          </a:stretch>
        </p:blipFill>
        <p:spPr>
          <a:xfrm>
            <a:off x="4079776" y="980728"/>
            <a:ext cx="6137688" cy="5472608"/>
          </a:xfrm>
          <a:prstGeom prst="rect">
            <a:avLst/>
          </a:prstGeom>
          <a:noFill/>
          <a:ln>
            <a:noFill/>
          </a:ln>
        </p:spPr>
      </p:pic>
      <p:sp>
        <p:nvSpPr>
          <p:cNvPr id="789" name="Google Shape;789;p49"/>
          <p:cNvSpPr txBox="1"/>
          <p:nvPr/>
        </p:nvSpPr>
        <p:spPr>
          <a:xfrm>
            <a:off x="1847850" y="1773239"/>
            <a:ext cx="1390650" cy="276225"/>
          </a:xfrm>
          <a:prstGeom prst="rect">
            <a:avLst/>
          </a:prstGeom>
          <a:noFill/>
          <a:ln>
            <a:noFill/>
          </a:ln>
        </p:spPr>
        <p:txBody>
          <a:bodyPr spcFirstLastPara="1" wrap="square" lIns="91425" tIns="45700" rIns="91425" bIns="45700" anchor="t" anchorCtr="0">
            <a:spAutoFit/>
          </a:bodyPr>
          <a:lstStyle/>
          <a:p>
            <a:pPr>
              <a:buClr>
                <a:srgbClr val="000000"/>
              </a:buClr>
              <a:buSzPts val="1200"/>
            </a:pPr>
            <a:r>
              <a:rPr lang="en-GB" sz="1200">
                <a:solidFill>
                  <a:schemeClr val="dk1"/>
                </a:solidFill>
                <a:latin typeface="Arial" panose="020B0604020202020204"/>
                <a:ea typeface="Arial" panose="020B0604020202020204"/>
                <a:cs typeface="Arial" panose="020B0604020202020204"/>
                <a:sym typeface="Arial" panose="020B0604020202020204"/>
              </a:rPr>
              <a:t>Product attributes</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790" name="Google Shape;790;p49"/>
          <p:cNvSpPr txBox="1"/>
          <p:nvPr/>
        </p:nvSpPr>
        <p:spPr>
          <a:xfrm>
            <a:off x="1703388" y="3860801"/>
            <a:ext cx="1827212" cy="461963"/>
          </a:xfrm>
          <a:prstGeom prst="rect">
            <a:avLst/>
          </a:prstGeom>
          <a:noFill/>
          <a:ln>
            <a:noFill/>
          </a:ln>
        </p:spPr>
        <p:txBody>
          <a:bodyPr spcFirstLastPara="1" wrap="square" lIns="91425" tIns="45700" rIns="91425" bIns="45700" anchor="t" anchorCtr="0">
            <a:spAutoFit/>
          </a:bodyPr>
          <a:lstStyle/>
          <a:p>
            <a:pPr>
              <a:buClr>
                <a:srgbClr val="000000"/>
              </a:buClr>
              <a:buSzPts val="1200"/>
            </a:pPr>
            <a:r>
              <a:rPr lang="en-GB" sz="1200">
                <a:solidFill>
                  <a:schemeClr val="dk1"/>
                </a:solidFill>
                <a:latin typeface="Arial" panose="020B0604020202020204"/>
                <a:ea typeface="Arial" panose="020B0604020202020204"/>
                <a:cs typeface="Arial" panose="020B0604020202020204"/>
                <a:sym typeface="Arial" panose="020B0604020202020204"/>
              </a:rPr>
              <a:t>How customers express</a:t>
            </a:r>
            <a:endParaRPr sz="1400">
              <a:solidFill>
                <a:srgbClr val="000000"/>
              </a:solidFill>
              <a:latin typeface="Arial" panose="020B0604020202020204"/>
              <a:ea typeface="Arial" panose="020B0604020202020204"/>
              <a:cs typeface="Arial" panose="020B0604020202020204"/>
              <a:sym typeface="Arial" panose="020B0604020202020204"/>
            </a:endParaRPr>
          </a:p>
          <a:p>
            <a:pPr>
              <a:buClr>
                <a:srgbClr val="000000"/>
              </a:buClr>
              <a:buSzPts val="1200"/>
            </a:pPr>
            <a:r>
              <a:rPr lang="en-GB" sz="1200">
                <a:solidFill>
                  <a:schemeClr val="dk1"/>
                </a:solidFill>
                <a:latin typeface="Arial" panose="020B0604020202020204"/>
                <a:ea typeface="Arial" panose="020B0604020202020204"/>
                <a:cs typeface="Arial" panose="020B0604020202020204"/>
                <a:sym typeface="Arial" panose="020B0604020202020204"/>
              </a:rPr>
              <a:t>themselves</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94"/>
        <p:cNvGrpSpPr/>
        <p:nvPr/>
      </p:nvGrpSpPr>
      <p:grpSpPr>
        <a:xfrm>
          <a:off x="0" y="0"/>
          <a:ext cx="0" cy="0"/>
          <a:chOff x="0" y="0"/>
          <a:chExt cx="0" cy="0"/>
        </a:xfrm>
      </p:grpSpPr>
      <p:sp>
        <p:nvSpPr>
          <p:cNvPr id="795" name="Google Shape;795;p50"/>
          <p:cNvSpPr txBox="1">
            <a:spLocks noGrp="1"/>
          </p:cNvSpPr>
          <p:nvPr>
            <p:ph type="title"/>
          </p:nvPr>
        </p:nvSpPr>
        <p:spPr>
          <a:xfrm>
            <a:off x="2225675" y="233363"/>
            <a:ext cx="7772400" cy="8382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3600"/>
            </a:pPr>
            <a:r>
              <a:rPr lang="en-GB" sz="3600" b="1" dirty="0"/>
              <a:t>Repositioning Strategies</a:t>
            </a:r>
            <a:br>
              <a:rPr lang="en-GB" sz="3600" b="1" dirty="0"/>
            </a:br>
            <a:endParaRPr sz="3600" b="1" dirty="0"/>
          </a:p>
        </p:txBody>
      </p:sp>
      <p:sp>
        <p:nvSpPr>
          <p:cNvPr id="796" name="Google Shape;796;p50"/>
          <p:cNvSpPr txBox="1"/>
          <p:nvPr/>
        </p:nvSpPr>
        <p:spPr>
          <a:xfrm>
            <a:off x="2297114" y="1449388"/>
            <a:ext cx="7831137" cy="6093976"/>
          </a:xfrm>
          <a:prstGeom prst="rect">
            <a:avLst/>
          </a:prstGeom>
          <a:noFill/>
          <a:ln>
            <a:noFill/>
          </a:ln>
        </p:spPr>
        <p:txBody>
          <a:bodyPr spcFirstLastPara="1" wrap="square" lIns="91425" tIns="45700" rIns="91425" bIns="45700" anchor="t" anchorCtr="0">
            <a:spAutoFit/>
          </a:bodyPr>
          <a:lstStyle/>
          <a:p>
            <a:pPr>
              <a:buClr>
                <a:srgbClr val="000000"/>
              </a:buClr>
              <a:buSzPts val="2000"/>
            </a:pPr>
            <a:r>
              <a:rPr lang="en-GB" sz="2000">
                <a:solidFill>
                  <a:schemeClr val="dk1"/>
                </a:solidFill>
                <a:latin typeface="Arial" panose="020B0604020202020204"/>
                <a:ea typeface="Arial" panose="020B0604020202020204"/>
                <a:cs typeface="Arial" panose="020B0604020202020204"/>
                <a:sym typeface="Arial" panose="020B0604020202020204"/>
              </a:rPr>
              <a:t>The following provides four ways of repositioning a product, depending on the individual situation facing a brand. In some cases, a brand might need to be adapted before relaunch.</a:t>
            </a:r>
            <a:endParaRPr sz="2000">
              <a:solidFill>
                <a:schemeClr val="dk1"/>
              </a:solidFill>
              <a:latin typeface="Arial" panose="020B0604020202020204"/>
              <a:ea typeface="Arial" panose="020B0604020202020204"/>
              <a:cs typeface="Arial" panose="020B0604020202020204"/>
              <a:sym typeface="Arial" panose="020B0604020202020204"/>
            </a:endParaRPr>
          </a:p>
          <a:p>
            <a:pPr>
              <a:buClr>
                <a:srgbClr val="000000"/>
              </a:buClr>
              <a:buSzPts val="2400"/>
            </a:pPr>
            <a:endParaRPr sz="2400" b="1" i="1">
              <a:solidFill>
                <a:schemeClr val="dk1"/>
              </a:solidFill>
              <a:latin typeface="Arial" panose="020B0604020202020204"/>
              <a:ea typeface="Arial" panose="020B0604020202020204"/>
              <a:cs typeface="Arial" panose="020B0604020202020204"/>
              <a:sym typeface="Arial" panose="020B0604020202020204"/>
            </a:endParaRPr>
          </a:p>
          <a:p>
            <a:pPr>
              <a:buClr>
                <a:srgbClr val="000000"/>
              </a:buClr>
              <a:buSzPts val="2400"/>
            </a:pPr>
            <a:r>
              <a:rPr lang="en-GB" sz="2400" b="1" i="1">
                <a:solidFill>
                  <a:schemeClr val="dk1"/>
                </a:solidFill>
                <a:latin typeface="Arial" panose="020B0604020202020204"/>
                <a:ea typeface="Arial" panose="020B0604020202020204"/>
                <a:cs typeface="Arial" panose="020B0604020202020204"/>
                <a:sym typeface="Arial" panose="020B0604020202020204"/>
              </a:rPr>
              <a:t>1. </a:t>
            </a:r>
            <a:r>
              <a:rPr lang="en-GB" sz="2400" i="1">
                <a:solidFill>
                  <a:schemeClr val="dk1"/>
                </a:solidFill>
                <a:latin typeface="Arial" panose="020B0604020202020204"/>
                <a:ea typeface="Arial" panose="020B0604020202020204"/>
                <a:cs typeface="Arial" panose="020B0604020202020204"/>
                <a:sym typeface="Arial" panose="020B0604020202020204"/>
              </a:rPr>
              <a:t>Change the tangible attributes and then communicate the new proposition to the same market.</a:t>
            </a:r>
            <a:endParaRPr sz="1400">
              <a:solidFill>
                <a:srgbClr val="000000"/>
              </a:solidFill>
              <a:latin typeface="Arial" panose="020B0604020202020204"/>
              <a:ea typeface="Arial" panose="020B0604020202020204"/>
              <a:cs typeface="Arial" panose="020B0604020202020204"/>
              <a:sym typeface="Arial" panose="020B0604020202020204"/>
            </a:endParaRPr>
          </a:p>
          <a:p>
            <a:pPr>
              <a:buClr>
                <a:srgbClr val="000000"/>
              </a:buClr>
              <a:buSzPts val="2400"/>
            </a:pPr>
            <a:endParaRPr sz="2400" i="1">
              <a:solidFill>
                <a:schemeClr val="dk1"/>
              </a:solidFill>
              <a:latin typeface="Arial" panose="020B0604020202020204"/>
              <a:ea typeface="Arial" panose="020B0604020202020204"/>
              <a:cs typeface="Arial" panose="020B0604020202020204"/>
              <a:sym typeface="Arial" panose="020B0604020202020204"/>
            </a:endParaRPr>
          </a:p>
          <a:p>
            <a:pPr>
              <a:buClr>
                <a:srgbClr val="000000"/>
              </a:buClr>
              <a:buSzPts val="2400"/>
            </a:pPr>
            <a:r>
              <a:rPr lang="en-GB" sz="2400" b="1" i="1">
                <a:solidFill>
                  <a:schemeClr val="dk1"/>
                </a:solidFill>
                <a:latin typeface="Arial" panose="020B0604020202020204"/>
                <a:ea typeface="Arial" panose="020B0604020202020204"/>
                <a:cs typeface="Arial" panose="020B0604020202020204"/>
                <a:sym typeface="Arial" panose="020B0604020202020204"/>
              </a:rPr>
              <a:t>2. </a:t>
            </a:r>
            <a:r>
              <a:rPr lang="en-GB" sz="2400" i="1">
                <a:solidFill>
                  <a:schemeClr val="dk1"/>
                </a:solidFill>
                <a:latin typeface="Arial" panose="020B0604020202020204"/>
                <a:ea typeface="Arial" panose="020B0604020202020204"/>
                <a:cs typeface="Arial" panose="020B0604020202020204"/>
                <a:sym typeface="Arial" panose="020B0604020202020204"/>
              </a:rPr>
              <a:t>Change the way a product is communicated to the original market.</a:t>
            </a:r>
            <a:endParaRPr sz="1400">
              <a:solidFill>
                <a:srgbClr val="000000"/>
              </a:solidFill>
              <a:latin typeface="Arial" panose="020B0604020202020204"/>
              <a:ea typeface="Arial" panose="020B0604020202020204"/>
              <a:cs typeface="Arial" panose="020B0604020202020204"/>
              <a:sym typeface="Arial" panose="020B0604020202020204"/>
            </a:endParaRPr>
          </a:p>
          <a:p>
            <a:pPr>
              <a:buClr>
                <a:srgbClr val="000000"/>
              </a:buClr>
              <a:buSzPts val="2400"/>
            </a:pPr>
            <a:endParaRPr sz="2400" i="1">
              <a:solidFill>
                <a:schemeClr val="dk1"/>
              </a:solidFill>
              <a:latin typeface="Arial" panose="020B0604020202020204"/>
              <a:ea typeface="Arial" panose="020B0604020202020204"/>
              <a:cs typeface="Arial" panose="020B0604020202020204"/>
              <a:sym typeface="Arial" panose="020B0604020202020204"/>
            </a:endParaRPr>
          </a:p>
          <a:p>
            <a:pPr>
              <a:buClr>
                <a:srgbClr val="000000"/>
              </a:buClr>
              <a:buSzPts val="2400"/>
            </a:pPr>
            <a:r>
              <a:rPr lang="en-GB" sz="2400" b="1" i="1">
                <a:solidFill>
                  <a:schemeClr val="dk1"/>
                </a:solidFill>
                <a:latin typeface="Arial" panose="020B0604020202020204"/>
                <a:ea typeface="Arial" panose="020B0604020202020204"/>
                <a:cs typeface="Arial" panose="020B0604020202020204"/>
                <a:sym typeface="Arial" panose="020B0604020202020204"/>
              </a:rPr>
              <a:t>3. </a:t>
            </a:r>
            <a:r>
              <a:rPr lang="en-GB" sz="2400" i="1">
                <a:solidFill>
                  <a:schemeClr val="dk1"/>
                </a:solidFill>
                <a:latin typeface="Arial" panose="020B0604020202020204"/>
                <a:ea typeface="Arial" panose="020B0604020202020204"/>
                <a:cs typeface="Arial" panose="020B0604020202020204"/>
                <a:sym typeface="Arial" panose="020B0604020202020204"/>
              </a:rPr>
              <a:t>Change the target market and deliver the same product.</a:t>
            </a:r>
            <a:endParaRPr sz="1400">
              <a:solidFill>
                <a:srgbClr val="000000"/>
              </a:solidFill>
              <a:latin typeface="Arial" panose="020B0604020202020204"/>
              <a:ea typeface="Arial" panose="020B0604020202020204"/>
              <a:cs typeface="Arial" panose="020B0604020202020204"/>
              <a:sym typeface="Arial" panose="020B0604020202020204"/>
            </a:endParaRPr>
          </a:p>
          <a:p>
            <a:pPr>
              <a:buClr>
                <a:srgbClr val="000000"/>
              </a:buClr>
              <a:buSzPts val="2400"/>
            </a:pPr>
            <a:endParaRPr sz="2400" i="1">
              <a:solidFill>
                <a:schemeClr val="dk1"/>
              </a:solidFill>
              <a:latin typeface="Arial" panose="020B0604020202020204"/>
              <a:ea typeface="Arial" panose="020B0604020202020204"/>
              <a:cs typeface="Arial" panose="020B0604020202020204"/>
              <a:sym typeface="Arial" panose="020B0604020202020204"/>
            </a:endParaRPr>
          </a:p>
          <a:p>
            <a:pPr>
              <a:buClr>
                <a:srgbClr val="000000"/>
              </a:buClr>
              <a:buSzPts val="2400"/>
            </a:pPr>
            <a:r>
              <a:rPr lang="en-GB" sz="2400" b="1" i="1">
                <a:solidFill>
                  <a:schemeClr val="dk1"/>
                </a:solidFill>
                <a:latin typeface="Arial" panose="020B0604020202020204"/>
                <a:ea typeface="Arial" panose="020B0604020202020204"/>
                <a:cs typeface="Arial" panose="020B0604020202020204"/>
                <a:sym typeface="Arial" panose="020B0604020202020204"/>
              </a:rPr>
              <a:t>4. </a:t>
            </a:r>
            <a:r>
              <a:rPr lang="en-GB" sz="2400" i="1">
                <a:solidFill>
                  <a:schemeClr val="dk1"/>
                </a:solidFill>
                <a:latin typeface="Arial" panose="020B0604020202020204"/>
                <a:ea typeface="Arial" panose="020B0604020202020204"/>
                <a:cs typeface="Arial" panose="020B0604020202020204"/>
                <a:sym typeface="Arial" panose="020B0604020202020204"/>
              </a:rPr>
              <a:t>Change both the product (attributes) and the target market.</a:t>
            </a:r>
            <a:endParaRPr sz="2400">
              <a:solidFill>
                <a:schemeClr val="dk1"/>
              </a:solidFill>
              <a:latin typeface="Arial" panose="020B0604020202020204"/>
              <a:ea typeface="Arial" panose="020B0604020202020204"/>
              <a:cs typeface="Arial" panose="020B0604020202020204"/>
              <a:sym typeface="Arial" panose="020B0604020202020204"/>
            </a:endParaRPr>
          </a:p>
          <a:p>
            <a:pPr>
              <a:buClr>
                <a:srgbClr val="000000"/>
              </a:buClr>
              <a:buSzPts val="1800"/>
            </a:pPr>
            <a:endParaRPr>
              <a:solidFill>
                <a:srgbClr val="292929"/>
              </a:solidFill>
              <a:latin typeface="Arial" panose="020B0604020202020204"/>
              <a:ea typeface="Arial" panose="020B0604020202020204"/>
              <a:cs typeface="Arial" panose="020B0604020202020204"/>
              <a:sym typeface="Arial" panose="020B0604020202020204"/>
            </a:endParaRPr>
          </a:p>
          <a:p>
            <a:pPr>
              <a:spcBef>
                <a:spcPts val="800"/>
              </a:spcBef>
              <a:buClr>
                <a:srgbClr val="000000"/>
              </a:buClr>
              <a:buSzPts val="1600"/>
            </a:pPr>
            <a:endParaRPr sz="1600">
              <a:solidFill>
                <a:srgbClr val="292929"/>
              </a:solidFill>
              <a:latin typeface="Arial" panose="020B0604020202020204"/>
              <a:ea typeface="Arial" panose="020B0604020202020204"/>
              <a:cs typeface="Arial" panose="020B0604020202020204"/>
              <a:sym typeface="Arial" panose="020B0604020202020204"/>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Google Shape;802;p106"/>
          <p:cNvSpPr txBox="1">
            <a:spLocks noGrp="1"/>
          </p:cNvSpPr>
          <p:nvPr>
            <p:ph type="title"/>
          </p:nvPr>
        </p:nvSpPr>
        <p:spPr>
          <a:xfrm>
            <a:off x="2076450" y="361950"/>
            <a:ext cx="8591550" cy="707564"/>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4000"/>
            </a:pPr>
            <a:r>
              <a:rPr lang="en-GB" dirty="0"/>
              <a:t>Coach- Affordable luxury</a:t>
            </a:r>
            <a:endParaRPr dirty="0"/>
          </a:p>
        </p:txBody>
      </p:sp>
      <p:sp>
        <p:nvSpPr>
          <p:cNvPr id="803" name="Google Shape;803;p106"/>
          <p:cNvSpPr txBox="1">
            <a:spLocks noGrp="1"/>
          </p:cNvSpPr>
          <p:nvPr>
            <p:ph type="body" idx="1"/>
          </p:nvPr>
        </p:nvSpPr>
        <p:spPr>
          <a:xfrm>
            <a:off x="1981200" y="1600201"/>
            <a:ext cx="8229600" cy="4525963"/>
          </a:xfrm>
          <a:prstGeom prst="rect">
            <a:avLst/>
          </a:prstGeom>
          <a:noFill/>
          <a:ln>
            <a:noFill/>
          </a:ln>
        </p:spPr>
        <p:txBody>
          <a:bodyPr spcFirstLastPara="1" vert="horz" wrap="square" lIns="91425" tIns="45700" rIns="91425" bIns="45700" rtlCol="0" anchor="t" anchorCtr="0">
            <a:normAutofit/>
          </a:bodyPr>
          <a:lstStyle/>
          <a:p>
            <a:pPr marL="457200">
              <a:lnSpc>
                <a:spcPct val="100000"/>
              </a:lnSpc>
              <a:spcBef>
                <a:spcPts val="360"/>
              </a:spcBef>
              <a:buClr>
                <a:schemeClr val="dk1"/>
              </a:buClr>
              <a:buSzPts val="1800"/>
              <a:buNone/>
            </a:pPr>
          </a:p>
        </p:txBody>
      </p:sp>
      <p:pic>
        <p:nvPicPr>
          <p:cNvPr id="804" name="Google Shape;804;p106"/>
          <p:cNvPicPr preferRelativeResize="0"/>
          <p:nvPr/>
        </p:nvPicPr>
        <p:blipFill rotWithShape="1">
          <a:blip r:embed="rId1"/>
          <a:srcRect/>
          <a:stretch>
            <a:fillRect/>
          </a:stretch>
        </p:blipFill>
        <p:spPr>
          <a:xfrm>
            <a:off x="1776984" y="1328928"/>
            <a:ext cx="7318248" cy="4976409"/>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sp>
        <p:nvSpPr>
          <p:cNvPr id="810" name="Google Shape;810;p51"/>
          <p:cNvSpPr txBox="1">
            <a:spLocks noGrp="1"/>
          </p:cNvSpPr>
          <p:nvPr>
            <p:ph type="title"/>
          </p:nvPr>
        </p:nvSpPr>
        <p:spPr>
          <a:xfrm>
            <a:off x="2209800" y="188913"/>
            <a:ext cx="7772400" cy="7620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3200"/>
            </a:pPr>
            <a:r>
              <a:rPr lang="en-GB" sz="3200" b="1"/>
              <a:t>Exercise: Your Task</a:t>
            </a:r>
            <a:br>
              <a:rPr lang="en-GB" sz="3200" b="1"/>
            </a:br>
            <a:r>
              <a:rPr lang="en-GB" sz="3200" b="1"/>
              <a:t>(Consider your company) </a:t>
            </a:r>
            <a:endParaRPr lang="en-GB" sz="3200" b="1"/>
          </a:p>
        </p:txBody>
      </p:sp>
      <p:sp>
        <p:nvSpPr>
          <p:cNvPr id="811" name="Google Shape;811;p51"/>
          <p:cNvSpPr txBox="1"/>
          <p:nvPr/>
        </p:nvSpPr>
        <p:spPr>
          <a:xfrm>
            <a:off x="3505200" y="1371600"/>
            <a:ext cx="4876800" cy="1154122"/>
          </a:xfrm>
          <a:prstGeom prst="rect">
            <a:avLst/>
          </a:prstGeom>
          <a:solidFill>
            <a:srgbClr val="CCFFFF"/>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a:buClr>
                <a:srgbClr val="000000"/>
              </a:buClr>
              <a:buSzPts val="1800"/>
            </a:pPr>
            <a:r>
              <a:rPr lang="en-GB" b="1">
                <a:solidFill>
                  <a:schemeClr val="dk1"/>
                </a:solidFill>
                <a:latin typeface="Trebuchet MS" panose="020B0603020202020204"/>
                <a:ea typeface="Trebuchet MS" panose="020B0603020202020204"/>
                <a:cs typeface="Trebuchet MS" panose="020B0603020202020204"/>
                <a:sym typeface="Trebuchet MS" panose="020B0603020202020204"/>
              </a:rPr>
              <a:t>Segmentation</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900"/>
              </a:spcBef>
              <a:buClr>
                <a:schemeClr val="dk1"/>
              </a:buClr>
              <a:buSzPts val="1800"/>
              <a:buFont typeface="Trebuchet MS" panose="020B0603020202020204"/>
              <a:buChar char="•"/>
            </a:pPr>
            <a:r>
              <a:rPr lang="en-GB">
                <a:solidFill>
                  <a:schemeClr val="dk1"/>
                </a:solidFill>
                <a:latin typeface="Trebuchet MS" panose="020B0603020202020204"/>
                <a:ea typeface="Trebuchet MS" panose="020B0603020202020204"/>
                <a:cs typeface="Trebuchet MS" panose="020B0603020202020204"/>
                <a:sym typeface="Trebuchet MS" panose="020B0603020202020204"/>
              </a:rPr>
              <a:t>What variables do you use?</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900"/>
              </a:spcBef>
              <a:buClr>
                <a:schemeClr val="dk1"/>
              </a:buClr>
              <a:buSzPts val="1800"/>
              <a:buFont typeface="Trebuchet MS" panose="020B0603020202020204"/>
              <a:buChar char="•"/>
            </a:pPr>
            <a:r>
              <a:rPr lang="en-GB">
                <a:solidFill>
                  <a:schemeClr val="dk1"/>
                </a:solidFill>
                <a:latin typeface="Trebuchet MS" panose="020B0603020202020204"/>
                <a:ea typeface="Trebuchet MS" panose="020B0603020202020204"/>
                <a:cs typeface="Trebuchet MS" panose="020B0603020202020204"/>
                <a:sym typeface="Trebuchet MS" panose="020B0603020202020204"/>
              </a:rPr>
              <a:t>What are the emerging segments?</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812" name="Google Shape;812;p51"/>
          <p:cNvSpPr txBox="1"/>
          <p:nvPr/>
        </p:nvSpPr>
        <p:spPr>
          <a:xfrm>
            <a:off x="3505200" y="3048000"/>
            <a:ext cx="4876800" cy="1479550"/>
          </a:xfrm>
          <a:prstGeom prst="rect">
            <a:avLst/>
          </a:prstGeom>
          <a:solidFill>
            <a:srgbClr val="66CCFF"/>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a:buClr>
                <a:srgbClr val="000000"/>
              </a:buClr>
              <a:buSzPts val="1800"/>
            </a:pPr>
            <a:r>
              <a:rPr lang="en-GB" b="1">
                <a:solidFill>
                  <a:schemeClr val="dk1"/>
                </a:solidFill>
                <a:latin typeface="Trebuchet MS" panose="020B0603020202020204"/>
                <a:ea typeface="Trebuchet MS" panose="020B0603020202020204"/>
                <a:cs typeface="Trebuchet MS" panose="020B0603020202020204"/>
                <a:sym typeface="Trebuchet MS" panose="020B0603020202020204"/>
              </a:rPr>
              <a:t>Targeting</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900"/>
              </a:spcBef>
              <a:buClr>
                <a:schemeClr val="dk1"/>
              </a:buClr>
              <a:buSzPts val="1800"/>
              <a:buFont typeface="Trebuchet MS" panose="020B0603020202020204"/>
              <a:buChar char="•"/>
            </a:pPr>
            <a:r>
              <a:rPr lang="en-GB">
                <a:solidFill>
                  <a:schemeClr val="dk1"/>
                </a:solidFill>
                <a:latin typeface="Trebuchet MS" panose="020B0603020202020204"/>
                <a:ea typeface="Trebuchet MS" panose="020B0603020202020204"/>
                <a:cs typeface="Trebuchet MS" panose="020B0603020202020204"/>
                <a:sym typeface="Trebuchet MS" panose="020B0603020202020204"/>
              </a:rPr>
              <a:t>What is your targeting strategy</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900"/>
              </a:spcBef>
              <a:buClr>
                <a:schemeClr val="dk1"/>
              </a:buClr>
              <a:buSzPts val="1800"/>
              <a:buFont typeface="Trebuchet MS" panose="020B0603020202020204"/>
              <a:buChar char="•"/>
            </a:pPr>
            <a:r>
              <a:rPr lang="en-GB">
                <a:solidFill>
                  <a:schemeClr val="dk1"/>
                </a:solidFill>
                <a:latin typeface="Trebuchet MS" panose="020B0603020202020204"/>
                <a:ea typeface="Trebuchet MS" panose="020B0603020202020204"/>
                <a:cs typeface="Trebuchet MS" panose="020B0603020202020204"/>
                <a:sym typeface="Trebuchet MS" panose="020B0603020202020204"/>
              </a:rPr>
              <a:t>Decide which and how many segments should be targeted</a:t>
            </a:r>
            <a:endParaRPr sz="1400">
              <a:solidFill>
                <a:srgbClr val="000000"/>
              </a:solidFill>
              <a:latin typeface="Arial" panose="020B0604020202020204"/>
              <a:ea typeface="Arial" panose="020B0604020202020204"/>
              <a:cs typeface="Arial" panose="020B0604020202020204"/>
              <a:sym typeface="Arial" panose="020B0604020202020204"/>
            </a:endParaRPr>
          </a:p>
        </p:txBody>
      </p:sp>
      <p:sp>
        <p:nvSpPr>
          <p:cNvPr id="813" name="Google Shape;813;p51"/>
          <p:cNvSpPr txBox="1"/>
          <p:nvPr/>
        </p:nvSpPr>
        <p:spPr>
          <a:xfrm>
            <a:off x="3505200" y="4648201"/>
            <a:ext cx="4876800" cy="1459333"/>
          </a:xfrm>
          <a:prstGeom prst="rect">
            <a:avLst/>
          </a:prstGeom>
          <a:solidFill>
            <a:srgbClr val="3399FF"/>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a:buClr>
                <a:srgbClr val="000000"/>
              </a:buClr>
              <a:buSzPts val="1800"/>
            </a:pPr>
            <a:r>
              <a:rPr lang="en-GB" b="1">
                <a:solidFill>
                  <a:schemeClr val="dk1"/>
                </a:solidFill>
                <a:latin typeface="Trebuchet MS" panose="020B0603020202020204"/>
                <a:ea typeface="Trebuchet MS" panose="020B0603020202020204"/>
                <a:cs typeface="Trebuchet MS" panose="020B0603020202020204"/>
                <a:sym typeface="Trebuchet MS" panose="020B0603020202020204"/>
              </a:rPr>
              <a:t>Positioning</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800"/>
              </a:spcBef>
              <a:buClr>
                <a:schemeClr val="dk1"/>
              </a:buClr>
              <a:buSzPts val="1600"/>
              <a:buFont typeface="Trebuchet MS" panose="020B0603020202020204"/>
              <a:buChar char="•"/>
            </a:pPr>
            <a:r>
              <a:rPr lang="en-GB" sz="1600">
                <a:solidFill>
                  <a:schemeClr val="dk1"/>
                </a:solidFill>
                <a:latin typeface="Trebuchet MS" panose="020B0603020202020204"/>
                <a:ea typeface="Trebuchet MS" panose="020B0603020202020204"/>
                <a:cs typeface="Trebuchet MS" panose="020B0603020202020204"/>
                <a:sym typeface="Trebuchet MS" panose="020B0603020202020204"/>
              </a:rPr>
              <a:t>What do your customers think of you?</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800"/>
              </a:spcBef>
              <a:buClr>
                <a:schemeClr val="dk1"/>
              </a:buClr>
              <a:buSzPts val="1600"/>
              <a:buFont typeface="Trebuchet MS" panose="020B0603020202020204"/>
              <a:buChar char="•"/>
            </a:pPr>
            <a:r>
              <a:rPr lang="en-GB" sz="1600">
                <a:solidFill>
                  <a:schemeClr val="dk1"/>
                </a:solidFill>
                <a:latin typeface="Trebuchet MS" panose="020B0603020202020204"/>
                <a:ea typeface="Trebuchet MS" panose="020B0603020202020204"/>
                <a:cs typeface="Trebuchet MS" panose="020B0603020202020204"/>
                <a:sym typeface="Trebuchet MS" panose="020B0603020202020204"/>
              </a:rPr>
              <a:t>How do you position your products </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900"/>
              </a:spcBef>
              <a:buClr>
                <a:schemeClr val="dk1"/>
              </a:buClr>
              <a:buSzPts val="1800"/>
            </a:pPr>
            <a:endParaRPr>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cxnSp>
        <p:nvCxnSpPr>
          <p:cNvPr id="814" name="Google Shape;814;p51"/>
          <p:cNvCxnSpPr/>
          <p:nvPr/>
        </p:nvCxnSpPr>
        <p:spPr>
          <a:xfrm>
            <a:off x="5943600" y="2819400"/>
            <a:ext cx="0" cy="228600"/>
          </a:xfrm>
          <a:prstGeom prst="straightConnector1">
            <a:avLst/>
          </a:prstGeom>
          <a:noFill/>
          <a:ln w="57150" cap="flat" cmpd="sng">
            <a:solidFill>
              <a:schemeClr val="dk1"/>
            </a:solidFill>
            <a:prstDash val="solid"/>
            <a:round/>
            <a:headEnd type="none" w="sm" len="sm"/>
            <a:tailEnd type="triangle" w="med" len="med"/>
          </a:ln>
        </p:spPr>
      </p:cxnSp>
      <p:cxnSp>
        <p:nvCxnSpPr>
          <p:cNvPr id="815" name="Google Shape;815;p51"/>
          <p:cNvCxnSpPr/>
          <p:nvPr/>
        </p:nvCxnSpPr>
        <p:spPr>
          <a:xfrm>
            <a:off x="5867400" y="4419600"/>
            <a:ext cx="0" cy="228600"/>
          </a:xfrm>
          <a:prstGeom prst="straightConnector1">
            <a:avLst/>
          </a:prstGeom>
          <a:noFill/>
          <a:ln w="57150" cap="flat" cmpd="sng">
            <a:solidFill>
              <a:schemeClr val="dk1"/>
            </a:solidFill>
            <a:prstDash val="solid"/>
            <a:round/>
            <a:headEnd type="none" w="sm" len="sm"/>
            <a:tailEnd type="triangle" w="med" len="me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000" y="652272"/>
            <a:ext cx="9144000" cy="736600"/>
          </a:xfrm>
          <a:custGeom>
            <a:avLst/>
            <a:gdLst/>
            <a:ahLst/>
            <a:cxnLst/>
            <a:rect l="l" t="t" r="r" b="b"/>
            <a:pathLst>
              <a:path w="9144000" h="736600">
                <a:moveTo>
                  <a:pt x="9144000" y="0"/>
                </a:moveTo>
                <a:lnTo>
                  <a:pt x="0" y="0"/>
                </a:lnTo>
                <a:lnTo>
                  <a:pt x="0" y="736091"/>
                </a:lnTo>
                <a:lnTo>
                  <a:pt x="9144000" y="736091"/>
                </a:lnTo>
                <a:lnTo>
                  <a:pt x="9144000" y="0"/>
                </a:lnTo>
                <a:close/>
              </a:path>
            </a:pathLst>
          </a:custGeom>
          <a:solidFill>
            <a:srgbClr val="221F1F"/>
          </a:solidFill>
        </p:spPr>
        <p:txBody>
          <a:bodyPr wrap="square" lIns="0" tIns="0" rIns="0" bIns="0" rtlCol="0"/>
          <a:lstStyle/>
          <a:p/>
        </p:txBody>
      </p:sp>
      <p:sp>
        <p:nvSpPr>
          <p:cNvPr id="3" name="object 3"/>
          <p:cNvSpPr txBox="1">
            <a:spLocks noGrp="1"/>
          </p:cNvSpPr>
          <p:nvPr>
            <p:ph type="title"/>
          </p:nvPr>
        </p:nvSpPr>
        <p:spPr>
          <a:xfrm>
            <a:off x="2912111" y="759713"/>
            <a:ext cx="6463665" cy="452120"/>
          </a:xfrm>
          <a:prstGeom prst="rect">
            <a:avLst/>
          </a:prstGeom>
        </p:spPr>
        <p:txBody>
          <a:bodyPr vert="horz" wrap="square" lIns="0" tIns="12065" rIns="0" bIns="0" rtlCol="0" anchor="ctr">
            <a:spAutoFit/>
          </a:bodyPr>
          <a:lstStyle/>
          <a:p>
            <a:pPr marL="12700">
              <a:lnSpc>
                <a:spcPct val="100000"/>
              </a:lnSpc>
              <a:spcBef>
                <a:spcPts val="95"/>
              </a:spcBef>
            </a:pPr>
            <a:r>
              <a:rPr sz="2800" spc="-5" dirty="0">
                <a:solidFill>
                  <a:srgbClr val="FFFFFF"/>
                </a:solidFill>
              </a:rPr>
              <a:t>Steps</a:t>
            </a:r>
            <a:r>
              <a:rPr sz="2800" spc="15" dirty="0">
                <a:solidFill>
                  <a:srgbClr val="FFFFFF"/>
                </a:solidFill>
              </a:rPr>
              <a:t> </a:t>
            </a:r>
            <a:r>
              <a:rPr sz="2800" spc="-5" dirty="0">
                <a:solidFill>
                  <a:srgbClr val="FFFFFF"/>
                </a:solidFill>
              </a:rPr>
              <a:t>in the</a:t>
            </a:r>
            <a:r>
              <a:rPr sz="2800" spc="20" dirty="0">
                <a:solidFill>
                  <a:srgbClr val="FFFFFF"/>
                </a:solidFill>
              </a:rPr>
              <a:t> </a:t>
            </a:r>
            <a:r>
              <a:rPr sz="2800" spc="-40" dirty="0">
                <a:solidFill>
                  <a:srgbClr val="FFFFFF"/>
                </a:solidFill>
              </a:rPr>
              <a:t>Target</a:t>
            </a:r>
            <a:r>
              <a:rPr sz="2800" spc="5" dirty="0">
                <a:solidFill>
                  <a:srgbClr val="FFFFFF"/>
                </a:solidFill>
              </a:rPr>
              <a:t> </a:t>
            </a:r>
            <a:r>
              <a:rPr sz="2800" spc="-5" dirty="0">
                <a:solidFill>
                  <a:srgbClr val="FFFFFF"/>
                </a:solidFill>
              </a:rPr>
              <a:t>Marketing</a:t>
            </a:r>
            <a:r>
              <a:rPr sz="2800" spc="25" dirty="0">
                <a:solidFill>
                  <a:srgbClr val="FFFFFF"/>
                </a:solidFill>
              </a:rPr>
              <a:t> </a:t>
            </a:r>
            <a:r>
              <a:rPr sz="2800" spc="-5" dirty="0">
                <a:solidFill>
                  <a:srgbClr val="FFFFFF"/>
                </a:solidFill>
              </a:rPr>
              <a:t>Process</a:t>
            </a:r>
            <a:endParaRPr sz="2800"/>
          </a:p>
        </p:txBody>
      </p:sp>
      <p:pic>
        <p:nvPicPr>
          <p:cNvPr id="4" name="object 4"/>
          <p:cNvPicPr/>
          <p:nvPr/>
        </p:nvPicPr>
        <p:blipFill>
          <a:blip r:embed="rId1" cstate="print"/>
          <a:stretch>
            <a:fillRect/>
          </a:stretch>
        </p:blipFill>
        <p:spPr>
          <a:xfrm>
            <a:off x="2368446" y="2194471"/>
            <a:ext cx="7569092" cy="3384668"/>
          </a:xfrm>
          <a:prstGeom prst="rect">
            <a:avLst/>
          </a:prstGeom>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6900" y="250825"/>
            <a:ext cx="10515600" cy="1325563"/>
          </a:xfrm>
        </p:spPr>
        <p:txBody>
          <a:bodyPr/>
          <a:lstStyle/>
          <a:p>
            <a:r>
              <a:rPr lang="en-CA" b="1" dirty="0" smtClean="0"/>
              <a:t>INTERNATIONAL PRODUCT AND </a:t>
            </a:r>
            <a:br>
              <a:rPr lang="en-CA" b="1" dirty="0" smtClean="0"/>
            </a:br>
            <a:r>
              <a:rPr lang="en-CA" b="1" dirty="0" smtClean="0"/>
              <a:t>BRAND POSITIONING</a:t>
            </a:r>
            <a:endParaRPr lang="en-GB" b="1" dirty="0"/>
          </a:p>
        </p:txBody>
      </p:sp>
      <p:sp>
        <p:nvSpPr>
          <p:cNvPr id="3" name="Content Placeholder 2"/>
          <p:cNvSpPr>
            <a:spLocks noGrp="1"/>
          </p:cNvSpPr>
          <p:nvPr>
            <p:ph idx="1"/>
          </p:nvPr>
        </p:nvSpPr>
        <p:spPr>
          <a:xfrm>
            <a:off x="203718" y="1847850"/>
            <a:ext cx="11774921" cy="4351338"/>
          </a:xfrm>
        </p:spPr>
        <p:txBody>
          <a:bodyPr/>
          <a:lstStyle/>
          <a:p>
            <a:r>
              <a:rPr lang="en-US" dirty="0"/>
              <a:t>International products and international brands are offered in several markets in a particular </a:t>
            </a:r>
            <a:r>
              <a:rPr lang="en-US" dirty="0" smtClean="0"/>
              <a:t>region.</a:t>
            </a:r>
            <a:endParaRPr lang="en-US" dirty="0" smtClean="0"/>
          </a:p>
          <a:p>
            <a:r>
              <a:rPr lang="en-US" dirty="0"/>
              <a:t>A global product meets the wants and needs of a global market. </a:t>
            </a:r>
            <a:endParaRPr lang="en-US" dirty="0"/>
          </a:p>
          <a:p>
            <a:r>
              <a:rPr lang="en-US" dirty="0"/>
              <a:t>A true global product is offered in all world </a:t>
            </a:r>
            <a:r>
              <a:rPr lang="en-US" dirty="0" smtClean="0"/>
              <a:t>regions of the World</a:t>
            </a:r>
            <a:endParaRPr lang="en-US" dirty="0" smtClean="0"/>
          </a:p>
          <a:p>
            <a:r>
              <a:rPr lang="en-US" dirty="0" smtClean="0"/>
              <a:t>A </a:t>
            </a:r>
            <a:r>
              <a:rPr lang="en-US" dirty="0"/>
              <a:t>global brand has the same name and, in some instances, a similar </a:t>
            </a:r>
            <a:r>
              <a:rPr lang="en-US" dirty="0" smtClean="0"/>
              <a:t>image </a:t>
            </a:r>
            <a:r>
              <a:rPr lang="en-US" dirty="0"/>
              <a:t>and positioning throughout the world</a:t>
            </a:r>
            <a:endParaRPr lang="en-GB"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9730" y="247967"/>
            <a:ext cx="11803380" cy="1325563"/>
          </a:xfrm>
        </p:spPr>
        <p:txBody>
          <a:bodyPr>
            <a:normAutofit/>
          </a:bodyPr>
          <a:lstStyle/>
          <a:p>
            <a:r>
              <a:rPr lang="en-CA" sz="4000" dirty="0" smtClean="0"/>
              <a:t>POWER SHIFTS TO THE CONNECTED CUSTOMERS</a:t>
            </a:r>
            <a:endParaRPr lang="en-GB" sz="4000" dirty="0"/>
          </a:p>
        </p:txBody>
      </p:sp>
      <p:pic>
        <p:nvPicPr>
          <p:cNvPr id="4" name="Content Placeholder 3"/>
          <p:cNvPicPr>
            <a:picLocks noGrp="1" noChangeAspect="1"/>
          </p:cNvPicPr>
          <p:nvPr>
            <p:ph idx="1"/>
          </p:nvPr>
        </p:nvPicPr>
        <p:blipFill>
          <a:blip r:embed="rId1"/>
          <a:stretch>
            <a:fillRect/>
          </a:stretch>
        </p:blipFill>
        <p:spPr>
          <a:xfrm>
            <a:off x="3028738" y="2202180"/>
            <a:ext cx="5801784" cy="4351338"/>
          </a:xfrm>
          <a:prstGeom prst="rect">
            <a:avLst/>
          </a:prstGeom>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1"/>
          <a:stretch>
            <a:fillRect/>
          </a:stretch>
        </p:blipFill>
        <p:spPr>
          <a:xfrm>
            <a:off x="1862878" y="1367789"/>
            <a:ext cx="6949652" cy="5212239"/>
          </a:xfrm>
          <a:prstGeom prst="rect">
            <a:avLst/>
          </a:prstGeom>
        </p:spPr>
      </p:pic>
      <p:sp>
        <p:nvSpPr>
          <p:cNvPr id="6" name="Title 1"/>
          <p:cNvSpPr>
            <a:spLocks noGrp="1"/>
          </p:cNvSpPr>
          <p:nvPr>
            <p:ph type="title"/>
          </p:nvPr>
        </p:nvSpPr>
        <p:spPr>
          <a:xfrm>
            <a:off x="1676400" y="182245"/>
            <a:ext cx="10515600" cy="1325563"/>
          </a:xfrm>
        </p:spPr>
        <p:txBody>
          <a:bodyPr>
            <a:normAutofit/>
          </a:bodyPr>
          <a:lstStyle/>
          <a:p>
            <a:r>
              <a:rPr lang="en-CA" sz="4000" dirty="0" smtClean="0"/>
              <a:t>POWER SHIFTS TO THE CONNECTED CUSTOMERS</a:t>
            </a:r>
            <a:endParaRPr lang="en-GB" sz="40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normAutofit/>
          </a:bodyPr>
          <a:lstStyle/>
          <a:p>
            <a:pPr algn="ctr"/>
            <a:r>
              <a:rPr lang="en-CA" sz="3600" dirty="0" smtClean="0">
                <a:latin typeface="Merriweather" panose="00000500000000000000" pitchFamily="2" charset="0"/>
              </a:rPr>
              <a:t>FROM INDIVIDUAL TO SOCIAL</a:t>
            </a:r>
            <a:endParaRPr lang="en-GB" sz="3600" dirty="0">
              <a:latin typeface="Merriweather" panose="00000500000000000000" pitchFamily="2" charset="0"/>
            </a:endParaRPr>
          </a:p>
        </p:txBody>
      </p:sp>
      <p:sp>
        <p:nvSpPr>
          <p:cNvPr id="2" name="Rectangle 1"/>
          <p:cNvSpPr/>
          <p:nvPr/>
        </p:nvSpPr>
        <p:spPr>
          <a:xfrm>
            <a:off x="112293" y="1534215"/>
            <a:ext cx="11938535" cy="4247317"/>
          </a:xfrm>
          <a:prstGeom prst="rect">
            <a:avLst/>
          </a:prstGeom>
        </p:spPr>
        <p:txBody>
          <a:bodyPr wrap="square">
            <a:spAutoFit/>
          </a:bodyPr>
          <a:lstStyle/>
          <a:p>
            <a:pPr marL="285750" indent="-285750">
              <a:lnSpc>
                <a:spcPct val="150000"/>
              </a:lnSpc>
              <a:buFontTx/>
              <a:buChar char="-"/>
            </a:pPr>
            <a:r>
              <a:rPr lang="en-US" dirty="0" smtClean="0">
                <a:latin typeface="Merriweather" panose="00000500000000000000" pitchFamily="2" charset="0"/>
              </a:rPr>
              <a:t>When </a:t>
            </a:r>
            <a:r>
              <a:rPr lang="en-US" dirty="0">
                <a:latin typeface="Merriweather" panose="00000500000000000000" pitchFamily="2" charset="0"/>
              </a:rPr>
              <a:t>making purchase decisions, customers have typically been driven by individual preference as well as by a desire for social conformity. </a:t>
            </a:r>
            <a:endParaRPr lang="en-US" dirty="0" smtClean="0">
              <a:latin typeface="Merriweather" panose="00000500000000000000" pitchFamily="2" charset="0"/>
            </a:endParaRPr>
          </a:p>
          <a:p>
            <a:pPr marL="285750" indent="-285750">
              <a:lnSpc>
                <a:spcPct val="150000"/>
              </a:lnSpc>
              <a:buFontTx/>
              <a:buChar char="-"/>
            </a:pPr>
            <a:r>
              <a:rPr lang="en-US" dirty="0" smtClean="0">
                <a:latin typeface="Merriweather" panose="00000500000000000000" pitchFamily="2" charset="0"/>
              </a:rPr>
              <a:t>Given the connectivity </a:t>
            </a:r>
            <a:r>
              <a:rPr lang="en-US" dirty="0">
                <a:latin typeface="Merriweather" panose="00000500000000000000" pitchFamily="2" charset="0"/>
              </a:rPr>
              <a:t>we live in today, the weight of social conformity is increasing across the board. </a:t>
            </a:r>
            <a:endParaRPr lang="en-US" dirty="0" smtClean="0">
              <a:latin typeface="Merriweather" panose="00000500000000000000" pitchFamily="2" charset="0"/>
            </a:endParaRPr>
          </a:p>
          <a:p>
            <a:pPr marL="285750" indent="-285750">
              <a:lnSpc>
                <a:spcPct val="150000"/>
              </a:lnSpc>
              <a:buFontTx/>
              <a:buChar char="-"/>
            </a:pPr>
            <a:r>
              <a:rPr lang="en-US" dirty="0" smtClean="0">
                <a:latin typeface="Merriweather" panose="00000500000000000000" pitchFamily="2" charset="0"/>
              </a:rPr>
              <a:t>Customers </a:t>
            </a:r>
            <a:r>
              <a:rPr lang="en-US" dirty="0">
                <a:latin typeface="Merriweather" panose="00000500000000000000" pitchFamily="2" charset="0"/>
              </a:rPr>
              <a:t>care more and more about the opinions of others. </a:t>
            </a:r>
            <a:endParaRPr lang="en-US" dirty="0" smtClean="0">
              <a:latin typeface="Merriweather" panose="00000500000000000000" pitchFamily="2" charset="0"/>
            </a:endParaRPr>
          </a:p>
          <a:p>
            <a:pPr marL="285750" indent="-285750">
              <a:lnSpc>
                <a:spcPct val="150000"/>
              </a:lnSpc>
              <a:buFontTx/>
              <a:buChar char="-"/>
            </a:pPr>
            <a:r>
              <a:rPr lang="en-US" dirty="0" smtClean="0">
                <a:latin typeface="Merriweather" panose="00000500000000000000" pitchFamily="2" charset="0"/>
              </a:rPr>
              <a:t>They </a:t>
            </a:r>
            <a:r>
              <a:rPr lang="en-US" dirty="0">
                <a:latin typeface="Merriweather" panose="00000500000000000000" pitchFamily="2" charset="0"/>
              </a:rPr>
              <a:t>also share their opinions and compile massive pools of reviews. </a:t>
            </a:r>
            <a:endParaRPr lang="en-US" dirty="0" smtClean="0">
              <a:latin typeface="Merriweather" panose="00000500000000000000" pitchFamily="2" charset="0"/>
            </a:endParaRPr>
          </a:p>
          <a:p>
            <a:pPr marL="285750" indent="-285750">
              <a:lnSpc>
                <a:spcPct val="150000"/>
              </a:lnSpc>
              <a:buFontTx/>
              <a:buChar char="-"/>
            </a:pPr>
            <a:r>
              <a:rPr lang="en-US" dirty="0" smtClean="0">
                <a:latin typeface="Merriweather" panose="00000500000000000000" pitchFamily="2" charset="0"/>
              </a:rPr>
              <a:t>Together</a:t>
            </a:r>
            <a:r>
              <a:rPr lang="en-US" dirty="0">
                <a:latin typeface="Merriweather" panose="00000500000000000000" pitchFamily="2" charset="0"/>
              </a:rPr>
              <a:t>, customers paint their own picture of companies and brands, which is often very different from the image that companies and brands intend to project. </a:t>
            </a:r>
            <a:endParaRPr lang="en-US" dirty="0" smtClean="0">
              <a:latin typeface="Merriweather" panose="00000500000000000000" pitchFamily="2" charset="0"/>
            </a:endParaRPr>
          </a:p>
          <a:p>
            <a:pPr marL="285750" indent="-285750">
              <a:lnSpc>
                <a:spcPct val="150000"/>
              </a:lnSpc>
              <a:buFontTx/>
              <a:buChar char="-"/>
            </a:pPr>
            <a:r>
              <a:rPr lang="en-US" dirty="0" smtClean="0">
                <a:latin typeface="Merriweather" panose="00000500000000000000" pitchFamily="2" charset="0"/>
              </a:rPr>
              <a:t>The </a:t>
            </a:r>
            <a:r>
              <a:rPr lang="en-US" dirty="0">
                <a:latin typeface="Merriweather" panose="00000500000000000000" pitchFamily="2" charset="0"/>
              </a:rPr>
              <a:t>internet, especially social media, has facilitated this major shift by providing the platform and tools</a:t>
            </a:r>
            <a:r>
              <a:rPr lang="en-US" dirty="0" smtClean="0">
                <a:latin typeface="Merriweather" panose="00000500000000000000" pitchFamily="2" charset="0"/>
              </a:rPr>
              <a:t>.</a:t>
            </a:r>
            <a:endParaRPr lang="en-US" dirty="0" smtClean="0">
              <a:latin typeface="Merriweather" panose="00000500000000000000" pitchFamily="2" charset="0"/>
            </a:endParaRPr>
          </a:p>
          <a:p>
            <a:pPr marL="285750" indent="-285750">
              <a:lnSpc>
                <a:spcPct val="150000"/>
              </a:lnSpc>
              <a:buFontTx/>
              <a:buChar char="-"/>
            </a:pPr>
            <a:r>
              <a:rPr lang="en-US" dirty="0">
                <a:latin typeface="Merriweather" panose="00000500000000000000" pitchFamily="2" charset="0"/>
              </a:rPr>
              <a:t>most personal purchase decisions will essentially be </a:t>
            </a:r>
            <a:r>
              <a:rPr lang="en-US" dirty="0" smtClean="0">
                <a:latin typeface="Merriweather" panose="00000500000000000000" pitchFamily="2" charset="0"/>
              </a:rPr>
              <a:t>social decisions</a:t>
            </a:r>
            <a:r>
              <a:rPr lang="en-US" dirty="0">
                <a:latin typeface="Merriweather" panose="00000500000000000000" pitchFamily="2" charset="0"/>
              </a:rPr>
              <a:t>. </a:t>
            </a:r>
            <a:endParaRPr lang="en-GB" dirty="0">
              <a:latin typeface="Merriweather" panose="00000500000000000000" pitchFamily="2" charset="0"/>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CA" sz="3600" dirty="0" smtClean="0">
                <a:latin typeface="Merriweather" panose="00000500000000000000" pitchFamily="2" charset="0"/>
              </a:rPr>
              <a:t>POWER SHIFTS FROM </a:t>
            </a:r>
            <a:br>
              <a:rPr lang="en-CA" sz="3600" dirty="0" smtClean="0">
                <a:latin typeface="Merriweather" panose="00000500000000000000" pitchFamily="2" charset="0"/>
              </a:rPr>
            </a:br>
            <a:r>
              <a:rPr lang="en-CA" sz="3600" dirty="0" smtClean="0">
                <a:latin typeface="Merriweather" panose="00000500000000000000" pitchFamily="2" charset="0"/>
              </a:rPr>
              <a:t>EXCLUSIVE TO INCLUSIVE</a:t>
            </a:r>
            <a:endParaRPr lang="en-GB" sz="3600" dirty="0">
              <a:latin typeface="Merriweather" panose="00000500000000000000" pitchFamily="2" charset="0"/>
            </a:endParaRPr>
          </a:p>
        </p:txBody>
      </p:sp>
      <p:sp>
        <p:nvSpPr>
          <p:cNvPr id="3" name="Rectangle 2"/>
          <p:cNvSpPr/>
          <p:nvPr/>
        </p:nvSpPr>
        <p:spPr>
          <a:xfrm>
            <a:off x="221381" y="1582341"/>
            <a:ext cx="11492564" cy="5078313"/>
          </a:xfrm>
          <a:prstGeom prst="rect">
            <a:avLst/>
          </a:prstGeom>
        </p:spPr>
        <p:txBody>
          <a:bodyPr wrap="square">
            <a:spAutoFit/>
          </a:bodyPr>
          <a:lstStyle/>
          <a:p>
            <a:pPr marL="285750" indent="-285750">
              <a:lnSpc>
                <a:spcPct val="150000"/>
              </a:lnSpc>
              <a:buFont typeface="Arial" panose="020B0604020202020204" pitchFamily="34" charset="0"/>
              <a:buChar char="•"/>
            </a:pPr>
            <a:r>
              <a:rPr lang="en-US" dirty="0" smtClean="0">
                <a:latin typeface="Merriweather" panose="00000500000000000000" pitchFamily="2" charset="0"/>
              </a:rPr>
              <a:t>Gone are the days when being exclusive was the goal. </a:t>
            </a:r>
            <a:endParaRPr lang="en-US" dirty="0" smtClean="0">
              <a:latin typeface="Merriweather" panose="00000500000000000000" pitchFamily="2" charset="0"/>
            </a:endParaRPr>
          </a:p>
          <a:p>
            <a:pPr marL="285750" indent="-285750">
              <a:lnSpc>
                <a:spcPct val="150000"/>
              </a:lnSpc>
              <a:buFont typeface="Arial" panose="020B0604020202020204" pitchFamily="34" charset="0"/>
              <a:buChar char="•"/>
            </a:pPr>
            <a:r>
              <a:rPr lang="en-US" dirty="0" smtClean="0">
                <a:latin typeface="Merriweather" panose="00000500000000000000" pitchFamily="2" charset="0"/>
              </a:rPr>
              <a:t>Inclusivity has become the new name of the game. </a:t>
            </a:r>
            <a:endParaRPr lang="en-US" dirty="0" smtClean="0">
              <a:latin typeface="Merriweather" panose="00000500000000000000" pitchFamily="2" charset="0"/>
            </a:endParaRPr>
          </a:p>
          <a:p>
            <a:pPr marL="285750" indent="-285750">
              <a:lnSpc>
                <a:spcPct val="150000"/>
              </a:lnSpc>
              <a:buFont typeface="Arial" panose="020B0604020202020204" pitchFamily="34" charset="0"/>
              <a:buChar char="•"/>
            </a:pPr>
            <a:r>
              <a:rPr lang="en-US" dirty="0" smtClean="0">
                <a:latin typeface="Merriweather" panose="00000500000000000000" pitchFamily="2" charset="0"/>
              </a:rPr>
              <a:t>At the macro level, the world is moving from a hegemony to a multilateral power structure. </a:t>
            </a:r>
            <a:endParaRPr lang="en-US" dirty="0" smtClean="0">
              <a:latin typeface="Merriweather" panose="00000500000000000000" pitchFamily="2" charset="0"/>
            </a:endParaRPr>
          </a:p>
          <a:p>
            <a:pPr marL="285750" indent="-285750">
              <a:lnSpc>
                <a:spcPct val="150000"/>
              </a:lnSpc>
              <a:buFont typeface="Arial" panose="020B0604020202020204" pitchFamily="34" charset="0"/>
              <a:buChar char="•"/>
            </a:pPr>
            <a:r>
              <a:rPr lang="en-US" dirty="0" smtClean="0">
                <a:latin typeface="Merriweather" panose="00000500000000000000" pitchFamily="2" charset="0"/>
              </a:rPr>
              <a:t>Superpowers, mainly the European Union and the US realize that some economic powers are shifting to Asia, which has experienced steady growth in recent years. </a:t>
            </a:r>
            <a:endParaRPr lang="en-US" dirty="0" smtClean="0">
              <a:latin typeface="Merriweather" panose="00000500000000000000" pitchFamily="2" charset="0"/>
            </a:endParaRPr>
          </a:p>
          <a:p>
            <a:pPr marL="285750" indent="-285750">
              <a:lnSpc>
                <a:spcPct val="150000"/>
              </a:lnSpc>
              <a:buFont typeface="Arial" panose="020B0604020202020204" pitchFamily="34" charset="0"/>
              <a:buChar char="•"/>
            </a:pPr>
            <a:r>
              <a:rPr lang="en-US" dirty="0" smtClean="0">
                <a:latin typeface="Merriweather" panose="00000500000000000000" pitchFamily="2" charset="0"/>
              </a:rPr>
              <a:t>Emerging </a:t>
            </a:r>
            <a:r>
              <a:rPr lang="en-US" dirty="0">
                <a:latin typeface="Merriweather" panose="00000500000000000000" pitchFamily="2" charset="0"/>
              </a:rPr>
              <a:t>market populations: younger, more productive, and growing in terms of income level</a:t>
            </a:r>
            <a:r>
              <a:rPr lang="en-US" dirty="0" smtClean="0">
                <a:latin typeface="Merriweather" panose="00000500000000000000" pitchFamily="2" charset="0"/>
              </a:rPr>
              <a:t>.</a:t>
            </a:r>
            <a:endParaRPr lang="en-US" dirty="0" smtClean="0">
              <a:latin typeface="Merriweather" panose="00000500000000000000" pitchFamily="2" charset="0"/>
            </a:endParaRPr>
          </a:p>
          <a:p>
            <a:pPr marL="285750" indent="-285750">
              <a:lnSpc>
                <a:spcPct val="150000"/>
              </a:lnSpc>
              <a:buFont typeface="Arial" panose="020B0604020202020204" pitchFamily="34" charset="0"/>
              <a:buChar char="•"/>
            </a:pPr>
            <a:r>
              <a:rPr lang="en-US" dirty="0" smtClean="0">
                <a:latin typeface="Merriweather" panose="00000500000000000000" pitchFamily="2" charset="0"/>
              </a:rPr>
              <a:t>The </a:t>
            </a:r>
            <a:r>
              <a:rPr lang="en-US" dirty="0">
                <a:latin typeface="Merriweather" panose="00000500000000000000" pitchFamily="2" charset="0"/>
              </a:rPr>
              <a:t>political influence of the Western world is also </a:t>
            </a:r>
            <a:r>
              <a:rPr lang="en-US" dirty="0" smtClean="0">
                <a:latin typeface="Merriweather" panose="00000500000000000000" pitchFamily="2" charset="0"/>
              </a:rPr>
              <a:t>declining</a:t>
            </a:r>
            <a:endParaRPr lang="en-US" dirty="0" smtClean="0">
              <a:latin typeface="Merriweather" panose="00000500000000000000" pitchFamily="2" charset="0"/>
            </a:endParaRPr>
          </a:p>
          <a:p>
            <a:pPr marL="285750" indent="-285750">
              <a:lnSpc>
                <a:spcPct val="150000"/>
              </a:lnSpc>
              <a:buFont typeface="Arial" panose="020B0604020202020204" pitchFamily="34" charset="0"/>
              <a:buChar char="•"/>
            </a:pPr>
            <a:r>
              <a:rPr lang="en-US" dirty="0" smtClean="0">
                <a:latin typeface="Merriweather" panose="00000500000000000000" pitchFamily="2" charset="0"/>
              </a:rPr>
              <a:t>Businesses are </a:t>
            </a:r>
            <a:r>
              <a:rPr lang="en-US" dirty="0">
                <a:latin typeface="Merriweather" panose="00000500000000000000" pitchFamily="2" charset="0"/>
              </a:rPr>
              <a:t>moving toward inclusivity. </a:t>
            </a:r>
            <a:endParaRPr lang="en-US" dirty="0" smtClean="0">
              <a:latin typeface="Merriweather" panose="00000500000000000000" pitchFamily="2" charset="0"/>
            </a:endParaRPr>
          </a:p>
          <a:p>
            <a:pPr marL="285750" indent="-285750">
              <a:lnSpc>
                <a:spcPct val="150000"/>
              </a:lnSpc>
              <a:buFont typeface="Arial" panose="020B0604020202020204" pitchFamily="34" charset="0"/>
              <a:buChar char="•"/>
            </a:pPr>
            <a:r>
              <a:rPr lang="en-US" dirty="0" smtClean="0">
                <a:latin typeface="Merriweather" panose="00000500000000000000" pitchFamily="2" charset="0"/>
              </a:rPr>
              <a:t>Technology enables both </a:t>
            </a:r>
            <a:r>
              <a:rPr lang="en-US" dirty="0">
                <a:latin typeface="Merriweather" panose="00000500000000000000" pitchFamily="2" charset="0"/>
              </a:rPr>
              <a:t>automation and miniaturization, which bring down product costs</a:t>
            </a:r>
            <a:endParaRPr lang="en-US" dirty="0">
              <a:latin typeface="Merriweather" panose="00000500000000000000" pitchFamily="2" charset="0"/>
            </a:endParaRPr>
          </a:p>
          <a:p>
            <a:pPr marL="285750" indent="-285750">
              <a:lnSpc>
                <a:spcPct val="150000"/>
              </a:lnSpc>
              <a:buFont typeface="Arial" panose="020B0604020202020204" pitchFamily="34" charset="0"/>
              <a:buChar char="•"/>
            </a:pPr>
            <a:r>
              <a:rPr lang="en-US" dirty="0" smtClean="0">
                <a:latin typeface="Merriweather" panose="00000500000000000000" pitchFamily="2" charset="0"/>
              </a:rPr>
              <a:t>Companies are able to serve </a:t>
            </a:r>
            <a:r>
              <a:rPr lang="en-US" dirty="0">
                <a:latin typeface="Merriweather" panose="00000500000000000000" pitchFamily="2" charset="0"/>
              </a:rPr>
              <a:t>the new emerging markets. </a:t>
            </a:r>
            <a:endParaRPr lang="en-US" dirty="0" smtClean="0">
              <a:latin typeface="Merriweather" panose="00000500000000000000" pitchFamily="2" charset="0"/>
            </a:endParaRPr>
          </a:p>
          <a:p>
            <a:pPr marL="285750" indent="-285750">
              <a:lnSpc>
                <a:spcPct val="150000"/>
              </a:lnSpc>
              <a:buFont typeface="Arial" panose="020B0604020202020204" pitchFamily="34" charset="0"/>
              <a:buChar char="•"/>
            </a:pPr>
            <a:r>
              <a:rPr lang="en-US" dirty="0" smtClean="0">
                <a:latin typeface="Merriweather" panose="00000500000000000000" pitchFamily="2" charset="0"/>
              </a:rPr>
              <a:t>Disruptive </a:t>
            </a:r>
            <a:r>
              <a:rPr lang="en-US" dirty="0">
                <a:latin typeface="Merriweather" panose="00000500000000000000" pitchFamily="2" charset="0"/>
              </a:rPr>
              <a:t>innovations across business sectors have brought cheaper </a:t>
            </a:r>
            <a:r>
              <a:rPr lang="en-US" dirty="0" smtClean="0">
                <a:latin typeface="Merriweather" panose="00000500000000000000" pitchFamily="2" charset="0"/>
              </a:rPr>
              <a:t>and simpler </a:t>
            </a:r>
            <a:endParaRPr lang="en-US" dirty="0" smtClean="0">
              <a:latin typeface="Merriweather" panose="00000500000000000000" pitchFamily="2" charset="0"/>
            </a:endParaRPr>
          </a:p>
          <a:p>
            <a:pPr>
              <a:lnSpc>
                <a:spcPct val="150000"/>
              </a:lnSpc>
            </a:pPr>
            <a:r>
              <a:rPr lang="en-US" dirty="0" smtClean="0">
                <a:latin typeface="Merriweather" panose="00000500000000000000" pitchFamily="2" charset="0"/>
              </a:rPr>
              <a:t>products </a:t>
            </a:r>
            <a:r>
              <a:rPr lang="en-US" dirty="0">
                <a:latin typeface="Merriweather" panose="00000500000000000000" pitchFamily="2" charset="0"/>
              </a:rPr>
              <a:t>to the poor, formerly considered a “non-market</a:t>
            </a:r>
            <a:r>
              <a:rPr lang="en-US" dirty="0" smtClean="0">
                <a:latin typeface="Merriweather" panose="00000500000000000000" pitchFamily="2" charset="0"/>
              </a:rPr>
              <a:t>.”</a:t>
            </a:r>
            <a:endParaRPr lang="en-US" dirty="0">
              <a:latin typeface="Merriweather" panose="00000500000000000000" pitchFamily="2" charset="0"/>
            </a:endParaRPr>
          </a:p>
        </p:txBody>
      </p:sp>
      <p:sp>
        <p:nvSpPr>
          <p:cNvPr id="4" name="Rectangle 3"/>
          <p:cNvSpPr/>
          <p:nvPr/>
        </p:nvSpPr>
        <p:spPr>
          <a:xfrm>
            <a:off x="150795" y="6534834"/>
            <a:ext cx="9580346" cy="276999"/>
          </a:xfrm>
          <a:prstGeom prst="rect">
            <a:avLst/>
          </a:prstGeom>
        </p:spPr>
        <p:txBody>
          <a:bodyPr wrap="square">
            <a:spAutoFit/>
          </a:bodyPr>
          <a:lstStyle/>
          <a:p>
            <a:r>
              <a:rPr lang="en-GB" sz="1200" dirty="0"/>
              <a:t>https://catalogimages.wiley.com/images/db/pdf/9781119341208.excerpt.pdf</a:t>
            </a:r>
            <a:endParaRPr lang="en-GB" sz="12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6672" y="1546309"/>
            <a:ext cx="11389895" cy="5078313"/>
          </a:xfrm>
          <a:prstGeom prst="rect">
            <a:avLst/>
          </a:prstGeom>
        </p:spPr>
        <p:txBody>
          <a:bodyPr wrap="square">
            <a:spAutoFit/>
          </a:bodyPr>
          <a:lstStyle/>
          <a:p>
            <a:pPr marL="285750" indent="-285750">
              <a:lnSpc>
                <a:spcPct val="150000"/>
              </a:lnSpc>
              <a:buFont typeface="Arial" panose="020B0604020202020204" pitchFamily="34" charset="0"/>
              <a:buChar char="•"/>
            </a:pPr>
            <a:r>
              <a:rPr lang="en-US" dirty="0">
                <a:latin typeface="Merriweather" panose="00000500000000000000" pitchFamily="2" charset="0"/>
              </a:rPr>
              <a:t>Products and services once considered exclusive are now available </a:t>
            </a:r>
            <a:r>
              <a:rPr lang="en-US" dirty="0" smtClean="0">
                <a:latin typeface="Merriweather" panose="00000500000000000000" pitchFamily="2" charset="0"/>
              </a:rPr>
              <a:t>to mass </a:t>
            </a:r>
            <a:r>
              <a:rPr lang="en-US" dirty="0">
                <a:latin typeface="Merriweather" panose="00000500000000000000" pitchFamily="2" charset="0"/>
              </a:rPr>
              <a:t>markets all over the world. Examples include Tata Nano’s $</a:t>
            </a:r>
            <a:r>
              <a:rPr lang="en-US" dirty="0" smtClean="0">
                <a:latin typeface="Merriweather" panose="00000500000000000000" pitchFamily="2" charset="0"/>
              </a:rPr>
              <a:t>2,000 car</a:t>
            </a:r>
            <a:endParaRPr lang="en-US" dirty="0" smtClean="0">
              <a:latin typeface="Merriweather" panose="00000500000000000000" pitchFamily="2" charset="0"/>
            </a:endParaRPr>
          </a:p>
          <a:p>
            <a:pPr marL="285750" indent="-285750">
              <a:lnSpc>
                <a:spcPct val="150000"/>
              </a:lnSpc>
              <a:buFont typeface="Arial" panose="020B0604020202020204" pitchFamily="34" charset="0"/>
              <a:buChar char="•"/>
            </a:pPr>
            <a:r>
              <a:rPr lang="en-US" dirty="0" smtClean="0">
                <a:latin typeface="Merriweather" panose="00000500000000000000" pitchFamily="2" charset="0"/>
              </a:rPr>
              <a:t>Transparency </a:t>
            </a:r>
            <a:r>
              <a:rPr lang="en-US" dirty="0">
                <a:latin typeface="Merriweather" panose="00000500000000000000" pitchFamily="2" charset="0"/>
              </a:rPr>
              <a:t>brought </a:t>
            </a:r>
            <a:r>
              <a:rPr lang="en-US" dirty="0" smtClean="0">
                <a:latin typeface="Merriweather" panose="00000500000000000000" pitchFamily="2" charset="0"/>
              </a:rPr>
              <a:t>on by </a:t>
            </a:r>
            <a:r>
              <a:rPr lang="en-US" dirty="0">
                <a:latin typeface="Merriweather" panose="00000500000000000000" pitchFamily="2" charset="0"/>
              </a:rPr>
              <a:t>the internet also enables entrepreneurs from emerging countries to draw inspiration from their counterparts in developed countries. They are building clone </a:t>
            </a:r>
            <a:r>
              <a:rPr lang="en-US" dirty="0" smtClean="0">
                <a:latin typeface="Merriweather" panose="00000500000000000000" pitchFamily="2" charset="0"/>
              </a:rPr>
              <a:t>businesses marked </a:t>
            </a:r>
            <a:r>
              <a:rPr lang="en-US" dirty="0">
                <a:latin typeface="Merriweather" panose="00000500000000000000" pitchFamily="2" charset="0"/>
              </a:rPr>
              <a:t>by local twists in the execution. </a:t>
            </a:r>
            <a:r>
              <a:rPr lang="en-US" dirty="0" smtClean="0">
                <a:latin typeface="Merriweather" panose="00000500000000000000" pitchFamily="2" charset="0"/>
              </a:rPr>
              <a:t>E.g. Amazon-inspired </a:t>
            </a:r>
            <a:r>
              <a:rPr lang="en-US" dirty="0">
                <a:latin typeface="Merriweather" panose="00000500000000000000" pitchFamily="2" charset="0"/>
              </a:rPr>
              <a:t>Flipkart.com from India, Groupon-inspired </a:t>
            </a:r>
            <a:r>
              <a:rPr lang="en-US" dirty="0" err="1" smtClean="0">
                <a:latin typeface="Merriweather" panose="00000500000000000000" pitchFamily="2" charset="0"/>
              </a:rPr>
              <a:t>Disdus</a:t>
            </a:r>
            <a:r>
              <a:rPr lang="en-US" dirty="0" smtClean="0">
                <a:latin typeface="Merriweather" panose="00000500000000000000" pitchFamily="2" charset="0"/>
              </a:rPr>
              <a:t> from Indonesia </a:t>
            </a:r>
            <a:r>
              <a:rPr lang="en-US" dirty="0">
                <a:latin typeface="Merriweather" panose="00000500000000000000" pitchFamily="2" charset="0"/>
              </a:rPr>
              <a:t>and </a:t>
            </a:r>
            <a:r>
              <a:rPr lang="en-US" dirty="0" smtClean="0">
                <a:latin typeface="Merriweather" panose="00000500000000000000" pitchFamily="2" charset="0"/>
              </a:rPr>
              <a:t>Uber-inspired Grab </a:t>
            </a:r>
            <a:r>
              <a:rPr lang="en-US" dirty="0">
                <a:latin typeface="Merriweather" panose="00000500000000000000" pitchFamily="2" charset="0"/>
              </a:rPr>
              <a:t>in Malaysia</a:t>
            </a:r>
            <a:r>
              <a:rPr lang="en-US" dirty="0" smtClean="0">
                <a:latin typeface="Merriweather" panose="00000500000000000000" pitchFamily="2" charset="0"/>
              </a:rPr>
              <a:t>.</a:t>
            </a:r>
            <a:endParaRPr lang="en-US" dirty="0" smtClean="0">
              <a:latin typeface="Merriweather" panose="00000500000000000000" pitchFamily="2" charset="0"/>
            </a:endParaRPr>
          </a:p>
          <a:p>
            <a:pPr marL="285750" indent="-285750">
              <a:lnSpc>
                <a:spcPct val="150000"/>
              </a:lnSpc>
              <a:buFont typeface="Arial" panose="020B0604020202020204" pitchFamily="34" charset="0"/>
              <a:buChar char="•"/>
            </a:pPr>
            <a:r>
              <a:rPr lang="en-US" dirty="0">
                <a:latin typeface="Merriweather" panose="00000500000000000000" pitchFamily="2" charset="0"/>
              </a:rPr>
              <a:t>The walls between industries are also blurring. The </a:t>
            </a:r>
            <a:r>
              <a:rPr lang="en-US" dirty="0" smtClean="0">
                <a:latin typeface="Merriweather" panose="00000500000000000000" pitchFamily="2" charset="0"/>
              </a:rPr>
              <a:t>convergence and </a:t>
            </a:r>
            <a:r>
              <a:rPr lang="en-US" dirty="0">
                <a:latin typeface="Merriweather" panose="00000500000000000000" pitchFamily="2" charset="0"/>
              </a:rPr>
              <a:t>integration of two or more industries are </a:t>
            </a:r>
            <a:r>
              <a:rPr lang="en-US" dirty="0" smtClean="0">
                <a:latin typeface="Merriweather" panose="00000500000000000000" pitchFamily="2" charset="0"/>
              </a:rPr>
              <a:t>trending e.g. medical treatment + tourism = medical tourism, financial services integrate with telco</a:t>
            </a:r>
            <a:endParaRPr lang="en-US" dirty="0" smtClean="0">
              <a:latin typeface="Merriweather" panose="00000500000000000000" pitchFamily="2" charset="0"/>
            </a:endParaRPr>
          </a:p>
          <a:p>
            <a:pPr marL="285750" indent="-285750">
              <a:lnSpc>
                <a:spcPct val="150000"/>
              </a:lnSpc>
              <a:buFont typeface="Arial" panose="020B0604020202020204" pitchFamily="34" charset="0"/>
              <a:buChar char="•"/>
            </a:pPr>
            <a:r>
              <a:rPr lang="en-US" dirty="0">
                <a:latin typeface="Merriweather" panose="00000500000000000000" pitchFamily="2" charset="0"/>
              </a:rPr>
              <a:t>In the online world, social </a:t>
            </a:r>
            <a:r>
              <a:rPr lang="en-US" dirty="0" smtClean="0">
                <a:latin typeface="Merriweather" panose="00000500000000000000" pitchFamily="2" charset="0"/>
              </a:rPr>
              <a:t>media has </a:t>
            </a:r>
            <a:r>
              <a:rPr lang="en-US" dirty="0">
                <a:latin typeface="Merriweather" panose="00000500000000000000" pitchFamily="2" charset="0"/>
              </a:rPr>
              <a:t>redefined the way people interact with one </a:t>
            </a:r>
            <a:endParaRPr lang="en-US" dirty="0" smtClean="0">
              <a:latin typeface="Merriweather" panose="00000500000000000000" pitchFamily="2" charset="0"/>
            </a:endParaRPr>
          </a:p>
          <a:p>
            <a:pPr>
              <a:lnSpc>
                <a:spcPct val="150000"/>
              </a:lnSpc>
            </a:pPr>
            <a:r>
              <a:rPr lang="en-US" dirty="0" smtClean="0">
                <a:latin typeface="Merriweather" panose="00000500000000000000" pitchFamily="2" charset="0"/>
              </a:rPr>
              <a:t>another</a:t>
            </a:r>
            <a:r>
              <a:rPr lang="en-US" dirty="0">
                <a:latin typeface="Merriweather" panose="00000500000000000000" pitchFamily="2" charset="0"/>
              </a:rPr>
              <a:t>, </a:t>
            </a:r>
            <a:r>
              <a:rPr lang="en-US" dirty="0" smtClean="0">
                <a:latin typeface="Merriweather" panose="00000500000000000000" pitchFamily="2" charset="0"/>
              </a:rPr>
              <a:t>enabling people </a:t>
            </a:r>
            <a:r>
              <a:rPr lang="en-US" dirty="0">
                <a:latin typeface="Merriweather" panose="00000500000000000000" pitchFamily="2" charset="0"/>
              </a:rPr>
              <a:t>to build relationships without geographic and demographic</a:t>
            </a:r>
            <a:endParaRPr lang="en-US" dirty="0">
              <a:latin typeface="Merriweather" panose="00000500000000000000" pitchFamily="2" charset="0"/>
            </a:endParaRPr>
          </a:p>
          <a:p>
            <a:pPr>
              <a:lnSpc>
                <a:spcPct val="150000"/>
              </a:lnSpc>
            </a:pPr>
            <a:r>
              <a:rPr lang="en-US" dirty="0">
                <a:latin typeface="Merriweather" panose="00000500000000000000" pitchFamily="2" charset="0"/>
              </a:rPr>
              <a:t>barriers</a:t>
            </a:r>
            <a:r>
              <a:rPr lang="en-US" dirty="0" smtClean="0">
                <a:latin typeface="Merriweather" panose="00000500000000000000" pitchFamily="2" charset="0"/>
              </a:rPr>
              <a:t>.</a:t>
            </a:r>
            <a:endParaRPr lang="en-US" dirty="0" smtClean="0">
              <a:latin typeface="Merriweather" panose="00000500000000000000" pitchFamily="2" charset="0"/>
            </a:endParaRPr>
          </a:p>
        </p:txBody>
      </p:sp>
      <p:sp>
        <p:nvSpPr>
          <p:cNvPr id="4" name="Title 1"/>
          <p:cNvSpPr>
            <a:spLocks noGrp="1"/>
          </p:cNvSpPr>
          <p:nvPr>
            <p:ph type="title"/>
          </p:nvPr>
        </p:nvSpPr>
        <p:spPr/>
        <p:txBody>
          <a:bodyPr>
            <a:normAutofit/>
          </a:bodyPr>
          <a:lstStyle/>
          <a:p>
            <a:pPr algn="ctr"/>
            <a:r>
              <a:rPr lang="en-CA" sz="3600" dirty="0" smtClean="0">
                <a:latin typeface="Merriweather" panose="00000500000000000000" pitchFamily="2" charset="0"/>
              </a:rPr>
              <a:t>POWER SHIFTS FROM </a:t>
            </a:r>
            <a:br>
              <a:rPr lang="en-CA" sz="3600" dirty="0" smtClean="0">
                <a:latin typeface="Merriweather" panose="00000500000000000000" pitchFamily="2" charset="0"/>
              </a:rPr>
            </a:br>
            <a:r>
              <a:rPr lang="en-CA" sz="3600" dirty="0" smtClean="0">
                <a:latin typeface="Merriweather" panose="00000500000000000000" pitchFamily="2" charset="0"/>
              </a:rPr>
              <a:t>EXCLUSIVE TO INCLUSIVE</a:t>
            </a:r>
            <a:endParaRPr lang="en-GB" sz="3600" dirty="0">
              <a:latin typeface="Merriweather" panose="00000500000000000000" pitchFamily="2" charset="0"/>
            </a:endParaRPr>
          </a:p>
        </p:txBody>
      </p:sp>
      <p:pic>
        <p:nvPicPr>
          <p:cNvPr id="5" name="Picture 4"/>
          <p:cNvPicPr>
            <a:picLocks noChangeAspect="1"/>
          </p:cNvPicPr>
          <p:nvPr/>
        </p:nvPicPr>
        <p:blipFill>
          <a:blip r:embed="rId1"/>
          <a:stretch>
            <a:fillRect/>
          </a:stretch>
        </p:blipFill>
        <p:spPr>
          <a:xfrm>
            <a:off x="0" y="6528787"/>
            <a:ext cx="9583743" cy="329213"/>
          </a:xfrm>
          <a:prstGeom prst="rect">
            <a:avLst/>
          </a:prstGeom>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16535"/>
            <a:ext cx="10515600" cy="1325563"/>
          </a:xfrm>
        </p:spPr>
        <p:txBody>
          <a:bodyPr/>
          <a:lstStyle/>
          <a:p>
            <a:r>
              <a:rPr lang="en-CA" dirty="0" smtClean="0"/>
              <a:t>SEGMENT, TARGETING AND POSITIONING (STP)</a:t>
            </a:r>
            <a:endParaRPr lang="en-GB" dirty="0"/>
          </a:p>
        </p:txBody>
      </p:sp>
      <p:sp>
        <p:nvSpPr>
          <p:cNvPr id="3" name="Content Placeholder 2"/>
          <p:cNvSpPr>
            <a:spLocks noGrp="1"/>
          </p:cNvSpPr>
          <p:nvPr>
            <p:ph idx="1"/>
          </p:nvPr>
        </p:nvSpPr>
        <p:spPr>
          <a:xfrm>
            <a:off x="203718" y="1847850"/>
            <a:ext cx="11683481" cy="4351338"/>
          </a:xfrm>
        </p:spPr>
        <p:txBody>
          <a:bodyPr>
            <a:normAutofit/>
          </a:bodyPr>
          <a:lstStyle/>
          <a:p>
            <a:r>
              <a:rPr lang="en-US" dirty="0"/>
              <a:t>Global market </a:t>
            </a:r>
            <a:r>
              <a:rPr lang="en-US" b="1" dirty="0"/>
              <a:t>segmentation </a:t>
            </a:r>
            <a:r>
              <a:rPr lang="en-US" dirty="0"/>
              <a:t>is the process </a:t>
            </a:r>
            <a:r>
              <a:rPr lang="en-US" dirty="0" smtClean="0"/>
              <a:t>of </a:t>
            </a:r>
            <a:r>
              <a:rPr lang="en-US" dirty="0"/>
              <a:t>identifying and categorizing groups of customers and countries according to common </a:t>
            </a:r>
            <a:r>
              <a:rPr lang="en-US" dirty="0" smtClean="0"/>
              <a:t>characteristics</a:t>
            </a:r>
            <a:r>
              <a:rPr lang="en-US" dirty="0"/>
              <a:t>. </a:t>
            </a:r>
            <a:endParaRPr lang="en-US" dirty="0" smtClean="0"/>
          </a:p>
          <a:p>
            <a:r>
              <a:rPr lang="en-US" b="1" dirty="0" smtClean="0"/>
              <a:t>Targeting </a:t>
            </a:r>
            <a:r>
              <a:rPr lang="en-US" dirty="0"/>
              <a:t>involves evaluating the segments and focusing marketing efforts on a country, region, </a:t>
            </a:r>
            <a:r>
              <a:rPr lang="en-US" dirty="0" smtClean="0"/>
              <a:t>or </a:t>
            </a:r>
            <a:r>
              <a:rPr lang="en-US" dirty="0"/>
              <a:t>group of people that has significant potential to respond. Such targeting reflects the reality that </a:t>
            </a:r>
            <a:r>
              <a:rPr lang="en-US" dirty="0" smtClean="0"/>
              <a:t>a </a:t>
            </a:r>
            <a:r>
              <a:rPr lang="en-US" dirty="0"/>
              <a:t>company should identify those consumers it can reach most effectively, efficiently, and profitably. </a:t>
            </a:r>
            <a:endParaRPr lang="en-US" dirty="0"/>
          </a:p>
          <a:p>
            <a:r>
              <a:rPr lang="en-US" dirty="0"/>
              <a:t>P</a:t>
            </a:r>
            <a:r>
              <a:rPr lang="en-US" dirty="0" smtClean="0"/>
              <a:t>roper </a:t>
            </a:r>
            <a:r>
              <a:rPr lang="en-US" b="1" dirty="0"/>
              <a:t>positioning </a:t>
            </a:r>
            <a:r>
              <a:rPr lang="en-US" dirty="0"/>
              <a:t>is required to differentiate the product or brand in the minds of target </a:t>
            </a:r>
            <a:endParaRPr lang="en-US" dirty="0"/>
          </a:p>
          <a:p>
            <a:r>
              <a:rPr lang="en-US" dirty="0"/>
              <a:t>customers</a:t>
            </a:r>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12"/>
          <p:cNvSpPr txBox="1">
            <a:spLocks noGrp="1"/>
          </p:cNvSpPr>
          <p:nvPr>
            <p:ph type="title"/>
          </p:nvPr>
        </p:nvSpPr>
        <p:spPr>
          <a:xfrm>
            <a:off x="2209800" y="260350"/>
            <a:ext cx="7772400" cy="762000"/>
          </a:xfrm>
          <a:prstGeom prst="rect">
            <a:avLst/>
          </a:prstGeom>
          <a:noFill/>
          <a:ln>
            <a:noFill/>
          </a:ln>
        </p:spPr>
        <p:txBody>
          <a:bodyPr spcFirstLastPara="1" vert="horz" wrap="square" lIns="91425" tIns="45700" rIns="91425" bIns="45700" rtlCol="0" anchor="ctr" anchorCtr="0">
            <a:noAutofit/>
          </a:bodyPr>
          <a:lstStyle/>
          <a:p>
            <a:pPr>
              <a:lnSpc>
                <a:spcPct val="100000"/>
              </a:lnSpc>
              <a:spcBef>
                <a:spcPts val="0"/>
              </a:spcBef>
              <a:buClr>
                <a:schemeClr val="dk1"/>
              </a:buClr>
              <a:buSzPts val="3200"/>
            </a:pPr>
            <a:r>
              <a:rPr lang="en-GB" sz="3200" b="1"/>
              <a:t>Segmenting Markets, Targeting</a:t>
            </a:r>
            <a:r>
              <a:rPr lang="en-GB" sz="3200"/>
              <a:t> a</a:t>
            </a:r>
            <a:r>
              <a:rPr lang="en-GB" sz="3200" b="1"/>
              <a:t>nd Positioning</a:t>
            </a:r>
            <a:endParaRPr sz="4000" b="1"/>
          </a:p>
        </p:txBody>
      </p:sp>
      <p:sp>
        <p:nvSpPr>
          <p:cNvPr id="424" name="Google Shape;424;p12"/>
          <p:cNvSpPr txBox="1"/>
          <p:nvPr/>
        </p:nvSpPr>
        <p:spPr>
          <a:xfrm>
            <a:off x="3505200" y="1371600"/>
            <a:ext cx="4876800" cy="1415732"/>
          </a:xfrm>
          <a:prstGeom prst="rect">
            <a:avLst/>
          </a:prstGeom>
          <a:solidFill>
            <a:srgbClr val="CCFFFF"/>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a:buClr>
                <a:srgbClr val="000000"/>
              </a:buClr>
              <a:buSzPts val="1800"/>
            </a:pPr>
            <a:r>
              <a:rPr lang="en-GB" b="1">
                <a:solidFill>
                  <a:schemeClr val="dk1"/>
                </a:solidFill>
                <a:latin typeface="Trebuchet MS" panose="020B0603020202020204"/>
                <a:ea typeface="Trebuchet MS" panose="020B0603020202020204"/>
                <a:cs typeface="Trebuchet MS" panose="020B0603020202020204"/>
                <a:sym typeface="Trebuchet MS" panose="020B0603020202020204"/>
              </a:rPr>
              <a:t>Segmentation</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800"/>
              </a:spcBef>
              <a:buClr>
                <a:schemeClr val="dk1"/>
              </a:buClr>
              <a:buSzPts val="1600"/>
              <a:buFont typeface="Trebuchet MS" panose="020B0603020202020204"/>
              <a:buChar char="•"/>
            </a:pPr>
            <a:r>
              <a:rPr lang="en-GB" sz="1600">
                <a:solidFill>
                  <a:schemeClr val="dk1"/>
                </a:solidFill>
                <a:latin typeface="Trebuchet MS" panose="020B0603020202020204"/>
                <a:ea typeface="Trebuchet MS" panose="020B0603020202020204"/>
                <a:cs typeface="Trebuchet MS" panose="020B0603020202020204"/>
                <a:sym typeface="Trebuchet MS" panose="020B0603020202020204"/>
              </a:rPr>
              <a:t>Consider variables for segmenting market</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800"/>
              </a:spcBef>
              <a:buClr>
                <a:schemeClr val="dk1"/>
              </a:buClr>
              <a:buSzPts val="1600"/>
              <a:buFont typeface="Trebuchet MS" panose="020B0603020202020204"/>
              <a:buChar char="•"/>
            </a:pPr>
            <a:r>
              <a:rPr lang="en-GB" sz="1600">
                <a:solidFill>
                  <a:schemeClr val="dk1"/>
                </a:solidFill>
                <a:latin typeface="Trebuchet MS" panose="020B0603020202020204"/>
                <a:ea typeface="Trebuchet MS" panose="020B0603020202020204"/>
                <a:cs typeface="Trebuchet MS" panose="020B0603020202020204"/>
                <a:sym typeface="Trebuchet MS" panose="020B0603020202020204"/>
              </a:rPr>
              <a:t>Look at profile of emerging segments</a:t>
            </a:r>
            <a:endParaRPr sz="1400">
              <a:solidFill>
                <a:srgbClr val="000000"/>
              </a:solidFill>
              <a:latin typeface="Arial" panose="020B0604020202020204"/>
              <a:ea typeface="Arial" panose="020B0604020202020204"/>
              <a:cs typeface="Arial" panose="020B0604020202020204"/>
              <a:sym typeface="Arial" panose="020B0604020202020204"/>
            </a:endParaRPr>
          </a:p>
          <a:p>
            <a:pPr>
              <a:spcBef>
                <a:spcPts val="800"/>
              </a:spcBef>
              <a:buClr>
                <a:schemeClr val="dk1"/>
              </a:buClr>
              <a:buSzPts val="1600"/>
              <a:buFont typeface="Trebuchet MS" panose="020B0603020202020204"/>
              <a:buChar char="•"/>
            </a:pPr>
            <a:r>
              <a:rPr lang="en-GB" sz="1600">
                <a:solidFill>
                  <a:schemeClr val="dk1"/>
                </a:solidFill>
                <a:latin typeface="Trebuchet MS" panose="020B0603020202020204"/>
                <a:ea typeface="Trebuchet MS" panose="020B0603020202020204"/>
                <a:cs typeface="Trebuchet MS" panose="020B0603020202020204"/>
                <a:sym typeface="Trebuchet MS" panose="020B0603020202020204"/>
              </a:rPr>
              <a:t>Validate segments emerging</a:t>
            </a:r>
            <a:endParaRPr sz="200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425" name="Google Shape;425;p12"/>
          <p:cNvSpPr txBox="1"/>
          <p:nvPr/>
        </p:nvSpPr>
        <p:spPr>
          <a:xfrm>
            <a:off x="3505200" y="3048001"/>
            <a:ext cx="4876800" cy="1357313"/>
          </a:xfrm>
          <a:prstGeom prst="rect">
            <a:avLst/>
          </a:prstGeom>
          <a:solidFill>
            <a:srgbClr val="66CCFF"/>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a:buClr>
                <a:srgbClr val="000000"/>
              </a:buClr>
              <a:buSzPts val="1800"/>
            </a:pPr>
            <a:r>
              <a:rPr lang="en-GB" b="1" dirty="0">
                <a:solidFill>
                  <a:schemeClr val="dk1"/>
                </a:solidFill>
                <a:latin typeface="Trebuchet MS" panose="020B0603020202020204"/>
                <a:ea typeface="Trebuchet MS" panose="020B0603020202020204"/>
                <a:cs typeface="Trebuchet MS" panose="020B0603020202020204"/>
                <a:sym typeface="Trebuchet MS" panose="020B0603020202020204"/>
              </a:rPr>
              <a:t>Targeting</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800"/>
              </a:spcBef>
              <a:buClr>
                <a:schemeClr val="dk1"/>
              </a:buClr>
              <a:buSzPts val="1600"/>
              <a:buFont typeface="Trebuchet MS" panose="020B0603020202020204"/>
              <a:buChar char="•"/>
            </a:pPr>
            <a:r>
              <a:rPr lang="en-GB" sz="1600" dirty="0">
                <a:solidFill>
                  <a:schemeClr val="dk1"/>
                </a:solidFill>
                <a:latin typeface="Trebuchet MS" panose="020B0603020202020204"/>
                <a:ea typeface="Trebuchet MS" panose="020B0603020202020204"/>
                <a:cs typeface="Trebuchet MS" panose="020B0603020202020204"/>
                <a:sym typeface="Trebuchet MS" panose="020B0603020202020204"/>
              </a:rPr>
              <a:t>Decide on targeting strategy</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800"/>
              </a:spcBef>
              <a:buClr>
                <a:schemeClr val="dk1"/>
              </a:buClr>
              <a:buSzPts val="1600"/>
              <a:buFont typeface="Trebuchet MS" panose="020B0603020202020204"/>
              <a:buChar char="•"/>
            </a:pPr>
            <a:r>
              <a:rPr lang="en-GB" sz="1600" dirty="0">
                <a:solidFill>
                  <a:schemeClr val="dk1"/>
                </a:solidFill>
                <a:latin typeface="Trebuchet MS" panose="020B0603020202020204"/>
                <a:ea typeface="Trebuchet MS" panose="020B0603020202020204"/>
                <a:cs typeface="Trebuchet MS" panose="020B0603020202020204"/>
                <a:sym typeface="Trebuchet MS" panose="020B0603020202020204"/>
              </a:rPr>
              <a:t>Decide which and how many segments should be targeted</a:t>
            </a:r>
            <a:endParaRPr sz="2000"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sp>
        <p:nvSpPr>
          <p:cNvPr id="426" name="Google Shape;426;p12"/>
          <p:cNvSpPr txBox="1"/>
          <p:nvPr/>
        </p:nvSpPr>
        <p:spPr>
          <a:xfrm>
            <a:off x="3505200" y="4648200"/>
            <a:ext cx="4876800" cy="209073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a:buClr>
                <a:srgbClr val="000000"/>
              </a:buClr>
              <a:buSzPts val="1800"/>
            </a:pPr>
            <a:r>
              <a:rPr lang="en-GB" b="1" dirty="0">
                <a:solidFill>
                  <a:schemeClr val="dk1"/>
                </a:solidFill>
                <a:latin typeface="Trebuchet MS" panose="020B0603020202020204"/>
                <a:ea typeface="Trebuchet MS" panose="020B0603020202020204"/>
                <a:cs typeface="Trebuchet MS" panose="020B0603020202020204"/>
                <a:sym typeface="Trebuchet MS" panose="020B0603020202020204"/>
              </a:rPr>
              <a:t>Positioning</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800"/>
              </a:spcBef>
              <a:buClr>
                <a:schemeClr val="dk1"/>
              </a:buClr>
              <a:buSzPts val="1600"/>
              <a:buFont typeface="Trebuchet MS" panose="020B0603020202020204"/>
              <a:buChar char="•"/>
            </a:pPr>
            <a:r>
              <a:rPr lang="en-GB" sz="1600" dirty="0">
                <a:solidFill>
                  <a:schemeClr val="dk1"/>
                </a:solidFill>
                <a:latin typeface="Trebuchet MS" panose="020B0603020202020204"/>
                <a:ea typeface="Trebuchet MS" panose="020B0603020202020204"/>
                <a:cs typeface="Trebuchet MS" panose="020B0603020202020204"/>
                <a:sym typeface="Trebuchet MS" panose="020B0603020202020204"/>
              </a:rPr>
              <a:t>Understand consumer perceptions</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800"/>
              </a:spcBef>
              <a:buClr>
                <a:schemeClr val="dk1"/>
              </a:buClr>
              <a:buSzPts val="1600"/>
              <a:buFont typeface="Trebuchet MS" panose="020B0603020202020204"/>
              <a:buChar char="•"/>
            </a:pPr>
            <a:r>
              <a:rPr lang="en-GB" sz="1600" dirty="0">
                <a:solidFill>
                  <a:schemeClr val="dk1"/>
                </a:solidFill>
                <a:latin typeface="Trebuchet MS" panose="020B0603020202020204"/>
                <a:ea typeface="Trebuchet MS" panose="020B0603020202020204"/>
                <a:cs typeface="Trebuchet MS" panose="020B0603020202020204"/>
                <a:sym typeface="Trebuchet MS" panose="020B0603020202020204"/>
              </a:rPr>
              <a:t>Position products through communication</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800"/>
              </a:spcBef>
              <a:buClr>
                <a:schemeClr val="dk1"/>
              </a:buClr>
              <a:buSzPts val="1600"/>
              <a:buFont typeface="Trebuchet MS" panose="020B0603020202020204"/>
              <a:buChar char="•"/>
            </a:pPr>
            <a:r>
              <a:rPr lang="en-GB" sz="1600" dirty="0">
                <a:solidFill>
                  <a:schemeClr val="dk1"/>
                </a:solidFill>
                <a:latin typeface="Trebuchet MS" panose="020B0603020202020204"/>
                <a:ea typeface="Trebuchet MS" panose="020B0603020202020204"/>
                <a:cs typeface="Trebuchet MS" panose="020B0603020202020204"/>
                <a:sym typeface="Trebuchet MS" panose="020B0603020202020204"/>
              </a:rPr>
              <a:t>Design appropriate marketing mix</a:t>
            </a:r>
            <a:endParaRPr sz="1400" dirty="0">
              <a:solidFill>
                <a:srgbClr val="000000"/>
              </a:solidFill>
              <a:latin typeface="Arial" panose="020B0604020202020204"/>
              <a:ea typeface="Arial" panose="020B0604020202020204"/>
              <a:cs typeface="Arial" panose="020B0604020202020204"/>
              <a:sym typeface="Arial" panose="020B0604020202020204"/>
            </a:endParaRPr>
          </a:p>
          <a:p>
            <a:pPr>
              <a:spcBef>
                <a:spcPts val="800"/>
              </a:spcBef>
              <a:buClr>
                <a:srgbClr val="000000"/>
              </a:buClr>
              <a:buSzPts val="1600"/>
            </a:pPr>
            <a:r>
              <a:rPr lang="en-GB" sz="1600" b="1" dirty="0">
                <a:solidFill>
                  <a:schemeClr val="dk1"/>
                </a:solidFill>
                <a:latin typeface="Trebuchet MS" panose="020B0603020202020204"/>
                <a:ea typeface="Trebuchet MS" panose="020B0603020202020204"/>
                <a:cs typeface="Trebuchet MS" panose="020B0603020202020204"/>
                <a:sym typeface="Trebuchet MS" panose="020B0603020202020204"/>
              </a:rPr>
              <a:t>Its about what's created in the minds of the   target customers </a:t>
            </a:r>
            <a:endParaRPr b="1" dirty="0">
              <a:solidFill>
                <a:schemeClr val="dk1"/>
              </a:solidFill>
              <a:latin typeface="Trebuchet MS" panose="020B0603020202020204"/>
              <a:ea typeface="Trebuchet MS" panose="020B0603020202020204"/>
              <a:cs typeface="Trebuchet MS" panose="020B0603020202020204"/>
              <a:sym typeface="Trebuchet MS" panose="020B0603020202020204"/>
            </a:endParaRPr>
          </a:p>
        </p:txBody>
      </p:sp>
      <p:cxnSp>
        <p:nvCxnSpPr>
          <p:cNvPr id="427" name="Google Shape;427;p12"/>
          <p:cNvCxnSpPr/>
          <p:nvPr/>
        </p:nvCxnSpPr>
        <p:spPr>
          <a:xfrm>
            <a:off x="5943600" y="2819400"/>
            <a:ext cx="0" cy="228600"/>
          </a:xfrm>
          <a:prstGeom prst="straightConnector1">
            <a:avLst/>
          </a:prstGeom>
          <a:noFill/>
          <a:ln w="57150" cap="flat" cmpd="sng">
            <a:solidFill>
              <a:schemeClr val="dk1"/>
            </a:solidFill>
            <a:prstDash val="solid"/>
            <a:round/>
            <a:headEnd type="none" w="sm" len="sm"/>
            <a:tailEnd type="triangle" w="med" len="med"/>
          </a:ln>
        </p:spPr>
      </p:cxnSp>
      <p:cxnSp>
        <p:nvCxnSpPr>
          <p:cNvPr id="428" name="Google Shape;428;p12"/>
          <p:cNvCxnSpPr/>
          <p:nvPr/>
        </p:nvCxnSpPr>
        <p:spPr>
          <a:xfrm>
            <a:off x="5867400" y="4419600"/>
            <a:ext cx="0" cy="228600"/>
          </a:xfrm>
          <a:prstGeom prst="straightConnector1">
            <a:avLst/>
          </a:prstGeom>
          <a:noFill/>
          <a:ln w="57150" cap="flat" cmpd="sng">
            <a:solidFill>
              <a:schemeClr val="dk1"/>
            </a:solidFill>
            <a:prstDash val="solid"/>
            <a:round/>
            <a:headEnd type="none" w="sm" len="sm"/>
            <a:tailEnd type="triangle" w="med" len="med"/>
          </a:ln>
        </p:spPr>
      </p:cxnSp>
    </p:spTree>
  </p:cSld>
  <p:clrMapOvr>
    <a:masterClrMapping/>
  </p:clrMapOvr>
</p:sld>
</file>

<file path=ppt/tags/tag1.xml><?xml version="1.0" encoding="utf-8"?>
<p:tagLst xmlns:p="http://schemas.openxmlformats.org/presentationml/2006/main">
  <p:tag name="commondata" val="eyJoZGlkIjoiYTk4NWE2MDhkZjdhMjJhYWFhNmJkMDhiY2VmMTM5YzUifQ=="/>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18166</Words>
  <Application>WPS 演示</Application>
  <PresentationFormat>Widescreen</PresentationFormat>
  <Paragraphs>572</Paragraphs>
  <Slides>76</Slides>
  <Notes>40</Notes>
  <HiddenSlides>1</HiddenSlides>
  <MMClips>0</MMClips>
  <ScaleCrop>false</ScaleCrop>
  <HeadingPairs>
    <vt:vector size="6" baseType="variant">
      <vt:variant>
        <vt:lpstr>已用的字体</vt:lpstr>
      </vt:variant>
      <vt:variant>
        <vt:i4>20</vt:i4>
      </vt:variant>
      <vt:variant>
        <vt:lpstr>主题</vt:lpstr>
      </vt:variant>
      <vt:variant>
        <vt:i4>1</vt:i4>
      </vt:variant>
      <vt:variant>
        <vt:lpstr>幻灯片标题</vt:lpstr>
      </vt:variant>
      <vt:variant>
        <vt:i4>76</vt:i4>
      </vt:variant>
    </vt:vector>
  </HeadingPairs>
  <TitlesOfParts>
    <vt:vector size="97" baseType="lpstr">
      <vt:lpstr>Arial</vt:lpstr>
      <vt:lpstr>宋体</vt:lpstr>
      <vt:lpstr>Wingdings</vt:lpstr>
      <vt:lpstr>Arial</vt:lpstr>
      <vt:lpstr>Noto Sans Symbols</vt:lpstr>
      <vt:lpstr>Segoe Print</vt:lpstr>
      <vt:lpstr>Verdana</vt:lpstr>
      <vt:lpstr>Malgun Gothic</vt:lpstr>
      <vt:lpstr>Times</vt:lpstr>
      <vt:lpstr>Times New Roman</vt:lpstr>
      <vt:lpstr>Trebuchet MS</vt:lpstr>
      <vt:lpstr>Calibri Light</vt:lpstr>
      <vt:lpstr>Calibri</vt:lpstr>
      <vt:lpstr>微软雅黑</vt:lpstr>
      <vt:lpstr>Arial Unicode MS</vt:lpstr>
      <vt:lpstr>等线</vt:lpstr>
      <vt:lpstr>Arial MT</vt:lpstr>
      <vt:lpstr>Calibri</vt:lpstr>
      <vt:lpstr>Merriweather</vt:lpstr>
      <vt:lpstr>Times New Roman</vt:lpstr>
      <vt:lpstr>Office Theme</vt:lpstr>
      <vt:lpstr>MN7032SA Marketing, Marketing Communications and Operations </vt:lpstr>
      <vt:lpstr>Learning outcomes:</vt:lpstr>
      <vt:lpstr>Objectives</vt:lpstr>
      <vt:lpstr>PowerPoint 演示文稿</vt:lpstr>
      <vt:lpstr>The Marketing Planning Process</vt:lpstr>
      <vt:lpstr> The Marketing Process </vt:lpstr>
      <vt:lpstr>Steps in the Target Marketing Process</vt:lpstr>
      <vt:lpstr>SEGMENT, TARGETING AND POSITIONING (STP)</vt:lpstr>
      <vt:lpstr>Segmenting Markets, Targeting and Positioning</vt:lpstr>
      <vt:lpstr>STP Process</vt:lpstr>
      <vt:lpstr>Market Segmentation </vt:lpstr>
      <vt:lpstr>Segmentation – STP Process</vt:lpstr>
      <vt:lpstr>STEP 1: SEGMENTATION</vt:lpstr>
      <vt:lpstr>Segmenting Consumer  Markets</vt:lpstr>
      <vt:lpstr>PowerPoint 演示文稿</vt:lpstr>
      <vt:lpstr>AGE AND GENERATIONAL  MARKETING</vt:lpstr>
      <vt:lpstr>Segmenting by  Demographics: Gender</vt:lpstr>
      <vt:lpstr>SEGMENTING BY DEMOGRAPHICS:  FAMILY LIFE CYCLE</vt:lpstr>
      <vt:lpstr>Income and Social Class</vt:lpstr>
      <vt:lpstr> 	Demographics: Ethnicity	</vt:lpstr>
      <vt:lpstr>SEGMENTING BY DEMOGRAPHICS:  PLACE OF RESIDENCE</vt:lpstr>
      <vt:lpstr>Psychographics</vt:lpstr>
      <vt:lpstr>Segmenting  by Behaviour</vt:lpstr>
      <vt:lpstr>Segmenting B2B Markets</vt:lpstr>
      <vt:lpstr> 	Not Stereotyping	</vt:lpstr>
      <vt:lpstr>Step 2: Targeting</vt:lpstr>
      <vt:lpstr>Market Targeting and Market Positioning</vt:lpstr>
      <vt:lpstr>Phases of Targeting</vt:lpstr>
      <vt:lpstr>Evaluation of Market  Segments</vt:lpstr>
      <vt:lpstr> 	Profiles	</vt:lpstr>
      <vt:lpstr> 	Targeting Strategy </vt:lpstr>
      <vt:lpstr>Customised Targeting Strategy</vt:lpstr>
      <vt:lpstr>ETHICAL/SUSTAINABLE  DECISIONS IN THE REAL WORLD</vt:lpstr>
      <vt:lpstr>Step 3: Positioning</vt:lpstr>
      <vt:lpstr>Stages in a  Positioning Decision</vt:lpstr>
      <vt:lpstr>MODIFYING POSITIONING  STRATEGIES</vt:lpstr>
      <vt:lpstr>BRINGING A PRODUCT TO LIFE:  BRAND PERSONALITY</vt:lpstr>
      <vt:lpstr>POSITIONED FOR SUCCESS</vt:lpstr>
      <vt:lpstr>PERCEPTUAL MAP</vt:lpstr>
      <vt:lpstr>Why do we need segmentation?</vt:lpstr>
      <vt:lpstr>Definition - Segmentation</vt:lpstr>
      <vt:lpstr>Market Segmentation </vt:lpstr>
      <vt:lpstr>Example: </vt:lpstr>
      <vt:lpstr>Benefits of STP Process</vt:lpstr>
      <vt:lpstr>Market Segmentation Vs Product Differentiation</vt:lpstr>
      <vt:lpstr>Pause for a while.. Let’s recall</vt:lpstr>
      <vt:lpstr>Process of Market Segmentation</vt:lpstr>
      <vt:lpstr>Process of Market Segmentation</vt:lpstr>
      <vt:lpstr>Segmentation  variables for consumer markets</vt:lpstr>
      <vt:lpstr>Segmenting Consumer Markets  </vt:lpstr>
      <vt:lpstr>Segmenting Consumer Markets</vt:lpstr>
      <vt:lpstr>Predictability vs Cost of segments</vt:lpstr>
      <vt:lpstr>Organizational Characteristics</vt:lpstr>
      <vt:lpstr>Segmenting Business Markets</vt:lpstr>
      <vt:lpstr>PowerPoint 演示文稿</vt:lpstr>
      <vt:lpstr>Exercise: Market Segmentation</vt:lpstr>
      <vt:lpstr>Targeting Criteria</vt:lpstr>
      <vt:lpstr>PowerPoint 演示文稿</vt:lpstr>
      <vt:lpstr>PowerPoint 演示文稿</vt:lpstr>
      <vt:lpstr>PowerPoint 演示文稿</vt:lpstr>
      <vt:lpstr>PowerPoint 演示文稿</vt:lpstr>
      <vt:lpstr>Targeting Approaches (customised/micro-marketing)</vt:lpstr>
      <vt:lpstr>PowerPoint 演示文稿</vt:lpstr>
      <vt:lpstr>Positioning</vt:lpstr>
      <vt:lpstr>Example of a Perceptual Map</vt:lpstr>
      <vt:lpstr>Positioning Strategies</vt:lpstr>
      <vt:lpstr>Repositioning Strategies </vt:lpstr>
      <vt:lpstr>Coach- Affordable luxury</vt:lpstr>
      <vt:lpstr>Exercise: Your Task (Consider your company) </vt:lpstr>
      <vt:lpstr>INTERNATIONAL PRODUCT AND  BRAND POSITIONING</vt:lpstr>
      <vt:lpstr>POWER SHIFTS TO THE CONNECTED CUSTOMERS</vt:lpstr>
      <vt:lpstr>POWER SHIFTS TO THE CONNECTED CUSTOMERS</vt:lpstr>
      <vt:lpstr>FROM INDIVIDUAL TO SOCIAL</vt:lpstr>
      <vt:lpstr>POWER SHIFTS FROM  EXCLUSIVE TO INCLUSIVE</vt:lpstr>
      <vt:lpstr>POWER SHIFTS FROM  EXCLUSIVE TO INCLUSIVE</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klkoh@stanfort.edu.sg</dc:creator>
  <cp:lastModifiedBy>Jyyy</cp:lastModifiedBy>
  <cp:revision>17</cp:revision>
  <dcterms:created xsi:type="dcterms:W3CDTF">2021-09-28T06:55:00Z</dcterms:created>
  <dcterms:modified xsi:type="dcterms:W3CDTF">2023-12-27T02:42:38Z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9A4D709501644E678FA22F40EF503FC6_13</vt:lpwstr>
  </property>
  <property fmtid="{D5CDD505-2E9C-101B-9397-08002B2CF9AE}" pid="3" name="KSOProductBuildVer">
    <vt:lpwstr>2052-12.1.0.15946</vt:lpwstr>
  </property>
</Properties>
</file>