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3"/>
  </p:notesMasterIdLst>
  <p:sldIdLst>
    <p:sldId id="358" r:id="rId3"/>
    <p:sldId id="359" r:id="rId4"/>
    <p:sldId id="360" r:id="rId5"/>
    <p:sldId id="361" r:id="rId6"/>
    <p:sldId id="431" r:id="rId7"/>
    <p:sldId id="432" r:id="rId8"/>
    <p:sldId id="433" r:id="rId9"/>
    <p:sldId id="434" r:id="rId10"/>
    <p:sldId id="435" r:id="rId11"/>
    <p:sldId id="436" r:id="rId12"/>
    <p:sldId id="437" r:id="rId13"/>
    <p:sldId id="439" r:id="rId14"/>
    <p:sldId id="440" r:id="rId15"/>
    <p:sldId id="443" r:id="rId16"/>
    <p:sldId id="444" r:id="rId17"/>
    <p:sldId id="445" r:id="rId18"/>
    <p:sldId id="446" r:id="rId19"/>
    <p:sldId id="447" r:id="rId20"/>
    <p:sldId id="362" r:id="rId21"/>
    <p:sldId id="363" r:id="rId22"/>
    <p:sldId id="364" r:id="rId23"/>
    <p:sldId id="367" r:id="rId24"/>
    <p:sldId id="368" r:id="rId25"/>
    <p:sldId id="369" r:id="rId26"/>
    <p:sldId id="370" r:id="rId27"/>
    <p:sldId id="371" r:id="rId28"/>
    <p:sldId id="372" r:id="rId29"/>
    <p:sldId id="373" r:id="rId30"/>
    <p:sldId id="374" r:id="rId31"/>
    <p:sldId id="375" r:id="rId32"/>
    <p:sldId id="376" r:id="rId33"/>
    <p:sldId id="377" r:id="rId34"/>
    <p:sldId id="378" r:id="rId35"/>
    <p:sldId id="379" r:id="rId36"/>
    <p:sldId id="380" r:id="rId37"/>
    <p:sldId id="381" r:id="rId38"/>
    <p:sldId id="382" r:id="rId39"/>
    <p:sldId id="383" r:id="rId40"/>
    <p:sldId id="384" r:id="rId41"/>
    <p:sldId id="385" r:id="rId42"/>
    <p:sldId id="386" r:id="rId43"/>
    <p:sldId id="388" r:id="rId44"/>
    <p:sldId id="397" r:id="rId45"/>
    <p:sldId id="398" r:id="rId46"/>
    <p:sldId id="399" r:id="rId47"/>
    <p:sldId id="389" r:id="rId48"/>
    <p:sldId id="390" r:id="rId49"/>
    <p:sldId id="391" r:id="rId50"/>
    <p:sldId id="392" r:id="rId51"/>
    <p:sldId id="387" r:id="rId52"/>
    <p:sldId id="393" r:id="rId53"/>
    <p:sldId id="396" r:id="rId54"/>
    <p:sldId id="394" r:id="rId55"/>
    <p:sldId id="406" r:id="rId56"/>
    <p:sldId id="407" r:id="rId57"/>
    <p:sldId id="401" r:id="rId58"/>
    <p:sldId id="403" r:id="rId59"/>
    <p:sldId id="409" r:id="rId60"/>
    <p:sldId id="423" r:id="rId61"/>
    <p:sldId id="413" r:id="rId62"/>
    <p:sldId id="414" r:id="rId64"/>
    <p:sldId id="415" r:id="rId65"/>
    <p:sldId id="416" r:id="rId66"/>
    <p:sldId id="417" r:id="rId67"/>
    <p:sldId id="418" r:id="rId68"/>
    <p:sldId id="419" r:id="rId69"/>
    <p:sldId id="420" r:id="rId70"/>
    <p:sldId id="421" r:id="rId71"/>
    <p:sldId id="422" r:id="rId72"/>
    <p:sldId id="424" r:id="rId73"/>
    <p:sldId id="425" r:id="rId74"/>
    <p:sldId id="426" r:id="rId75"/>
    <p:sldId id="427" r:id="rId76"/>
    <p:sldId id="428" r:id="rId77"/>
    <p:sldId id="430" r:id="rId78"/>
  </p:sldIdLst>
  <p:sldSz cx="12192000" cy="6858000"/>
  <p:notesSz cx="6858000" cy="9144000"/>
  <p:custDataLst>
    <p:tags r:id="rId8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6" d="100"/>
          <a:sy n="66" d="100"/>
        </p:scale>
        <p:origin x="600"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2" Type="http://schemas.openxmlformats.org/officeDocument/2006/relationships/tags" Target="tags/tag1.xml"/><Relationship Id="rId81" Type="http://schemas.openxmlformats.org/officeDocument/2006/relationships/tableStyles" Target="tableStyles.xml"/><Relationship Id="rId80" Type="http://schemas.openxmlformats.org/officeDocument/2006/relationships/viewProps" Target="viewProps.xml"/><Relationship Id="rId8" Type="http://schemas.openxmlformats.org/officeDocument/2006/relationships/slide" Target="slides/slide6.xml"/><Relationship Id="rId79" Type="http://schemas.openxmlformats.org/officeDocument/2006/relationships/presProps" Target="presProps.xml"/><Relationship Id="rId78" Type="http://schemas.openxmlformats.org/officeDocument/2006/relationships/slide" Target="slides/slide75.xml"/><Relationship Id="rId77" Type="http://schemas.openxmlformats.org/officeDocument/2006/relationships/slide" Target="slides/slide74.xml"/><Relationship Id="rId76" Type="http://schemas.openxmlformats.org/officeDocument/2006/relationships/slide" Target="slides/slide73.xml"/><Relationship Id="rId75" Type="http://schemas.openxmlformats.org/officeDocument/2006/relationships/slide" Target="slides/slide72.xml"/><Relationship Id="rId74" Type="http://schemas.openxmlformats.org/officeDocument/2006/relationships/slide" Target="slides/slide71.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5.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notesMaster" Target="notesMasters/notesMaster1.xml"/><Relationship Id="rId62" Type="http://schemas.openxmlformats.org/officeDocument/2006/relationships/slide" Target="slides/slide60.xml"/><Relationship Id="rId61" Type="http://schemas.openxmlformats.org/officeDocument/2006/relationships/slide" Target="slides/slide59.xml"/><Relationship Id="rId60" Type="http://schemas.openxmlformats.org/officeDocument/2006/relationships/slide" Target="slides/slide58.xml"/><Relationship Id="rId6" Type="http://schemas.openxmlformats.org/officeDocument/2006/relationships/slide" Target="slides/slide4.xml"/><Relationship Id="rId59" Type="http://schemas.openxmlformats.org/officeDocument/2006/relationships/slide" Target="slides/slide57.xml"/><Relationship Id="rId58" Type="http://schemas.openxmlformats.org/officeDocument/2006/relationships/slide" Target="slides/slide56.xml"/><Relationship Id="rId57" Type="http://schemas.openxmlformats.org/officeDocument/2006/relationships/slide" Target="slides/slide55.xml"/><Relationship Id="rId56" Type="http://schemas.openxmlformats.org/officeDocument/2006/relationships/slide" Target="slides/slide54.xml"/><Relationship Id="rId55" Type="http://schemas.openxmlformats.org/officeDocument/2006/relationships/slide" Target="slides/slide53.xml"/><Relationship Id="rId54" Type="http://schemas.openxmlformats.org/officeDocument/2006/relationships/slide" Target="slides/slide52.xml"/><Relationship Id="rId53" Type="http://schemas.openxmlformats.org/officeDocument/2006/relationships/slide" Target="slides/slide51.xml"/><Relationship Id="rId52" Type="http://schemas.openxmlformats.org/officeDocument/2006/relationships/slide" Target="slides/slide50.xml"/><Relationship Id="rId51" Type="http://schemas.openxmlformats.org/officeDocument/2006/relationships/slide" Target="slides/slide49.xml"/><Relationship Id="rId50" Type="http://schemas.openxmlformats.org/officeDocument/2006/relationships/slide" Target="slides/slide48.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DE7520-2E15-4FC3-89D8-F6A7195C2576}" type="datetimeFigureOut">
              <a:rPr lang="en-GB" smtClean="0"/>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AA8B65-E6DE-4483-9D0A-25CCD9A0721D}" type="slidenum">
              <a:rPr lang="en-GB" smtClean="0"/>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8.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1.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2.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E0418139-9F7F-4FA4-9F4F-2F9B95717B82}" type="slidenum">
              <a:rPr lang="en-US" sz="1200">
                <a:ea typeface="MS PGothic" panose="020B0600070205080204" charset="-128"/>
              </a:rPr>
            </a:fld>
            <a:endParaRPr lang="en-US" sz="1200">
              <a:ea typeface="MS PGothic" panose="020B0600070205080204" charset="-128"/>
            </a:endParaRPr>
          </a:p>
        </p:txBody>
      </p:sp>
      <p:sp>
        <p:nvSpPr>
          <p:cNvPr id="57347" name="Rectangle 2"/>
          <p:cNvSpPr>
            <a:spLocks noGrp="1" noRot="1" noChangeAspect="1" noChangeArrowheads="1" noTextEdit="1"/>
          </p:cNvSpPr>
          <p:nvPr>
            <p:ph type="sldImg"/>
          </p:nvPr>
        </p:nvSpPr>
        <p:spPr/>
      </p:sp>
      <p:sp>
        <p:nvSpPr>
          <p:cNvPr id="57348" name="Rectangle 3"/>
          <p:cNvSpPr>
            <a:spLocks noGrp="1" noChangeArrowheads="1"/>
          </p:cNvSpPr>
          <p:nvPr>
            <p:ph type="body" idx="1"/>
          </p:nvPr>
        </p:nvSpPr>
        <p:spPr>
          <a:noFill/>
        </p:spPr>
        <p:txBody>
          <a:bodyPr/>
          <a:lstStyle/>
          <a:p>
            <a:pPr eaLnBrk="1" hangingPunct="1"/>
            <a:endParaRPr lang="en-GB">
              <a:ea typeface="MS PGothic" panose="020B060007020508020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EF1B3AD9-6F3C-4D65-AC38-5610BCB6B69F}" type="slidenum">
              <a:rPr lang="en-US" sz="1200"/>
            </a:fld>
            <a:endParaRPr lang="en-US" sz="1200"/>
          </a:p>
        </p:txBody>
      </p:sp>
      <p:sp>
        <p:nvSpPr>
          <p:cNvPr id="59395" name="Rectangle 2"/>
          <p:cNvSpPr>
            <a:spLocks noGrp="1" noRot="1" noChangeAspect="1" noChangeArrowheads="1" noTextEdit="1"/>
          </p:cNvSpPr>
          <p:nvPr>
            <p:ph type="sldImg"/>
          </p:nvPr>
        </p:nvSpPr>
        <p:spPr/>
      </p:sp>
      <p:sp>
        <p:nvSpPr>
          <p:cNvPr id="59396" name="Rectangle 3"/>
          <p:cNvSpPr>
            <a:spLocks noGrp="1" noChangeArrowheads="1"/>
          </p:cNvSpPr>
          <p:nvPr>
            <p:ph type="body" idx="1"/>
          </p:nvPr>
        </p:nvSpPr>
        <p:spPr>
          <a:noFill/>
        </p:spPr>
        <p:txBody>
          <a:bodyPr/>
          <a:lstStyle/>
          <a:p>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p:sp>
      <p:sp>
        <p:nvSpPr>
          <p:cNvPr id="65539" name="Notes Placeholder 2"/>
          <p:cNvSpPr>
            <a:spLocks noGrp="1"/>
          </p:cNvSpPr>
          <p:nvPr>
            <p:ph type="body" idx="1"/>
          </p:nvPr>
        </p:nvSpPr>
        <p:spPr>
          <a:noFill/>
        </p:spPr>
        <p:txBody>
          <a:bodyPr/>
          <a:lstStyle/>
          <a:p>
            <a:pPr eaLnBrk="1" hangingPunct="1">
              <a:spcBef>
                <a:spcPct val="0"/>
              </a:spcBef>
            </a:pPr>
            <a:endParaRPr lang="en-GB"/>
          </a:p>
        </p:txBody>
      </p:sp>
      <p:sp>
        <p:nvSpPr>
          <p:cNvPr id="65540" name="Slide Number Placeholder 3"/>
          <p:cNvSpPr>
            <a:spLocks noGrp="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E7A33631-3824-4096-AC6B-75BD386F4540}" type="slidenum">
              <a:rPr lang="en-GB" sz="1200"/>
            </a:fld>
            <a:endParaRPr lang="en-GB"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D4BD04C9-09A6-4B24-83DB-CACE9707F62D}" type="slidenum">
              <a:rPr lang="en-US" sz="1200"/>
            </a:fld>
            <a:endParaRPr lang="en-US" sz="1200"/>
          </a:p>
        </p:txBody>
      </p:sp>
      <p:sp>
        <p:nvSpPr>
          <p:cNvPr id="74755" name="Rectangle 2"/>
          <p:cNvSpPr>
            <a:spLocks noGrp="1" noRot="1" noChangeAspect="1" noChangeArrowheads="1" noTextEdit="1"/>
          </p:cNvSpPr>
          <p:nvPr>
            <p:ph type="sldImg"/>
          </p:nvPr>
        </p:nvSpPr>
        <p:spPr/>
      </p:sp>
      <p:sp>
        <p:nvSpPr>
          <p:cNvPr id="74756" name="Rectangle 3"/>
          <p:cNvSpPr>
            <a:spLocks noGrp="1" noChangeArrowheads="1"/>
          </p:cNvSpPr>
          <p:nvPr>
            <p:ph type="body" idx="1"/>
          </p:nvPr>
        </p:nvSpPr>
        <p:spPr>
          <a:noFill/>
        </p:spPr>
        <p:txBody>
          <a:bodyPr/>
          <a:lstStyle/>
          <a:p>
            <a:endParaRPr lang="en-US" dirty="0">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p:sp>
      <p:sp>
        <p:nvSpPr>
          <p:cNvPr id="81923" name="Notes Placeholder 2"/>
          <p:cNvSpPr>
            <a:spLocks noGrp="1"/>
          </p:cNvSpPr>
          <p:nvPr>
            <p:ph type="body" idx="1"/>
          </p:nvPr>
        </p:nvSpPr>
        <p:spPr>
          <a:noFill/>
        </p:spPr>
        <p:txBody>
          <a:bodyPr/>
          <a:lstStyle/>
          <a:p>
            <a:pPr eaLnBrk="1" hangingPunct="1">
              <a:spcBef>
                <a:spcPct val="0"/>
              </a:spcBef>
            </a:pPr>
            <a:endParaRPr lang="en-GB"/>
          </a:p>
        </p:txBody>
      </p:sp>
      <p:sp>
        <p:nvSpPr>
          <p:cNvPr id="81924" name="Slide Number Placeholder 3"/>
          <p:cNvSpPr>
            <a:spLocks noGrp="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B79DB772-7323-4A03-A941-5CEDFDF0C9B5}" type="slidenum">
              <a:rPr lang="en-GB" sz="1200"/>
            </a:fld>
            <a:endParaRPr lang="en-GB"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p:sp>
      <p:sp>
        <p:nvSpPr>
          <p:cNvPr id="34819" name="Notes Placeholder 2"/>
          <p:cNvSpPr>
            <a:spLocks noGrp="1"/>
          </p:cNvSpPr>
          <p:nvPr>
            <p:ph type="body" idx="1"/>
          </p:nvPr>
        </p:nvSpPr>
        <p:spPr>
          <a:noFill/>
        </p:spPr>
        <p:txBody>
          <a:bodyPr/>
          <a:lstStyle/>
          <a:p>
            <a:endParaRPr lang="en-US"/>
          </a:p>
        </p:txBody>
      </p:sp>
      <p:sp>
        <p:nvSpPr>
          <p:cNvPr id="34820" name="Slide Number Placeholder 3"/>
          <p:cNvSpPr>
            <a:spLocks noGrp="1"/>
          </p:cNvSpPr>
          <p:nvPr>
            <p:ph type="sldNum" sz="quarter" idx="5"/>
          </p:nvPr>
        </p:nvSpPr>
        <p:spPr>
          <a:noFill/>
        </p:spPr>
        <p:txBody>
          <a:bodyPr/>
          <a:lstStyle/>
          <a:p>
            <a:fld id="{0AFB433E-6163-4329-B4B1-9E76BD5BE63F}" type="slidenum">
              <a:rPr lang="en-GB"/>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SG"/>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SG"/>
          </a:p>
        </p:txBody>
      </p:sp>
      <p:sp>
        <p:nvSpPr>
          <p:cNvPr id="4" name="Date Placeholder 3"/>
          <p:cNvSpPr>
            <a:spLocks noGrp="1"/>
          </p:cNvSpPr>
          <p:nvPr>
            <p:ph type="dt" sz="half" idx="10"/>
          </p:nvPr>
        </p:nvSpPr>
        <p:spPr/>
        <p:txBody>
          <a:bodyPr/>
          <a:lstStyle/>
          <a:p>
            <a:fld id="{2287AAAD-F8A9-4EAE-99CB-0374A2A88771}" type="datetimeFigureOut">
              <a:rPr lang="en-SG" smtClean="0"/>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4" name="Date Placeholder 3"/>
          <p:cNvSpPr>
            <a:spLocks noGrp="1"/>
          </p:cNvSpPr>
          <p:nvPr>
            <p:ph type="dt" sz="half" idx="10"/>
          </p:nvPr>
        </p:nvSpPr>
        <p:spPr/>
        <p:txBody>
          <a:bodyPr/>
          <a:lstStyle/>
          <a:p>
            <a:fld id="{2287AAAD-F8A9-4EAE-99CB-0374A2A88771}" type="datetimeFigureOut">
              <a:rPr lang="en-SG" smtClean="0"/>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SG"/>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4" name="Date Placeholder 3"/>
          <p:cNvSpPr>
            <a:spLocks noGrp="1"/>
          </p:cNvSpPr>
          <p:nvPr>
            <p:ph type="dt" sz="half" idx="10"/>
          </p:nvPr>
        </p:nvSpPr>
        <p:spPr/>
        <p:txBody>
          <a:bodyPr/>
          <a:lstStyle/>
          <a:p>
            <a:fld id="{2287AAAD-F8A9-4EAE-99CB-0374A2A88771}" type="datetimeFigureOut">
              <a:rPr lang="en-SG" smtClean="0"/>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showMasterSp="0">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endParaRPr lang="en-GB"/>
          </a:p>
        </p:txBody>
      </p:sp>
      <p:sp>
        <p:nvSpPr>
          <p:cNvPr id="3" name="Table Placeholder 2"/>
          <p:cNvSpPr>
            <a:spLocks noGrp="1"/>
          </p:cNvSpPr>
          <p:nvPr>
            <p:ph type="tbl" idx="1"/>
          </p:nvPr>
        </p:nvSpPr>
        <p:spPr>
          <a:xfrm>
            <a:off x="609600" y="1600201"/>
            <a:ext cx="10972800" cy="4525963"/>
          </a:xfrm>
        </p:spPr>
        <p:txBody>
          <a:bodyPr rtlCol="0">
            <a:normAutofit/>
          </a:bodyPr>
          <a:lstStyle/>
          <a:p>
            <a:pPr lvl="0"/>
            <a:endParaRPr lang="en-GB" noProof="0"/>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fld id="{E38A0732-9CCA-4F1C-9ACE-4BD03C6157BE}" type="slidenum">
              <a:rPr lang="en-GB" altLang="en-US"/>
            </a:fld>
            <a:endParaRPr lang="en-GB"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showMasterSp="0">
  <p:cSld name="1_Two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221F1F"/>
                </a:solidFill>
                <a:latin typeface="Arial" panose="020B0604020202020204"/>
                <a:cs typeface="Arial" panose="020B0604020202020204"/>
              </a:defRPr>
            </a:lvl1pPr>
          </a:lstStyle>
          <a:p/>
        </p:txBody>
      </p:sp>
      <p:sp>
        <p:nvSpPr>
          <p:cNvPr id="3" name="Holder 3"/>
          <p:cNvSpPr>
            <a:spLocks noGrp="1"/>
          </p:cNvSpPr>
          <p:nvPr>
            <p:ph sz="half" idx="2"/>
          </p:nvPr>
        </p:nvSpPr>
        <p:spPr>
          <a:xfrm>
            <a:off x="371855" y="1752600"/>
            <a:ext cx="5384800" cy="387798"/>
          </a:xfrm>
          <a:prstGeom prst="rect">
            <a:avLst/>
          </a:prstGeom>
        </p:spPr>
        <p:txBody>
          <a:bodyPr wrap="square" lIns="0" tIns="0" rIns="0" bIns="0">
            <a:spAutoFit/>
          </a:bodyPr>
          <a:lstStyle>
            <a:lvl1pPr>
              <a:defRPr b="0" i="0">
                <a:solidFill>
                  <a:schemeClr val="tx1"/>
                </a:solidFill>
              </a:defRPr>
            </a:lvl1pPr>
          </a:lstStyle>
          <a:p/>
        </p:txBody>
      </p:sp>
      <p:sp>
        <p:nvSpPr>
          <p:cNvPr id="4" name="Holder 4"/>
          <p:cNvSpPr>
            <a:spLocks noGrp="1"/>
          </p:cNvSpPr>
          <p:nvPr>
            <p:ph sz="half" idx="3"/>
          </p:nvPr>
        </p:nvSpPr>
        <p:spPr>
          <a:xfrm>
            <a:off x="6528815" y="1752600"/>
            <a:ext cx="5384800" cy="387798"/>
          </a:xfrm>
          <a:prstGeom prst="rect">
            <a:avLst/>
          </a:prstGeom>
        </p:spPr>
        <p:txBody>
          <a:bodyPr wrap="square" lIns="0" tIns="0" rIns="0" bIns="0">
            <a:spAutoFit/>
          </a:bodyPr>
          <a:lstStyle>
            <a:lvl1pPr>
              <a:defRPr b="0" i="0">
                <a:solidFill>
                  <a:schemeClr val="tx1"/>
                </a:solidFill>
              </a:defRPr>
            </a:lvl1pPr>
          </a:lstStyle>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4" name="Date Placeholder 3"/>
          <p:cNvSpPr>
            <a:spLocks noGrp="1"/>
          </p:cNvSpPr>
          <p:nvPr>
            <p:ph type="dt" sz="half" idx="10"/>
          </p:nvPr>
        </p:nvSpPr>
        <p:spPr/>
        <p:txBody>
          <a:bodyPr/>
          <a:lstStyle/>
          <a:p>
            <a:fld id="{2287AAAD-F8A9-4EAE-99CB-0374A2A88771}" type="datetimeFigureOut">
              <a:rPr lang="en-SG" smtClean="0"/>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SG"/>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2287AAAD-F8A9-4EAE-99CB-0374A2A88771}" type="datetimeFigureOut">
              <a:rPr lang="en-SG" smtClean="0"/>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5" name="Date Placeholder 4"/>
          <p:cNvSpPr>
            <a:spLocks noGrp="1"/>
          </p:cNvSpPr>
          <p:nvPr>
            <p:ph type="dt" sz="half" idx="10"/>
          </p:nvPr>
        </p:nvSpPr>
        <p:spPr/>
        <p:txBody>
          <a:bodyPr/>
          <a:lstStyle/>
          <a:p>
            <a:fld id="{2287AAAD-F8A9-4EAE-99CB-0374A2A88771}" type="datetimeFigureOut">
              <a:rPr lang="en-SG" smtClean="0"/>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SG"/>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7" name="Date Placeholder 6"/>
          <p:cNvSpPr>
            <a:spLocks noGrp="1"/>
          </p:cNvSpPr>
          <p:nvPr>
            <p:ph type="dt" sz="half" idx="10"/>
          </p:nvPr>
        </p:nvSpPr>
        <p:spPr/>
        <p:txBody>
          <a:bodyPr/>
          <a:lstStyle/>
          <a:p>
            <a:fld id="{2287AAAD-F8A9-4EAE-99CB-0374A2A88771}" type="datetimeFigureOut">
              <a:rPr lang="en-SG" smtClean="0"/>
            </a:fld>
            <a:endParaRPr lang="en-SG"/>
          </a:p>
        </p:txBody>
      </p:sp>
      <p:sp>
        <p:nvSpPr>
          <p:cNvPr id="8" name="Footer Placeholder 7"/>
          <p:cNvSpPr>
            <a:spLocks noGrp="1"/>
          </p:cNvSpPr>
          <p:nvPr>
            <p:ph type="ftr" sz="quarter" idx="11"/>
          </p:nvPr>
        </p:nvSpPr>
        <p:spPr/>
        <p:txBody>
          <a:bodyPr/>
          <a:lstStyle/>
          <a:p>
            <a:endParaRPr lang="en-SG"/>
          </a:p>
        </p:txBody>
      </p:sp>
      <p:sp>
        <p:nvSpPr>
          <p:cNvPr id="9" name="Slide Number Placeholder 8"/>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Date Placeholder 2"/>
          <p:cNvSpPr>
            <a:spLocks noGrp="1"/>
          </p:cNvSpPr>
          <p:nvPr>
            <p:ph type="dt" sz="half" idx="10"/>
          </p:nvPr>
        </p:nvSpPr>
        <p:spPr/>
        <p:txBody>
          <a:bodyPr/>
          <a:lstStyle/>
          <a:p>
            <a:fld id="{2287AAAD-F8A9-4EAE-99CB-0374A2A88771}" type="datetimeFigureOut">
              <a:rPr lang="en-SG" smtClean="0"/>
            </a:fld>
            <a:endParaRPr lang="en-SG"/>
          </a:p>
        </p:txBody>
      </p:sp>
      <p:sp>
        <p:nvSpPr>
          <p:cNvPr id="4" name="Footer Placeholder 3"/>
          <p:cNvSpPr>
            <a:spLocks noGrp="1"/>
          </p:cNvSpPr>
          <p:nvPr>
            <p:ph type="ftr" sz="quarter" idx="11"/>
          </p:nvPr>
        </p:nvSpPr>
        <p:spPr/>
        <p:txBody>
          <a:bodyPr/>
          <a:lstStyle/>
          <a:p>
            <a:endParaRPr lang="en-SG"/>
          </a:p>
        </p:txBody>
      </p:sp>
      <p:sp>
        <p:nvSpPr>
          <p:cNvPr id="5" name="Slide Number Placeholder 4"/>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87AAAD-F8A9-4EAE-99CB-0374A2A88771}" type="datetimeFigureOut">
              <a:rPr lang="en-SG" smtClean="0"/>
            </a:fld>
            <a:endParaRPr lang="en-SG"/>
          </a:p>
        </p:txBody>
      </p:sp>
      <p:sp>
        <p:nvSpPr>
          <p:cNvPr id="3" name="Footer Placeholder 2"/>
          <p:cNvSpPr>
            <a:spLocks noGrp="1"/>
          </p:cNvSpPr>
          <p:nvPr>
            <p:ph type="ftr" sz="quarter" idx="11"/>
          </p:nvPr>
        </p:nvSpPr>
        <p:spPr/>
        <p:txBody>
          <a:bodyPr/>
          <a:lstStyle/>
          <a:p>
            <a:endParaRPr lang="en-SG"/>
          </a:p>
        </p:txBody>
      </p:sp>
      <p:sp>
        <p:nvSpPr>
          <p:cNvPr id="4" name="Slide Number Placeholder 3"/>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SG"/>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2287AAAD-F8A9-4EAE-99CB-0374A2A88771}" type="datetimeFigureOut">
              <a:rPr lang="en-SG" smtClean="0"/>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SG"/>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SG"/>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2287AAAD-F8A9-4EAE-99CB-0374A2A88771}" type="datetimeFigureOut">
              <a:rPr lang="en-SG" smtClean="0"/>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SG"/>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87AAAD-F8A9-4EAE-99CB-0374A2A88771}" type="datetimeFigureOut">
              <a:rPr lang="en-SG" smtClean="0"/>
            </a:fld>
            <a:endParaRPr lang="en-SG"/>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SG"/>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BE2219-BB7D-4FEB-9047-06D2DEFF9B93}" type="slidenum">
              <a:rPr lang="en-SG" smtClean="0"/>
            </a:fld>
            <a:endParaRPr lang="en-SG"/>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png"/><Relationship Id="rId1" Type="http://schemas.openxmlformats.org/officeDocument/2006/relationships/image" Target="../media/image5.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16.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hyperlink" Target="https://youtu.be/b9nDPWaOK4g" TargetMode="External"/><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image" Target="../media/image7.png"/></Relationships>
</file>

<file path=ppt/slides/_rels/slide17.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image" Target="../media/image8.png"/></Relationships>
</file>

<file path=ppt/slides/_rels/slide18.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2.png"/><Relationship Id="rId3"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image" Target="../media/image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4.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5.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jpeg"/><Relationship Id="rId1" Type="http://schemas.openxmlformats.org/officeDocument/2006/relationships/image" Target="../media/image1.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6.png"/></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17.png"/></Relationships>
</file>

<file path=ppt/slides/_rels/slide57.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18.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https://www.nestle.com/brands/brandssearchlist" TargetMode="Externa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19.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image" Target="../media/image20.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1.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2.xml"/><Relationship Id="rId2" Type="http://schemas.openxmlformats.org/officeDocument/2006/relationships/hyperlink" Target="http://www.youtube.com/watch?v=mYF2_FBCvXw&amp;feature=youtu.be" TargetMode="External"/><Relationship Id="rId1" Type="http://schemas.openxmlformats.org/officeDocument/2006/relationships/image" Target="../media/image23.png"/></Relationships>
</file>

<file path=ppt/slides/_rels/slide74.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27.png"/><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image" Target="../media/image24.png"/></Relationships>
</file>

<file path=ppt/slides/_rels/slide7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png"/><Relationship Id="rId1"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519047"/>
            <a:ext cx="9144000" cy="2387600"/>
          </a:xfrm>
        </p:spPr>
        <p:txBody>
          <a:bodyPr>
            <a:normAutofit/>
          </a:bodyPr>
          <a:lstStyle/>
          <a:p>
            <a:pPr algn="l"/>
            <a:r>
              <a:rPr lang="en-US" sz="4400" b="1" dirty="0" smtClean="0">
                <a:solidFill>
                  <a:srgbClr val="0C0C0C"/>
                </a:solidFill>
                <a:latin typeface="Arial" panose="020B0604020202020204" pitchFamily="34" charset="0"/>
                <a:ea typeface="Arial" panose="020B0604020202020204"/>
                <a:cs typeface="Arial" panose="020B0604020202020204" pitchFamily="34" charset="0"/>
                <a:sym typeface="Arial" panose="020B0604020202020204"/>
              </a:rPr>
              <a:t>MN7182SR</a:t>
            </a:r>
            <a:br>
              <a:rPr lang="en-US" sz="4400" b="1" dirty="0" smtClean="0">
                <a:solidFill>
                  <a:srgbClr val="0C0C0C"/>
                </a:solidFill>
                <a:latin typeface="Arial" panose="020B0604020202020204" pitchFamily="34" charset="0"/>
                <a:ea typeface="Arial" panose="020B0604020202020204"/>
                <a:cs typeface="Arial" panose="020B0604020202020204" pitchFamily="34" charset="0"/>
                <a:sym typeface="Arial" panose="020B0604020202020204"/>
              </a:rPr>
            </a:br>
            <a:br>
              <a:rPr lang="en-US" sz="4400" dirty="0">
                <a:latin typeface="Arial" panose="020B0604020202020204" pitchFamily="34" charset="0"/>
                <a:cs typeface="Arial" panose="020B0604020202020204" pitchFamily="34" charset="0"/>
              </a:rPr>
            </a:br>
            <a:r>
              <a:rPr lang="en-US" sz="4400" dirty="0" smtClean="0">
                <a:latin typeface="Arial" panose="020B0604020202020204" pitchFamily="34" charset="0"/>
                <a:cs typeface="Arial" panose="020B0604020202020204" pitchFamily="34" charset="0"/>
              </a:rPr>
              <a:t>GLOBAL MARKETPLACE</a:t>
            </a:r>
            <a:endParaRPr lang="en-GB" sz="4400" dirty="0"/>
          </a:p>
        </p:txBody>
      </p:sp>
      <p:sp>
        <p:nvSpPr>
          <p:cNvPr id="4" name="Subtitle 3"/>
          <p:cNvSpPr>
            <a:spLocks noGrp="1"/>
          </p:cNvSpPr>
          <p:nvPr>
            <p:ph type="subTitle" idx="1"/>
          </p:nvPr>
        </p:nvSpPr>
        <p:spPr/>
        <p:txBody>
          <a:bodyPr/>
          <a:lstStyle/>
          <a:p>
            <a:endParaRPr lang="en-GB"/>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6478" y="168486"/>
            <a:ext cx="11900742" cy="1120820"/>
          </a:xfrm>
          <a:prstGeom prst="rect">
            <a:avLst/>
          </a:prstGeom>
        </p:spPr>
        <p:txBody>
          <a:bodyPr vert="horz" wrap="square" lIns="0" tIns="12700" rIns="0" bIns="0" rtlCol="0" anchor="ctr">
            <a:spAutoFit/>
          </a:bodyPr>
          <a:lstStyle/>
          <a:p>
            <a:pPr marL="3893185">
              <a:lnSpc>
                <a:spcPct val="100000"/>
              </a:lnSpc>
              <a:spcBef>
                <a:spcPts val="100"/>
              </a:spcBef>
            </a:pPr>
            <a:r>
              <a:rPr lang="en-US" dirty="0" smtClean="0"/>
              <a:t>WHY</a:t>
            </a:r>
            <a:r>
              <a:rPr lang="en-US" spc="-35" dirty="0" smtClean="0"/>
              <a:t> </a:t>
            </a:r>
            <a:r>
              <a:rPr lang="en-US" dirty="0" smtClean="0"/>
              <a:t>IS</a:t>
            </a:r>
            <a:r>
              <a:rPr lang="en-US" spc="-45" dirty="0" smtClean="0"/>
              <a:t> </a:t>
            </a:r>
            <a:r>
              <a:rPr lang="en-US" spc="-5" dirty="0" smtClean="0"/>
              <a:t>GLOBAL</a:t>
            </a:r>
            <a:br>
              <a:rPr lang="en-US" spc="-5" dirty="0" smtClean="0"/>
            </a:br>
            <a:r>
              <a:rPr lang="en-US" u="heavy" dirty="0" smtClean="0">
                <a:uFill>
                  <a:solidFill>
                    <a:srgbClr val="221F1F"/>
                  </a:solidFill>
                </a:uFill>
              </a:rPr>
              <a:t> 	MARKETING</a:t>
            </a:r>
            <a:r>
              <a:rPr lang="en-US" u="heavy" spc="-105" dirty="0" smtClean="0">
                <a:uFill>
                  <a:solidFill>
                    <a:srgbClr val="221F1F"/>
                  </a:solidFill>
                </a:uFill>
              </a:rPr>
              <a:t> </a:t>
            </a:r>
            <a:r>
              <a:rPr lang="en-US" u="heavy" dirty="0" smtClean="0">
                <a:uFill>
                  <a:solidFill>
                    <a:srgbClr val="221F1F"/>
                  </a:solidFill>
                </a:uFill>
              </a:rPr>
              <a:t>DIFFERENT?</a:t>
            </a:r>
            <a:endParaRPr lang="en-US" u="heavy" dirty="0">
              <a:uFill>
                <a:solidFill>
                  <a:srgbClr val="221F1F"/>
                </a:solidFill>
              </a:uFill>
            </a:endParaRPr>
          </a:p>
        </p:txBody>
      </p:sp>
      <p:sp>
        <p:nvSpPr>
          <p:cNvPr id="3" name="object 3"/>
          <p:cNvSpPr/>
          <p:nvPr/>
        </p:nvSpPr>
        <p:spPr>
          <a:xfrm>
            <a:off x="1524000" y="1592580"/>
            <a:ext cx="4610100" cy="4182110"/>
          </a:xfrm>
          <a:custGeom>
            <a:avLst/>
            <a:gdLst/>
            <a:ahLst/>
            <a:cxnLst/>
            <a:rect l="l" t="t" r="r" b="b"/>
            <a:pathLst>
              <a:path w="4610100" h="4182110">
                <a:moveTo>
                  <a:pt x="0" y="4181855"/>
                </a:moveTo>
                <a:lnTo>
                  <a:pt x="4610100" y="4181855"/>
                </a:lnTo>
                <a:lnTo>
                  <a:pt x="4610100" y="0"/>
                </a:lnTo>
                <a:lnTo>
                  <a:pt x="0" y="0"/>
                </a:lnTo>
                <a:lnTo>
                  <a:pt x="0" y="4181855"/>
                </a:lnTo>
                <a:close/>
              </a:path>
            </a:pathLst>
          </a:custGeom>
          <a:ln w="9525">
            <a:solidFill>
              <a:srgbClr val="333336"/>
            </a:solidFill>
          </a:ln>
        </p:spPr>
        <p:txBody>
          <a:bodyPr wrap="square" lIns="0" tIns="0" rIns="0" bIns="0" rtlCol="0"/>
          <a:lstStyle/>
          <a:p/>
        </p:txBody>
      </p:sp>
      <p:sp>
        <p:nvSpPr>
          <p:cNvPr id="4" name="object 4"/>
          <p:cNvSpPr txBox="1"/>
          <p:nvPr/>
        </p:nvSpPr>
        <p:spPr>
          <a:xfrm>
            <a:off x="1602739" y="1668527"/>
            <a:ext cx="4401820" cy="3344545"/>
          </a:xfrm>
          <a:prstGeom prst="rect">
            <a:avLst/>
          </a:prstGeom>
        </p:spPr>
        <p:txBody>
          <a:bodyPr vert="horz" wrap="square" lIns="0" tIns="13335" rIns="0" bIns="0" rtlCol="0">
            <a:spAutoFit/>
          </a:bodyPr>
          <a:lstStyle/>
          <a:p>
            <a:pPr marL="241300" indent="-228600">
              <a:spcBef>
                <a:spcPts val="105"/>
              </a:spcBef>
              <a:buChar char="•"/>
              <a:tabLst>
                <a:tab pos="240665" algn="l"/>
                <a:tab pos="241300" algn="l"/>
              </a:tabLst>
            </a:pPr>
            <a:r>
              <a:rPr sz="2000" dirty="0">
                <a:solidFill>
                  <a:srgbClr val="221F1F"/>
                </a:solidFill>
                <a:latin typeface="Arial MT"/>
                <a:cs typeface="Arial MT"/>
              </a:rPr>
              <a:t>Consumer</a:t>
            </a:r>
            <a:r>
              <a:rPr sz="2000" spc="-50" dirty="0">
                <a:solidFill>
                  <a:srgbClr val="221F1F"/>
                </a:solidFill>
                <a:latin typeface="Arial MT"/>
                <a:cs typeface="Arial MT"/>
              </a:rPr>
              <a:t> </a:t>
            </a:r>
            <a:r>
              <a:rPr sz="2000" dirty="0">
                <a:solidFill>
                  <a:srgbClr val="221F1F"/>
                </a:solidFill>
                <a:latin typeface="Arial MT"/>
                <a:cs typeface="Arial MT"/>
              </a:rPr>
              <a:t>Culture</a:t>
            </a:r>
            <a:r>
              <a:rPr sz="2000" spc="-30" dirty="0">
                <a:solidFill>
                  <a:srgbClr val="221F1F"/>
                </a:solidFill>
                <a:latin typeface="Arial MT"/>
                <a:cs typeface="Arial MT"/>
              </a:rPr>
              <a:t> </a:t>
            </a:r>
            <a:r>
              <a:rPr sz="2000" dirty="0">
                <a:solidFill>
                  <a:srgbClr val="221F1F"/>
                </a:solidFill>
                <a:latin typeface="Arial MT"/>
                <a:cs typeface="Arial MT"/>
              </a:rPr>
              <a:t>:</a:t>
            </a:r>
            <a:r>
              <a:rPr sz="2000" spc="-20" dirty="0">
                <a:solidFill>
                  <a:srgbClr val="221F1F"/>
                </a:solidFill>
                <a:latin typeface="Arial MT"/>
                <a:cs typeface="Arial MT"/>
              </a:rPr>
              <a:t> </a:t>
            </a:r>
            <a:r>
              <a:rPr sz="2000" dirty="0">
                <a:solidFill>
                  <a:srgbClr val="221F1F"/>
                </a:solidFill>
                <a:latin typeface="Arial MT"/>
                <a:cs typeface="Arial MT"/>
              </a:rPr>
              <a:t>Diverse</a:t>
            </a:r>
            <a:r>
              <a:rPr sz="2000" spc="-35" dirty="0">
                <a:solidFill>
                  <a:srgbClr val="221F1F"/>
                </a:solidFill>
                <a:latin typeface="Arial MT"/>
                <a:cs typeface="Arial MT"/>
              </a:rPr>
              <a:t> </a:t>
            </a:r>
            <a:r>
              <a:rPr sz="2000" dirty="0">
                <a:solidFill>
                  <a:srgbClr val="221F1F"/>
                </a:solidFill>
                <a:latin typeface="Arial MT"/>
                <a:cs typeface="Arial MT"/>
              </a:rPr>
              <a:t>/</a:t>
            </a:r>
            <a:r>
              <a:rPr sz="2000" spc="-15" dirty="0">
                <a:solidFill>
                  <a:srgbClr val="221F1F"/>
                </a:solidFill>
                <a:latin typeface="Arial MT"/>
                <a:cs typeface="Arial MT"/>
              </a:rPr>
              <a:t> </a:t>
            </a:r>
            <a:r>
              <a:rPr sz="2000" dirty="0">
                <a:solidFill>
                  <a:srgbClr val="221F1F"/>
                </a:solidFill>
                <a:latin typeface="Arial MT"/>
                <a:cs typeface="Arial MT"/>
              </a:rPr>
              <a:t>Unique</a:t>
            </a:r>
            <a:endParaRPr sz="2000">
              <a:latin typeface="Arial MT"/>
              <a:cs typeface="Arial MT"/>
            </a:endParaRPr>
          </a:p>
          <a:p>
            <a:pPr marL="241300" indent="-228600">
              <a:spcBef>
                <a:spcPts val="1715"/>
              </a:spcBef>
              <a:buChar char="•"/>
              <a:tabLst>
                <a:tab pos="240665" algn="l"/>
                <a:tab pos="241300" algn="l"/>
              </a:tabLst>
            </a:pPr>
            <a:r>
              <a:rPr sz="2000" dirty="0">
                <a:solidFill>
                  <a:srgbClr val="221F1F"/>
                </a:solidFill>
                <a:latin typeface="Arial MT"/>
                <a:cs typeface="Arial MT"/>
              </a:rPr>
              <a:t>Markets</a:t>
            </a:r>
            <a:r>
              <a:rPr sz="2000" spc="-60" dirty="0">
                <a:solidFill>
                  <a:srgbClr val="221F1F"/>
                </a:solidFill>
                <a:latin typeface="Arial MT"/>
                <a:cs typeface="Arial MT"/>
              </a:rPr>
              <a:t> </a:t>
            </a:r>
            <a:r>
              <a:rPr sz="2000" dirty="0">
                <a:solidFill>
                  <a:srgbClr val="221F1F"/>
                </a:solidFill>
                <a:latin typeface="Arial MT"/>
                <a:cs typeface="Arial MT"/>
              </a:rPr>
              <a:t>:</a:t>
            </a:r>
            <a:r>
              <a:rPr sz="2000" spc="-15" dirty="0">
                <a:solidFill>
                  <a:srgbClr val="221F1F"/>
                </a:solidFill>
                <a:latin typeface="Arial MT"/>
                <a:cs typeface="Arial MT"/>
              </a:rPr>
              <a:t> </a:t>
            </a:r>
            <a:r>
              <a:rPr sz="2000" dirty="0">
                <a:solidFill>
                  <a:srgbClr val="221F1F"/>
                </a:solidFill>
                <a:latin typeface="Arial MT"/>
                <a:cs typeface="Arial MT"/>
              </a:rPr>
              <a:t>Fragmented,</a:t>
            </a:r>
            <a:r>
              <a:rPr sz="2000" spc="-60" dirty="0">
                <a:solidFill>
                  <a:srgbClr val="221F1F"/>
                </a:solidFill>
                <a:latin typeface="Arial MT"/>
                <a:cs typeface="Arial MT"/>
              </a:rPr>
              <a:t> </a:t>
            </a:r>
            <a:r>
              <a:rPr sz="2000" spc="-5" dirty="0">
                <a:solidFill>
                  <a:srgbClr val="221F1F"/>
                </a:solidFill>
                <a:latin typeface="Arial MT"/>
                <a:cs typeface="Arial MT"/>
              </a:rPr>
              <a:t>different</a:t>
            </a:r>
            <a:endParaRPr sz="2000">
              <a:latin typeface="Arial MT"/>
              <a:cs typeface="Arial MT"/>
            </a:endParaRPr>
          </a:p>
          <a:p>
            <a:pPr marL="241300" indent="-228600">
              <a:spcBef>
                <a:spcPts val="1730"/>
              </a:spcBef>
              <a:buChar char="•"/>
              <a:tabLst>
                <a:tab pos="240665" algn="l"/>
                <a:tab pos="241300" algn="l"/>
              </a:tabLst>
            </a:pPr>
            <a:r>
              <a:rPr sz="2000" dirty="0">
                <a:solidFill>
                  <a:srgbClr val="221F1F"/>
                </a:solidFill>
                <a:latin typeface="Arial MT"/>
                <a:cs typeface="Arial MT"/>
              </a:rPr>
              <a:t>Data</a:t>
            </a:r>
            <a:r>
              <a:rPr sz="2000" spc="-35" dirty="0">
                <a:solidFill>
                  <a:srgbClr val="221F1F"/>
                </a:solidFill>
                <a:latin typeface="Arial MT"/>
                <a:cs typeface="Arial MT"/>
              </a:rPr>
              <a:t> </a:t>
            </a:r>
            <a:r>
              <a:rPr sz="2000" dirty="0">
                <a:solidFill>
                  <a:srgbClr val="221F1F"/>
                </a:solidFill>
                <a:latin typeface="Arial MT"/>
                <a:cs typeface="Arial MT"/>
              </a:rPr>
              <a:t>:</a:t>
            </a:r>
            <a:r>
              <a:rPr sz="2000" spc="-20" dirty="0">
                <a:solidFill>
                  <a:srgbClr val="221F1F"/>
                </a:solidFill>
                <a:latin typeface="Arial MT"/>
                <a:cs typeface="Arial MT"/>
              </a:rPr>
              <a:t> </a:t>
            </a:r>
            <a:r>
              <a:rPr sz="2000" spc="-5" dirty="0">
                <a:solidFill>
                  <a:srgbClr val="221F1F"/>
                </a:solidFill>
                <a:latin typeface="Arial MT"/>
                <a:cs typeface="Arial MT"/>
              </a:rPr>
              <a:t>Difficult</a:t>
            </a:r>
            <a:r>
              <a:rPr sz="2000" spc="-40" dirty="0">
                <a:solidFill>
                  <a:srgbClr val="221F1F"/>
                </a:solidFill>
                <a:latin typeface="Arial MT"/>
                <a:cs typeface="Arial MT"/>
              </a:rPr>
              <a:t> </a:t>
            </a:r>
            <a:r>
              <a:rPr sz="2000" dirty="0">
                <a:solidFill>
                  <a:srgbClr val="221F1F"/>
                </a:solidFill>
                <a:latin typeface="Arial MT"/>
                <a:cs typeface="Arial MT"/>
              </a:rPr>
              <a:t>to</a:t>
            </a:r>
            <a:r>
              <a:rPr sz="2000" spc="-20" dirty="0">
                <a:solidFill>
                  <a:srgbClr val="221F1F"/>
                </a:solidFill>
                <a:latin typeface="Arial MT"/>
                <a:cs typeface="Arial MT"/>
              </a:rPr>
              <a:t> </a:t>
            </a:r>
            <a:r>
              <a:rPr sz="2000" dirty="0">
                <a:solidFill>
                  <a:srgbClr val="221F1F"/>
                </a:solidFill>
                <a:latin typeface="Arial MT"/>
                <a:cs typeface="Arial MT"/>
              </a:rPr>
              <a:t>get</a:t>
            </a:r>
            <a:endParaRPr sz="2000">
              <a:latin typeface="Arial MT"/>
              <a:cs typeface="Arial MT"/>
            </a:endParaRPr>
          </a:p>
          <a:p>
            <a:pPr marL="241300" indent="-228600">
              <a:spcBef>
                <a:spcPts val="1715"/>
              </a:spcBef>
              <a:buChar char="•"/>
              <a:tabLst>
                <a:tab pos="240665" algn="l"/>
                <a:tab pos="241300" algn="l"/>
              </a:tabLst>
            </a:pPr>
            <a:r>
              <a:rPr sz="2000" dirty="0">
                <a:solidFill>
                  <a:srgbClr val="221F1F"/>
                </a:solidFill>
                <a:latin typeface="Arial MT"/>
                <a:cs typeface="Arial MT"/>
              </a:rPr>
              <a:t>Politics</a:t>
            </a:r>
            <a:r>
              <a:rPr sz="2000" spc="-10" dirty="0">
                <a:solidFill>
                  <a:srgbClr val="221F1F"/>
                </a:solidFill>
                <a:latin typeface="Arial MT"/>
                <a:cs typeface="Arial MT"/>
              </a:rPr>
              <a:t> </a:t>
            </a:r>
            <a:r>
              <a:rPr sz="2000" dirty="0">
                <a:solidFill>
                  <a:srgbClr val="221F1F"/>
                </a:solidFill>
                <a:latin typeface="Arial MT"/>
                <a:cs typeface="Arial MT"/>
              </a:rPr>
              <a:t>:</a:t>
            </a:r>
            <a:r>
              <a:rPr sz="2000" spc="-30" dirty="0">
                <a:solidFill>
                  <a:srgbClr val="221F1F"/>
                </a:solidFill>
                <a:latin typeface="Arial MT"/>
                <a:cs typeface="Arial MT"/>
              </a:rPr>
              <a:t> </a:t>
            </a:r>
            <a:r>
              <a:rPr sz="2000" spc="-5" dirty="0">
                <a:solidFill>
                  <a:srgbClr val="221F1F"/>
                </a:solidFill>
                <a:latin typeface="Arial MT"/>
                <a:cs typeface="Arial MT"/>
              </a:rPr>
              <a:t>Stability</a:t>
            </a:r>
            <a:endParaRPr sz="2000">
              <a:latin typeface="Arial MT"/>
              <a:cs typeface="Arial MT"/>
            </a:endParaRPr>
          </a:p>
          <a:p>
            <a:pPr marL="241300" indent="-228600">
              <a:spcBef>
                <a:spcPts val="1720"/>
              </a:spcBef>
              <a:buChar char="•"/>
              <a:tabLst>
                <a:tab pos="240665" algn="l"/>
                <a:tab pos="241300" algn="l"/>
              </a:tabLst>
            </a:pPr>
            <a:r>
              <a:rPr sz="2000" dirty="0">
                <a:solidFill>
                  <a:srgbClr val="221F1F"/>
                </a:solidFill>
                <a:latin typeface="Arial MT"/>
                <a:cs typeface="Arial MT"/>
              </a:rPr>
              <a:t>Governments</a:t>
            </a:r>
            <a:r>
              <a:rPr sz="2000" spc="-60" dirty="0">
                <a:solidFill>
                  <a:srgbClr val="221F1F"/>
                </a:solidFill>
                <a:latin typeface="Arial MT"/>
                <a:cs typeface="Arial MT"/>
              </a:rPr>
              <a:t> </a:t>
            </a:r>
            <a:r>
              <a:rPr sz="2000" dirty="0">
                <a:solidFill>
                  <a:srgbClr val="221F1F"/>
                </a:solidFill>
                <a:latin typeface="Arial MT"/>
                <a:cs typeface="Arial MT"/>
              </a:rPr>
              <a:t>:</a:t>
            </a:r>
            <a:r>
              <a:rPr sz="2000" spc="-135" dirty="0">
                <a:solidFill>
                  <a:srgbClr val="221F1F"/>
                </a:solidFill>
                <a:latin typeface="Arial MT"/>
                <a:cs typeface="Arial MT"/>
              </a:rPr>
              <a:t> </a:t>
            </a:r>
            <a:r>
              <a:rPr sz="2000" spc="-5" dirty="0">
                <a:solidFill>
                  <a:srgbClr val="221F1F"/>
                </a:solidFill>
                <a:latin typeface="Arial MT"/>
                <a:cs typeface="Arial MT"/>
              </a:rPr>
              <a:t>Attitudes</a:t>
            </a:r>
            <a:r>
              <a:rPr sz="2000" spc="-15" dirty="0">
                <a:solidFill>
                  <a:srgbClr val="221F1F"/>
                </a:solidFill>
                <a:latin typeface="Arial MT"/>
                <a:cs typeface="Arial MT"/>
              </a:rPr>
              <a:t> </a:t>
            </a:r>
            <a:r>
              <a:rPr sz="2000" dirty="0">
                <a:solidFill>
                  <a:srgbClr val="221F1F"/>
                </a:solidFill>
                <a:latin typeface="Arial MT"/>
                <a:cs typeface="Arial MT"/>
              </a:rPr>
              <a:t>/</a:t>
            </a:r>
            <a:r>
              <a:rPr sz="2000" spc="-15" dirty="0">
                <a:solidFill>
                  <a:srgbClr val="221F1F"/>
                </a:solidFill>
                <a:latin typeface="Arial MT"/>
                <a:cs typeface="Arial MT"/>
              </a:rPr>
              <a:t> </a:t>
            </a:r>
            <a:r>
              <a:rPr sz="2000" dirty="0">
                <a:solidFill>
                  <a:srgbClr val="221F1F"/>
                </a:solidFill>
                <a:latin typeface="Arial MT"/>
                <a:cs typeface="Arial MT"/>
              </a:rPr>
              <a:t>politics</a:t>
            </a:r>
            <a:endParaRPr sz="2000">
              <a:latin typeface="Arial MT"/>
              <a:cs typeface="Arial MT"/>
            </a:endParaRPr>
          </a:p>
          <a:p>
            <a:pPr marL="241300" indent="-228600">
              <a:spcBef>
                <a:spcPts val="1725"/>
              </a:spcBef>
              <a:buChar char="•"/>
              <a:tabLst>
                <a:tab pos="240665" algn="l"/>
                <a:tab pos="241300" algn="l"/>
              </a:tabLst>
            </a:pPr>
            <a:r>
              <a:rPr sz="2000" dirty="0">
                <a:solidFill>
                  <a:srgbClr val="221F1F"/>
                </a:solidFill>
                <a:latin typeface="Arial MT"/>
                <a:cs typeface="Arial MT"/>
              </a:rPr>
              <a:t>Competitors</a:t>
            </a:r>
            <a:r>
              <a:rPr sz="2000" spc="-45" dirty="0">
                <a:solidFill>
                  <a:srgbClr val="221F1F"/>
                </a:solidFill>
                <a:latin typeface="Arial MT"/>
                <a:cs typeface="Arial MT"/>
              </a:rPr>
              <a:t> </a:t>
            </a:r>
            <a:r>
              <a:rPr sz="2000" dirty="0">
                <a:solidFill>
                  <a:srgbClr val="221F1F"/>
                </a:solidFill>
                <a:latin typeface="Arial MT"/>
                <a:cs typeface="Arial MT"/>
              </a:rPr>
              <a:t>:</a:t>
            </a:r>
            <a:r>
              <a:rPr sz="2000" spc="-35" dirty="0">
                <a:solidFill>
                  <a:srgbClr val="221F1F"/>
                </a:solidFill>
                <a:latin typeface="Arial MT"/>
                <a:cs typeface="Arial MT"/>
              </a:rPr>
              <a:t> </a:t>
            </a:r>
            <a:r>
              <a:rPr sz="2000" dirty="0">
                <a:solidFill>
                  <a:srgbClr val="221F1F"/>
                </a:solidFill>
                <a:latin typeface="Arial MT"/>
                <a:cs typeface="Arial MT"/>
              </a:rPr>
              <a:t>Local</a:t>
            </a:r>
            <a:r>
              <a:rPr sz="2000" spc="-25" dirty="0">
                <a:solidFill>
                  <a:srgbClr val="221F1F"/>
                </a:solidFill>
                <a:latin typeface="Arial MT"/>
                <a:cs typeface="Arial MT"/>
              </a:rPr>
              <a:t> </a:t>
            </a:r>
            <a:r>
              <a:rPr sz="2000" dirty="0">
                <a:solidFill>
                  <a:srgbClr val="221F1F"/>
                </a:solidFill>
                <a:latin typeface="Arial MT"/>
                <a:cs typeface="Arial MT"/>
              </a:rPr>
              <a:t>/</a:t>
            </a:r>
            <a:r>
              <a:rPr sz="2000" spc="-20" dirty="0">
                <a:solidFill>
                  <a:srgbClr val="221F1F"/>
                </a:solidFill>
                <a:latin typeface="Arial MT"/>
                <a:cs typeface="Arial MT"/>
              </a:rPr>
              <a:t> </a:t>
            </a:r>
            <a:r>
              <a:rPr sz="2000" dirty="0">
                <a:solidFill>
                  <a:srgbClr val="221F1F"/>
                </a:solidFill>
                <a:latin typeface="Arial MT"/>
                <a:cs typeface="Arial MT"/>
              </a:rPr>
              <a:t>International</a:t>
            </a:r>
            <a:r>
              <a:rPr sz="2000" spc="-50" dirty="0">
                <a:solidFill>
                  <a:srgbClr val="221F1F"/>
                </a:solidFill>
                <a:latin typeface="Arial MT"/>
                <a:cs typeface="Arial MT"/>
              </a:rPr>
              <a:t> </a:t>
            </a:r>
            <a:r>
              <a:rPr sz="2000" dirty="0">
                <a:solidFill>
                  <a:srgbClr val="221F1F"/>
                </a:solidFill>
                <a:latin typeface="Arial MT"/>
                <a:cs typeface="Arial MT"/>
              </a:rPr>
              <a:t>/</a:t>
            </a:r>
            <a:endParaRPr sz="2000">
              <a:latin typeface="Arial MT"/>
              <a:cs typeface="Arial MT"/>
            </a:endParaRPr>
          </a:p>
          <a:p>
            <a:pPr marL="241300">
              <a:spcBef>
                <a:spcPts val="720"/>
              </a:spcBef>
            </a:pPr>
            <a:r>
              <a:rPr sz="2000" dirty="0">
                <a:solidFill>
                  <a:srgbClr val="221F1F"/>
                </a:solidFill>
                <a:latin typeface="Arial MT"/>
                <a:cs typeface="Arial MT"/>
              </a:rPr>
              <a:t>Established</a:t>
            </a:r>
            <a:endParaRPr sz="2000">
              <a:latin typeface="Arial MT"/>
              <a:cs typeface="Arial MT"/>
            </a:endParaRPr>
          </a:p>
        </p:txBody>
      </p:sp>
      <p:sp>
        <p:nvSpPr>
          <p:cNvPr id="5" name="object 5"/>
          <p:cNvSpPr/>
          <p:nvPr/>
        </p:nvSpPr>
        <p:spPr>
          <a:xfrm>
            <a:off x="6134100" y="1592580"/>
            <a:ext cx="4533900" cy="4182110"/>
          </a:xfrm>
          <a:custGeom>
            <a:avLst/>
            <a:gdLst/>
            <a:ahLst/>
            <a:cxnLst/>
            <a:rect l="l" t="t" r="r" b="b"/>
            <a:pathLst>
              <a:path w="4533900" h="4182110">
                <a:moveTo>
                  <a:pt x="0" y="4181855"/>
                </a:moveTo>
                <a:lnTo>
                  <a:pt x="4533899" y="4181855"/>
                </a:lnTo>
              </a:path>
              <a:path w="4533900" h="4182110">
                <a:moveTo>
                  <a:pt x="4533899" y="0"/>
                </a:moveTo>
                <a:lnTo>
                  <a:pt x="0" y="0"/>
                </a:lnTo>
                <a:lnTo>
                  <a:pt x="0" y="4181855"/>
                </a:lnTo>
              </a:path>
            </a:pathLst>
          </a:custGeom>
          <a:ln w="9525">
            <a:solidFill>
              <a:srgbClr val="333336"/>
            </a:solidFill>
          </a:ln>
        </p:spPr>
        <p:txBody>
          <a:bodyPr wrap="square" lIns="0" tIns="0" rIns="0" bIns="0" rtlCol="0"/>
          <a:lstStyle/>
          <a:p/>
        </p:txBody>
      </p:sp>
      <p:sp>
        <p:nvSpPr>
          <p:cNvPr id="6" name="object 6"/>
          <p:cNvSpPr txBox="1"/>
          <p:nvPr/>
        </p:nvSpPr>
        <p:spPr>
          <a:xfrm>
            <a:off x="6214110" y="1566223"/>
            <a:ext cx="4393565" cy="3505200"/>
          </a:xfrm>
          <a:prstGeom prst="rect">
            <a:avLst/>
          </a:prstGeom>
        </p:spPr>
        <p:txBody>
          <a:bodyPr vert="horz" wrap="square" lIns="0" tIns="12065" rIns="0" bIns="0" rtlCol="0">
            <a:spAutoFit/>
          </a:bodyPr>
          <a:lstStyle/>
          <a:p>
            <a:pPr marL="241300" marR="414655" indent="-228600">
              <a:lnSpc>
                <a:spcPct val="130000"/>
              </a:lnSpc>
              <a:spcBef>
                <a:spcPts val="95"/>
              </a:spcBef>
              <a:buChar char="•"/>
              <a:tabLst>
                <a:tab pos="241300" algn="l"/>
              </a:tabLst>
            </a:pPr>
            <a:r>
              <a:rPr sz="2500" spc="-5" dirty="0">
                <a:solidFill>
                  <a:srgbClr val="221F1F"/>
                </a:solidFill>
                <a:latin typeface="Arial MT"/>
                <a:cs typeface="Arial MT"/>
              </a:rPr>
              <a:t>Ec</a:t>
            </a:r>
            <a:r>
              <a:rPr sz="2500" spc="5" dirty="0">
                <a:solidFill>
                  <a:srgbClr val="221F1F"/>
                </a:solidFill>
                <a:latin typeface="Arial MT"/>
                <a:cs typeface="Arial MT"/>
              </a:rPr>
              <a:t>o</a:t>
            </a:r>
            <a:r>
              <a:rPr sz="2500" spc="-5" dirty="0">
                <a:solidFill>
                  <a:srgbClr val="221F1F"/>
                </a:solidFill>
                <a:latin typeface="Arial MT"/>
                <a:cs typeface="Arial MT"/>
              </a:rPr>
              <a:t>n</a:t>
            </a:r>
            <a:r>
              <a:rPr sz="2500" spc="5" dirty="0">
                <a:solidFill>
                  <a:srgbClr val="221F1F"/>
                </a:solidFill>
                <a:latin typeface="Arial MT"/>
                <a:cs typeface="Arial MT"/>
              </a:rPr>
              <a:t>o</a:t>
            </a:r>
            <a:r>
              <a:rPr sz="2500" spc="-5" dirty="0">
                <a:solidFill>
                  <a:srgbClr val="221F1F"/>
                </a:solidFill>
                <a:latin typeface="Arial MT"/>
                <a:cs typeface="Arial MT"/>
              </a:rPr>
              <a:t>mies</a:t>
            </a:r>
            <a:r>
              <a:rPr sz="2500" spc="-459" dirty="0">
                <a:solidFill>
                  <a:srgbClr val="221F1F"/>
                </a:solidFill>
                <a:latin typeface="Arial MT"/>
                <a:cs typeface="Arial MT"/>
              </a:rPr>
              <a:t> </a:t>
            </a:r>
            <a:r>
              <a:rPr sz="2500" spc="-5" dirty="0">
                <a:solidFill>
                  <a:srgbClr val="221F1F"/>
                </a:solidFill>
                <a:latin typeface="Arial MT"/>
                <a:cs typeface="Arial MT"/>
              </a:rPr>
              <a:t>:</a:t>
            </a:r>
            <a:r>
              <a:rPr sz="2500" spc="10" dirty="0">
                <a:solidFill>
                  <a:srgbClr val="221F1F"/>
                </a:solidFill>
                <a:latin typeface="Arial MT"/>
                <a:cs typeface="Arial MT"/>
              </a:rPr>
              <a:t> </a:t>
            </a:r>
            <a:r>
              <a:rPr sz="2500" spc="-185" dirty="0">
                <a:solidFill>
                  <a:srgbClr val="221F1F"/>
                </a:solidFill>
                <a:latin typeface="Arial MT"/>
                <a:cs typeface="Arial MT"/>
              </a:rPr>
              <a:t>V</a:t>
            </a:r>
            <a:r>
              <a:rPr sz="2500" spc="-5" dirty="0">
                <a:solidFill>
                  <a:srgbClr val="221F1F"/>
                </a:solidFill>
                <a:latin typeface="Arial MT"/>
                <a:cs typeface="Arial MT"/>
              </a:rPr>
              <a:t>arying levels  </a:t>
            </a:r>
            <a:r>
              <a:rPr sz="2500" dirty="0">
                <a:solidFill>
                  <a:srgbClr val="221F1F"/>
                </a:solidFill>
                <a:latin typeface="Arial MT"/>
                <a:cs typeface="Arial MT"/>
              </a:rPr>
              <a:t>and</a:t>
            </a:r>
            <a:r>
              <a:rPr sz="2500" spc="-5" dirty="0">
                <a:solidFill>
                  <a:srgbClr val="221F1F"/>
                </a:solidFill>
                <a:latin typeface="Arial MT"/>
                <a:cs typeface="Arial MT"/>
              </a:rPr>
              <a:t> systems</a:t>
            </a:r>
            <a:endParaRPr sz="2500">
              <a:latin typeface="Arial MT"/>
              <a:cs typeface="Arial MT"/>
            </a:endParaRPr>
          </a:p>
          <a:p>
            <a:pPr marL="241300" indent="-228600">
              <a:spcBef>
                <a:spcPts val="1900"/>
              </a:spcBef>
              <a:buChar char="•"/>
              <a:tabLst>
                <a:tab pos="241300" algn="l"/>
              </a:tabLst>
            </a:pPr>
            <a:r>
              <a:rPr sz="2500" spc="-5" dirty="0">
                <a:solidFill>
                  <a:srgbClr val="221F1F"/>
                </a:solidFill>
                <a:latin typeface="Arial MT"/>
                <a:cs typeface="Arial MT"/>
              </a:rPr>
              <a:t>Finance</a:t>
            </a:r>
            <a:r>
              <a:rPr sz="2500" spc="-10" dirty="0">
                <a:solidFill>
                  <a:srgbClr val="221F1F"/>
                </a:solidFill>
                <a:latin typeface="Arial MT"/>
                <a:cs typeface="Arial MT"/>
              </a:rPr>
              <a:t> </a:t>
            </a:r>
            <a:r>
              <a:rPr sz="2500" spc="-5" dirty="0">
                <a:solidFill>
                  <a:srgbClr val="221F1F"/>
                </a:solidFill>
                <a:latin typeface="Arial MT"/>
                <a:cs typeface="Arial MT"/>
              </a:rPr>
              <a:t>:</a:t>
            </a:r>
            <a:r>
              <a:rPr sz="2500" spc="10" dirty="0">
                <a:solidFill>
                  <a:srgbClr val="221F1F"/>
                </a:solidFill>
                <a:latin typeface="Arial MT"/>
                <a:cs typeface="Arial MT"/>
              </a:rPr>
              <a:t> </a:t>
            </a:r>
            <a:r>
              <a:rPr sz="2500" spc="-10" dirty="0">
                <a:solidFill>
                  <a:srgbClr val="221F1F"/>
                </a:solidFill>
                <a:latin typeface="Arial MT"/>
                <a:cs typeface="Arial MT"/>
              </a:rPr>
              <a:t>Different</a:t>
            </a:r>
            <a:r>
              <a:rPr sz="2500" spc="10" dirty="0">
                <a:solidFill>
                  <a:srgbClr val="221F1F"/>
                </a:solidFill>
                <a:latin typeface="Arial MT"/>
                <a:cs typeface="Arial MT"/>
              </a:rPr>
              <a:t> </a:t>
            </a:r>
            <a:r>
              <a:rPr sz="2500" spc="-5" dirty="0">
                <a:solidFill>
                  <a:srgbClr val="221F1F"/>
                </a:solidFill>
                <a:latin typeface="Arial MT"/>
                <a:cs typeface="Arial MT"/>
              </a:rPr>
              <a:t>systems</a:t>
            </a:r>
            <a:endParaRPr sz="2500">
              <a:latin typeface="Arial MT"/>
              <a:cs typeface="Arial MT"/>
            </a:endParaRPr>
          </a:p>
          <a:p>
            <a:pPr marL="241300" indent="-228600">
              <a:spcBef>
                <a:spcPts val="1895"/>
              </a:spcBef>
              <a:buChar char="•"/>
              <a:tabLst>
                <a:tab pos="241300" algn="l"/>
              </a:tabLst>
            </a:pPr>
            <a:r>
              <a:rPr sz="2500" spc="-5" dirty="0">
                <a:solidFill>
                  <a:srgbClr val="221F1F"/>
                </a:solidFill>
                <a:latin typeface="Arial MT"/>
                <a:cs typeface="Arial MT"/>
              </a:rPr>
              <a:t>Currencies</a:t>
            </a:r>
            <a:r>
              <a:rPr sz="2500" spc="-10" dirty="0">
                <a:solidFill>
                  <a:srgbClr val="221F1F"/>
                </a:solidFill>
                <a:latin typeface="Arial MT"/>
                <a:cs typeface="Arial MT"/>
              </a:rPr>
              <a:t> </a:t>
            </a:r>
            <a:r>
              <a:rPr sz="2500" dirty="0">
                <a:solidFill>
                  <a:srgbClr val="221F1F"/>
                </a:solidFill>
                <a:latin typeface="Arial MT"/>
                <a:cs typeface="Arial MT"/>
              </a:rPr>
              <a:t>:</a:t>
            </a:r>
            <a:r>
              <a:rPr sz="2500" spc="-15" dirty="0">
                <a:solidFill>
                  <a:srgbClr val="221F1F"/>
                </a:solidFill>
                <a:latin typeface="Arial MT"/>
                <a:cs typeface="Arial MT"/>
              </a:rPr>
              <a:t> </a:t>
            </a:r>
            <a:r>
              <a:rPr sz="2500" dirty="0">
                <a:solidFill>
                  <a:srgbClr val="221F1F"/>
                </a:solidFill>
                <a:latin typeface="Arial MT"/>
                <a:cs typeface="Arial MT"/>
              </a:rPr>
              <a:t>Fluctuating</a:t>
            </a:r>
            <a:endParaRPr sz="2500">
              <a:latin typeface="Arial MT"/>
              <a:cs typeface="Arial MT"/>
            </a:endParaRPr>
          </a:p>
          <a:p>
            <a:pPr marL="241300" indent="-228600">
              <a:spcBef>
                <a:spcPts val="1910"/>
              </a:spcBef>
              <a:buChar char="•"/>
              <a:tabLst>
                <a:tab pos="241300" algn="l"/>
              </a:tabLst>
            </a:pPr>
            <a:r>
              <a:rPr sz="2500" spc="-5" dirty="0">
                <a:solidFill>
                  <a:srgbClr val="221F1F"/>
                </a:solidFill>
                <a:latin typeface="Arial MT"/>
                <a:cs typeface="Arial MT"/>
              </a:rPr>
              <a:t>Businesses</a:t>
            </a:r>
            <a:r>
              <a:rPr sz="2500" spc="-15" dirty="0">
                <a:solidFill>
                  <a:srgbClr val="221F1F"/>
                </a:solidFill>
                <a:latin typeface="Arial MT"/>
                <a:cs typeface="Arial MT"/>
              </a:rPr>
              <a:t> </a:t>
            </a:r>
            <a:r>
              <a:rPr sz="2500" spc="-5" dirty="0">
                <a:solidFill>
                  <a:srgbClr val="221F1F"/>
                </a:solidFill>
                <a:latin typeface="Arial MT"/>
                <a:cs typeface="Arial MT"/>
              </a:rPr>
              <a:t>:</a:t>
            </a:r>
            <a:r>
              <a:rPr sz="2500" spc="-40" dirty="0">
                <a:solidFill>
                  <a:srgbClr val="221F1F"/>
                </a:solidFill>
                <a:latin typeface="Arial MT"/>
                <a:cs typeface="Arial MT"/>
              </a:rPr>
              <a:t> </a:t>
            </a:r>
            <a:r>
              <a:rPr sz="2500" spc="-5" dirty="0">
                <a:solidFill>
                  <a:srgbClr val="221F1F"/>
                </a:solidFill>
                <a:latin typeface="Arial MT"/>
                <a:cs typeface="Arial MT"/>
              </a:rPr>
              <a:t>The</a:t>
            </a:r>
            <a:r>
              <a:rPr sz="2500" spc="-10" dirty="0">
                <a:solidFill>
                  <a:srgbClr val="221F1F"/>
                </a:solidFill>
                <a:latin typeface="Arial MT"/>
                <a:cs typeface="Arial MT"/>
              </a:rPr>
              <a:t> </a:t>
            </a:r>
            <a:r>
              <a:rPr sz="2500" spc="-5" dirty="0">
                <a:solidFill>
                  <a:srgbClr val="221F1F"/>
                </a:solidFill>
                <a:latin typeface="Arial MT"/>
                <a:cs typeface="Arial MT"/>
              </a:rPr>
              <a:t>local</a:t>
            </a:r>
            <a:r>
              <a:rPr sz="2500" spc="-15" dirty="0">
                <a:solidFill>
                  <a:srgbClr val="221F1F"/>
                </a:solidFill>
                <a:latin typeface="Arial MT"/>
                <a:cs typeface="Arial MT"/>
              </a:rPr>
              <a:t> </a:t>
            </a:r>
            <a:r>
              <a:rPr sz="2500" spc="-10" dirty="0">
                <a:solidFill>
                  <a:srgbClr val="221F1F"/>
                </a:solidFill>
                <a:latin typeface="Arial MT"/>
                <a:cs typeface="Arial MT"/>
              </a:rPr>
              <a:t>way…</a:t>
            </a:r>
            <a:endParaRPr sz="2500">
              <a:latin typeface="Arial MT"/>
              <a:cs typeface="Arial MT"/>
            </a:endParaRPr>
          </a:p>
          <a:p>
            <a:pPr marL="241300" indent="-228600">
              <a:spcBef>
                <a:spcPts val="1895"/>
              </a:spcBef>
              <a:buChar char="•"/>
              <a:tabLst>
                <a:tab pos="241300" algn="l"/>
              </a:tabLst>
            </a:pPr>
            <a:r>
              <a:rPr sz="2500" spc="-5" dirty="0">
                <a:solidFill>
                  <a:srgbClr val="221F1F"/>
                </a:solidFill>
                <a:latin typeface="Arial MT"/>
                <a:cs typeface="Arial MT"/>
              </a:rPr>
              <a:t>Control </a:t>
            </a:r>
            <a:r>
              <a:rPr sz="2500" dirty="0">
                <a:solidFill>
                  <a:srgbClr val="221F1F"/>
                </a:solidFill>
                <a:latin typeface="Arial MT"/>
                <a:cs typeface="Arial MT"/>
              </a:rPr>
              <a:t>:</a:t>
            </a:r>
            <a:r>
              <a:rPr sz="2500" spc="15" dirty="0">
                <a:solidFill>
                  <a:srgbClr val="221F1F"/>
                </a:solidFill>
                <a:latin typeface="Arial MT"/>
                <a:cs typeface="Arial MT"/>
              </a:rPr>
              <a:t> </a:t>
            </a:r>
            <a:r>
              <a:rPr sz="2500" spc="-5" dirty="0">
                <a:solidFill>
                  <a:srgbClr val="221F1F"/>
                </a:solidFill>
                <a:latin typeface="Arial MT"/>
                <a:cs typeface="Arial MT"/>
              </a:rPr>
              <a:t>Remote</a:t>
            </a:r>
            <a:r>
              <a:rPr sz="2500" dirty="0">
                <a:solidFill>
                  <a:srgbClr val="221F1F"/>
                </a:solidFill>
                <a:latin typeface="Arial MT"/>
                <a:cs typeface="Arial MT"/>
              </a:rPr>
              <a:t> </a:t>
            </a:r>
            <a:r>
              <a:rPr sz="2500" spc="-5" dirty="0">
                <a:solidFill>
                  <a:srgbClr val="221F1F"/>
                </a:solidFill>
                <a:latin typeface="Arial MT"/>
                <a:cs typeface="Arial MT"/>
              </a:rPr>
              <a:t>&amp;</a:t>
            </a:r>
            <a:r>
              <a:rPr sz="2500" spc="5" dirty="0">
                <a:solidFill>
                  <a:srgbClr val="221F1F"/>
                </a:solidFill>
                <a:latin typeface="Arial MT"/>
                <a:cs typeface="Arial MT"/>
              </a:rPr>
              <a:t> </a:t>
            </a:r>
            <a:r>
              <a:rPr sz="2500" spc="-10" dirty="0">
                <a:solidFill>
                  <a:srgbClr val="221F1F"/>
                </a:solidFill>
                <a:latin typeface="Arial MT"/>
                <a:cs typeface="Arial MT"/>
              </a:rPr>
              <a:t>Difficult</a:t>
            </a:r>
            <a:endParaRPr sz="2500">
              <a:latin typeface="Arial MT"/>
              <a:cs typeface="Arial M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9422893" y="5719572"/>
            <a:ext cx="1245235" cy="1015365"/>
            <a:chOff x="7898892" y="5719571"/>
            <a:chExt cx="1245235" cy="1015365"/>
          </a:xfrm>
        </p:grpSpPr>
        <p:pic>
          <p:nvPicPr>
            <p:cNvPr id="3" name="object 3"/>
            <p:cNvPicPr/>
            <p:nvPr/>
          </p:nvPicPr>
          <p:blipFill>
            <a:blip r:embed="rId1" cstate="print"/>
            <a:stretch>
              <a:fillRect/>
            </a:stretch>
          </p:blipFill>
          <p:spPr>
            <a:xfrm>
              <a:off x="7904988" y="5754681"/>
              <a:ext cx="1031630" cy="920430"/>
            </a:xfrm>
            <a:prstGeom prst="rect">
              <a:avLst/>
            </a:prstGeom>
          </p:spPr>
        </p:pic>
        <p:sp>
          <p:nvSpPr>
            <p:cNvPr id="4" name="object 4"/>
            <p:cNvSpPr/>
            <p:nvPr/>
          </p:nvSpPr>
          <p:spPr>
            <a:xfrm>
              <a:off x="7898892" y="5719571"/>
              <a:ext cx="1245235" cy="1015365"/>
            </a:xfrm>
            <a:custGeom>
              <a:avLst/>
              <a:gdLst/>
              <a:ahLst/>
              <a:cxnLst/>
              <a:rect l="l" t="t" r="r" b="b"/>
              <a:pathLst>
                <a:path w="1245234" h="1015365">
                  <a:moveTo>
                    <a:pt x="1245107" y="0"/>
                  </a:moveTo>
                  <a:lnTo>
                    <a:pt x="0" y="0"/>
                  </a:lnTo>
                  <a:lnTo>
                    <a:pt x="0" y="1014983"/>
                  </a:lnTo>
                  <a:lnTo>
                    <a:pt x="1245107" y="1014983"/>
                  </a:lnTo>
                  <a:lnTo>
                    <a:pt x="1245107" y="0"/>
                  </a:lnTo>
                  <a:close/>
                </a:path>
              </a:pathLst>
            </a:custGeom>
            <a:solidFill>
              <a:srgbClr val="FFFFFF"/>
            </a:solidFill>
          </p:spPr>
          <p:txBody>
            <a:bodyPr wrap="square" lIns="0" tIns="0" rIns="0" bIns="0" rtlCol="0"/>
            <a:lstStyle/>
            <a:p/>
          </p:txBody>
        </p:sp>
      </p:grpSp>
      <p:grpSp>
        <p:nvGrpSpPr>
          <p:cNvPr id="5" name="object 5"/>
          <p:cNvGrpSpPr/>
          <p:nvPr/>
        </p:nvGrpSpPr>
        <p:grpSpPr>
          <a:xfrm>
            <a:off x="2703831" y="1024382"/>
            <a:ext cx="6275705" cy="5259070"/>
            <a:chOff x="1179830" y="1024382"/>
            <a:chExt cx="6275705" cy="5259070"/>
          </a:xfrm>
        </p:grpSpPr>
        <p:pic>
          <p:nvPicPr>
            <p:cNvPr id="6" name="object 6"/>
            <p:cNvPicPr/>
            <p:nvPr/>
          </p:nvPicPr>
          <p:blipFill>
            <a:blip r:embed="rId2" cstate="print"/>
            <a:stretch>
              <a:fillRect/>
            </a:stretch>
          </p:blipFill>
          <p:spPr>
            <a:xfrm>
              <a:off x="1179830" y="1024382"/>
              <a:ext cx="6275578" cy="5259070"/>
            </a:xfrm>
            <a:prstGeom prst="rect">
              <a:avLst/>
            </a:prstGeom>
          </p:spPr>
        </p:pic>
        <p:sp>
          <p:nvSpPr>
            <p:cNvPr id="7" name="object 7"/>
            <p:cNvSpPr/>
            <p:nvPr/>
          </p:nvSpPr>
          <p:spPr>
            <a:xfrm>
              <a:off x="1249680" y="1973580"/>
              <a:ext cx="5116195" cy="3990340"/>
            </a:xfrm>
            <a:custGeom>
              <a:avLst/>
              <a:gdLst/>
              <a:ahLst/>
              <a:cxnLst/>
              <a:rect l="l" t="t" r="r" b="b"/>
              <a:pathLst>
                <a:path w="5116195" h="3990340">
                  <a:moveTo>
                    <a:pt x="2537460" y="669036"/>
                  </a:moveTo>
                  <a:lnTo>
                    <a:pt x="2537460" y="2689860"/>
                  </a:lnTo>
                </a:path>
                <a:path w="5116195" h="3990340">
                  <a:moveTo>
                    <a:pt x="4671059" y="152400"/>
                  </a:moveTo>
                  <a:lnTo>
                    <a:pt x="4062983" y="560832"/>
                  </a:lnTo>
                </a:path>
                <a:path w="5116195" h="3990340">
                  <a:moveTo>
                    <a:pt x="3387852" y="3371088"/>
                  </a:moveTo>
                  <a:lnTo>
                    <a:pt x="3779520" y="3989832"/>
                  </a:lnTo>
                </a:path>
                <a:path w="5116195" h="3990340">
                  <a:moveTo>
                    <a:pt x="4408932" y="2034540"/>
                  </a:moveTo>
                  <a:lnTo>
                    <a:pt x="5116068" y="2179320"/>
                  </a:lnTo>
                </a:path>
                <a:path w="5116195" h="3990340">
                  <a:moveTo>
                    <a:pt x="1664208" y="3352800"/>
                  </a:moveTo>
                  <a:lnTo>
                    <a:pt x="1266444" y="3954780"/>
                  </a:lnTo>
                </a:path>
                <a:path w="5116195" h="3990340">
                  <a:moveTo>
                    <a:pt x="696468" y="2104644"/>
                  </a:moveTo>
                  <a:lnTo>
                    <a:pt x="0" y="2284476"/>
                  </a:lnTo>
                </a:path>
                <a:path w="5116195" h="3990340">
                  <a:moveTo>
                    <a:pt x="1088136" y="441960"/>
                  </a:moveTo>
                  <a:lnTo>
                    <a:pt x="505968" y="0"/>
                  </a:lnTo>
                </a:path>
                <a:path w="5116195" h="3990340">
                  <a:moveTo>
                    <a:pt x="1680971" y="2228088"/>
                  </a:moveTo>
                  <a:lnTo>
                    <a:pt x="1002792" y="2759964"/>
                  </a:lnTo>
                </a:path>
                <a:path w="5116195" h="3990340">
                  <a:moveTo>
                    <a:pt x="3336035" y="2333244"/>
                  </a:moveTo>
                  <a:lnTo>
                    <a:pt x="4008120" y="2830068"/>
                  </a:lnTo>
                </a:path>
                <a:path w="5116195" h="3990340">
                  <a:moveTo>
                    <a:pt x="1525524" y="1688592"/>
                  </a:moveTo>
                  <a:lnTo>
                    <a:pt x="3538728" y="1688592"/>
                  </a:lnTo>
                </a:path>
              </a:pathLst>
            </a:custGeom>
            <a:ln w="12700">
              <a:solidFill>
                <a:srgbClr val="CAC7C7"/>
              </a:solidFill>
            </a:ln>
          </p:spPr>
          <p:txBody>
            <a:bodyPr wrap="square" lIns="0" tIns="0" rIns="0" bIns="0" rtlCol="0"/>
            <a:lstStyle/>
            <a:p/>
          </p:txBody>
        </p:sp>
      </p:grpSp>
      <p:sp>
        <p:nvSpPr>
          <p:cNvPr id="8" name="object 8"/>
          <p:cNvSpPr txBox="1"/>
          <p:nvPr/>
        </p:nvSpPr>
        <p:spPr>
          <a:xfrm>
            <a:off x="6187821" y="1572514"/>
            <a:ext cx="694690" cy="344805"/>
          </a:xfrm>
          <a:prstGeom prst="rect">
            <a:avLst/>
          </a:prstGeom>
        </p:spPr>
        <p:txBody>
          <a:bodyPr vert="horz" wrap="square" lIns="0" tIns="31750" rIns="0" bIns="0" rtlCol="0">
            <a:spAutoFit/>
          </a:bodyPr>
          <a:lstStyle/>
          <a:p>
            <a:pPr marL="137160" marR="5080" indent="-125095">
              <a:lnSpc>
                <a:spcPts val="1190"/>
              </a:lnSpc>
              <a:spcBef>
                <a:spcPts val="250"/>
              </a:spcBef>
            </a:pPr>
            <a:r>
              <a:rPr sz="1100" b="1" spc="-5" dirty="0">
                <a:solidFill>
                  <a:srgbClr val="FF0000"/>
                </a:solidFill>
                <a:latin typeface="Arial" panose="020B0604020202020204"/>
                <a:cs typeface="Arial" panose="020B0604020202020204"/>
              </a:rPr>
              <a:t>E</a:t>
            </a:r>
            <a:r>
              <a:rPr sz="1100" b="1" dirty="0">
                <a:solidFill>
                  <a:srgbClr val="FF0000"/>
                </a:solidFill>
                <a:latin typeface="Arial" panose="020B0604020202020204"/>
                <a:cs typeface="Arial" panose="020B0604020202020204"/>
              </a:rPr>
              <a:t>c</a:t>
            </a:r>
            <a:r>
              <a:rPr sz="1100" b="1" spc="-5" dirty="0">
                <a:solidFill>
                  <a:srgbClr val="FF0000"/>
                </a:solidFill>
                <a:latin typeface="Arial" panose="020B0604020202020204"/>
                <a:cs typeface="Arial" panose="020B0604020202020204"/>
              </a:rPr>
              <a:t>o</a:t>
            </a:r>
            <a:r>
              <a:rPr sz="1100" b="1" dirty="0">
                <a:solidFill>
                  <a:srgbClr val="FF0000"/>
                </a:solidFill>
                <a:latin typeface="Arial" panose="020B0604020202020204"/>
                <a:cs typeface="Arial" panose="020B0604020202020204"/>
              </a:rPr>
              <a:t>n</a:t>
            </a:r>
            <a:r>
              <a:rPr sz="1100" b="1" spc="-10" dirty="0">
                <a:solidFill>
                  <a:srgbClr val="FF0000"/>
                </a:solidFill>
                <a:latin typeface="Arial" panose="020B0604020202020204"/>
                <a:cs typeface="Arial" panose="020B0604020202020204"/>
              </a:rPr>
              <a:t>o</a:t>
            </a:r>
            <a:r>
              <a:rPr sz="1100" b="1" dirty="0">
                <a:solidFill>
                  <a:srgbClr val="FF0000"/>
                </a:solidFill>
                <a:latin typeface="Arial" panose="020B0604020202020204"/>
                <a:cs typeface="Arial" panose="020B0604020202020204"/>
              </a:rPr>
              <a:t>m</a:t>
            </a:r>
            <a:r>
              <a:rPr sz="1100" b="1" spc="5" dirty="0">
                <a:solidFill>
                  <a:srgbClr val="FF0000"/>
                </a:solidFill>
                <a:latin typeface="Arial" panose="020B0604020202020204"/>
                <a:cs typeface="Arial" panose="020B0604020202020204"/>
              </a:rPr>
              <a:t>i</a:t>
            </a:r>
            <a:r>
              <a:rPr sz="1100" b="1" dirty="0">
                <a:solidFill>
                  <a:srgbClr val="FF0000"/>
                </a:solidFill>
                <a:latin typeface="Arial" panose="020B0604020202020204"/>
                <a:cs typeface="Arial" panose="020B0604020202020204"/>
              </a:rPr>
              <a:t>c  forces</a:t>
            </a:r>
            <a:endParaRPr sz="1100">
              <a:latin typeface="Arial" panose="020B0604020202020204"/>
              <a:cs typeface="Arial" panose="020B0604020202020204"/>
            </a:endParaRPr>
          </a:p>
        </p:txBody>
      </p:sp>
      <p:sp>
        <p:nvSpPr>
          <p:cNvPr id="9" name="object 9"/>
          <p:cNvSpPr txBox="1"/>
          <p:nvPr/>
        </p:nvSpPr>
        <p:spPr>
          <a:xfrm>
            <a:off x="6155564" y="2814067"/>
            <a:ext cx="826769" cy="344805"/>
          </a:xfrm>
          <a:prstGeom prst="rect">
            <a:avLst/>
          </a:prstGeom>
        </p:spPr>
        <p:txBody>
          <a:bodyPr vert="horz" wrap="square" lIns="0" tIns="31750" rIns="0" bIns="0" rtlCol="0">
            <a:spAutoFit/>
          </a:bodyPr>
          <a:lstStyle/>
          <a:p>
            <a:pPr marL="108585" marR="5080" indent="-96520">
              <a:lnSpc>
                <a:spcPts val="1190"/>
              </a:lnSpc>
              <a:spcBef>
                <a:spcPts val="250"/>
              </a:spcBef>
            </a:pPr>
            <a:r>
              <a:rPr sz="1100" b="1" spc="-10" dirty="0">
                <a:solidFill>
                  <a:srgbClr val="000099"/>
                </a:solidFill>
                <a:latin typeface="Arial" panose="020B0604020202020204"/>
                <a:cs typeface="Arial" panose="020B0604020202020204"/>
              </a:rPr>
              <a:t>C</a:t>
            </a:r>
            <a:r>
              <a:rPr sz="1100" b="1" dirty="0">
                <a:solidFill>
                  <a:srgbClr val="000099"/>
                </a:solidFill>
                <a:latin typeface="Arial" panose="020B0604020202020204"/>
                <a:cs typeface="Arial" panose="020B0604020202020204"/>
              </a:rPr>
              <a:t>omp</a:t>
            </a:r>
            <a:r>
              <a:rPr sz="1100" b="1" spc="-5" dirty="0">
                <a:solidFill>
                  <a:srgbClr val="000099"/>
                </a:solidFill>
                <a:latin typeface="Arial" panose="020B0604020202020204"/>
                <a:cs typeface="Arial" panose="020B0604020202020204"/>
              </a:rPr>
              <a:t>e</a:t>
            </a:r>
            <a:r>
              <a:rPr sz="1100" b="1" dirty="0">
                <a:solidFill>
                  <a:srgbClr val="000099"/>
                </a:solidFill>
                <a:latin typeface="Arial" panose="020B0604020202020204"/>
                <a:cs typeface="Arial" panose="020B0604020202020204"/>
              </a:rPr>
              <a:t>titi</a:t>
            </a:r>
            <a:r>
              <a:rPr sz="1100" b="1" spc="-15" dirty="0">
                <a:solidFill>
                  <a:srgbClr val="000099"/>
                </a:solidFill>
                <a:latin typeface="Arial" panose="020B0604020202020204"/>
                <a:cs typeface="Arial" panose="020B0604020202020204"/>
              </a:rPr>
              <a:t>v</a:t>
            </a:r>
            <a:r>
              <a:rPr sz="1100" b="1" dirty="0">
                <a:solidFill>
                  <a:srgbClr val="000099"/>
                </a:solidFill>
                <a:latin typeface="Arial" panose="020B0604020202020204"/>
                <a:cs typeface="Arial" panose="020B0604020202020204"/>
              </a:rPr>
              <a:t>e  structure</a:t>
            </a:r>
            <a:endParaRPr sz="1100">
              <a:latin typeface="Arial" panose="020B0604020202020204"/>
              <a:cs typeface="Arial" panose="020B0604020202020204"/>
            </a:endParaRPr>
          </a:p>
        </p:txBody>
      </p:sp>
      <p:sp>
        <p:nvSpPr>
          <p:cNvPr id="10" name="object 10"/>
          <p:cNvSpPr txBox="1"/>
          <p:nvPr/>
        </p:nvSpPr>
        <p:spPr>
          <a:xfrm>
            <a:off x="7049516" y="2871344"/>
            <a:ext cx="826769" cy="344805"/>
          </a:xfrm>
          <a:prstGeom prst="rect">
            <a:avLst/>
          </a:prstGeom>
        </p:spPr>
        <p:txBody>
          <a:bodyPr vert="horz" wrap="square" lIns="0" tIns="31750" rIns="0" bIns="0" rtlCol="0">
            <a:spAutoFit/>
          </a:bodyPr>
          <a:lstStyle/>
          <a:p>
            <a:pPr marL="182880" marR="5080" indent="-170815">
              <a:lnSpc>
                <a:spcPts val="1190"/>
              </a:lnSpc>
              <a:spcBef>
                <a:spcPts val="250"/>
              </a:spcBef>
            </a:pPr>
            <a:r>
              <a:rPr sz="1100" b="1" spc="-10" dirty="0">
                <a:solidFill>
                  <a:srgbClr val="FF0000"/>
                </a:solidFill>
                <a:latin typeface="Arial" panose="020B0604020202020204"/>
                <a:cs typeface="Arial" panose="020B0604020202020204"/>
              </a:rPr>
              <a:t>C</a:t>
            </a:r>
            <a:r>
              <a:rPr sz="1100" b="1" dirty="0">
                <a:solidFill>
                  <a:srgbClr val="FF0000"/>
                </a:solidFill>
                <a:latin typeface="Arial" panose="020B0604020202020204"/>
                <a:cs typeface="Arial" panose="020B0604020202020204"/>
              </a:rPr>
              <a:t>omp</a:t>
            </a:r>
            <a:r>
              <a:rPr sz="1100" b="1" spc="-5" dirty="0">
                <a:solidFill>
                  <a:srgbClr val="FF0000"/>
                </a:solidFill>
                <a:latin typeface="Arial" panose="020B0604020202020204"/>
                <a:cs typeface="Arial" panose="020B0604020202020204"/>
              </a:rPr>
              <a:t>e</a:t>
            </a:r>
            <a:r>
              <a:rPr sz="1100" b="1" dirty="0">
                <a:solidFill>
                  <a:srgbClr val="FF0000"/>
                </a:solidFill>
                <a:latin typeface="Arial" panose="020B0604020202020204"/>
                <a:cs typeface="Arial" panose="020B0604020202020204"/>
              </a:rPr>
              <a:t>titi</a:t>
            </a:r>
            <a:r>
              <a:rPr sz="1100" b="1" spc="-15" dirty="0">
                <a:solidFill>
                  <a:srgbClr val="FF0000"/>
                </a:solidFill>
                <a:latin typeface="Arial" panose="020B0604020202020204"/>
                <a:cs typeface="Arial" panose="020B0604020202020204"/>
              </a:rPr>
              <a:t>v</a:t>
            </a:r>
            <a:r>
              <a:rPr sz="1100" b="1" dirty="0">
                <a:solidFill>
                  <a:srgbClr val="FF0000"/>
                </a:solidFill>
                <a:latin typeface="Arial" panose="020B0604020202020204"/>
                <a:cs typeface="Arial" panose="020B0604020202020204"/>
              </a:rPr>
              <a:t>e  Forces</a:t>
            </a:r>
            <a:endParaRPr sz="1100">
              <a:latin typeface="Arial" panose="020B0604020202020204"/>
              <a:cs typeface="Arial" panose="020B0604020202020204"/>
            </a:endParaRPr>
          </a:p>
        </p:txBody>
      </p:sp>
      <p:sp>
        <p:nvSpPr>
          <p:cNvPr id="11" name="object 11"/>
          <p:cNvSpPr txBox="1"/>
          <p:nvPr/>
        </p:nvSpPr>
        <p:spPr>
          <a:xfrm>
            <a:off x="6570727" y="4945127"/>
            <a:ext cx="809625" cy="344805"/>
          </a:xfrm>
          <a:prstGeom prst="rect">
            <a:avLst/>
          </a:prstGeom>
        </p:spPr>
        <p:txBody>
          <a:bodyPr vert="horz" wrap="square" lIns="0" tIns="31750" rIns="0" bIns="0" rtlCol="0">
            <a:spAutoFit/>
          </a:bodyPr>
          <a:lstStyle/>
          <a:p>
            <a:pPr marL="12700" marR="5080" indent="198120">
              <a:lnSpc>
                <a:spcPts val="1190"/>
              </a:lnSpc>
              <a:spcBef>
                <a:spcPts val="250"/>
              </a:spcBef>
            </a:pPr>
            <a:r>
              <a:rPr sz="1100" b="1" spc="-5" dirty="0">
                <a:solidFill>
                  <a:srgbClr val="FF0000"/>
                </a:solidFill>
                <a:latin typeface="Arial" panose="020B0604020202020204"/>
                <a:cs typeface="Arial" panose="020B0604020202020204"/>
              </a:rPr>
              <a:t>Level </a:t>
            </a:r>
            <a:r>
              <a:rPr sz="1100" b="1" dirty="0">
                <a:solidFill>
                  <a:srgbClr val="FF0000"/>
                </a:solidFill>
                <a:latin typeface="Arial" panose="020B0604020202020204"/>
                <a:cs typeface="Arial" panose="020B0604020202020204"/>
              </a:rPr>
              <a:t>of </a:t>
            </a:r>
            <a:r>
              <a:rPr sz="1100" b="1" spc="5" dirty="0">
                <a:solidFill>
                  <a:srgbClr val="FF0000"/>
                </a:solidFill>
                <a:latin typeface="Arial" panose="020B0604020202020204"/>
                <a:cs typeface="Arial" panose="020B0604020202020204"/>
              </a:rPr>
              <a:t> </a:t>
            </a:r>
            <a:r>
              <a:rPr sz="1100" b="1" spc="-15" dirty="0">
                <a:solidFill>
                  <a:srgbClr val="FF0000"/>
                </a:solidFill>
                <a:latin typeface="Arial" panose="020B0604020202020204"/>
                <a:cs typeface="Arial" panose="020B0604020202020204"/>
              </a:rPr>
              <a:t>T</a:t>
            </a:r>
            <a:r>
              <a:rPr sz="1100" b="1" dirty="0">
                <a:solidFill>
                  <a:srgbClr val="FF0000"/>
                </a:solidFill>
                <a:latin typeface="Arial" panose="020B0604020202020204"/>
                <a:cs typeface="Arial" panose="020B0604020202020204"/>
              </a:rPr>
              <a:t>e</a:t>
            </a:r>
            <a:r>
              <a:rPr sz="1100" b="1" spc="-5" dirty="0">
                <a:solidFill>
                  <a:srgbClr val="FF0000"/>
                </a:solidFill>
                <a:latin typeface="Arial" panose="020B0604020202020204"/>
                <a:cs typeface="Arial" panose="020B0604020202020204"/>
              </a:rPr>
              <a:t>c</a:t>
            </a:r>
            <a:r>
              <a:rPr sz="1100" b="1" dirty="0">
                <a:solidFill>
                  <a:srgbClr val="FF0000"/>
                </a:solidFill>
                <a:latin typeface="Arial" panose="020B0604020202020204"/>
                <a:cs typeface="Arial" panose="020B0604020202020204"/>
              </a:rPr>
              <a:t>h</a:t>
            </a:r>
            <a:r>
              <a:rPr sz="1100" b="1" spc="-10" dirty="0">
                <a:solidFill>
                  <a:srgbClr val="FF0000"/>
                </a:solidFill>
                <a:latin typeface="Arial" panose="020B0604020202020204"/>
                <a:cs typeface="Arial" panose="020B0604020202020204"/>
              </a:rPr>
              <a:t>n</a:t>
            </a:r>
            <a:r>
              <a:rPr sz="1100" b="1" dirty="0">
                <a:solidFill>
                  <a:srgbClr val="FF0000"/>
                </a:solidFill>
                <a:latin typeface="Arial" panose="020B0604020202020204"/>
                <a:cs typeface="Arial" panose="020B0604020202020204"/>
              </a:rPr>
              <a:t>ology</a:t>
            </a:r>
            <a:endParaRPr sz="1100">
              <a:latin typeface="Arial" panose="020B0604020202020204"/>
              <a:cs typeface="Arial" panose="020B0604020202020204"/>
            </a:endParaRPr>
          </a:p>
        </p:txBody>
      </p:sp>
      <p:sp>
        <p:nvSpPr>
          <p:cNvPr id="12" name="object 12"/>
          <p:cNvSpPr txBox="1"/>
          <p:nvPr/>
        </p:nvSpPr>
        <p:spPr>
          <a:xfrm>
            <a:off x="4490974" y="3833241"/>
            <a:ext cx="727075" cy="182101"/>
          </a:xfrm>
          <a:prstGeom prst="rect">
            <a:avLst/>
          </a:prstGeom>
        </p:spPr>
        <p:txBody>
          <a:bodyPr vert="horz" wrap="square" lIns="0" tIns="12700" rIns="0" bIns="0" rtlCol="0">
            <a:spAutoFit/>
          </a:bodyPr>
          <a:lstStyle/>
          <a:p>
            <a:pPr marL="12700">
              <a:spcBef>
                <a:spcPts val="100"/>
              </a:spcBef>
            </a:pPr>
            <a:r>
              <a:rPr sz="1100" b="1" spc="-5" dirty="0">
                <a:solidFill>
                  <a:srgbClr val="008000"/>
                </a:solidFill>
                <a:latin typeface="Arial" panose="020B0604020202020204"/>
                <a:cs typeface="Arial" panose="020B0604020202020204"/>
              </a:rPr>
              <a:t>P</a:t>
            </a:r>
            <a:r>
              <a:rPr sz="1100" b="1" dirty="0">
                <a:solidFill>
                  <a:srgbClr val="008000"/>
                </a:solidFill>
                <a:latin typeface="Arial" panose="020B0604020202020204"/>
                <a:cs typeface="Arial" panose="020B0604020202020204"/>
              </a:rPr>
              <a:t>romotion</a:t>
            </a:r>
            <a:endParaRPr sz="1100">
              <a:latin typeface="Arial" panose="020B0604020202020204"/>
              <a:cs typeface="Arial" panose="020B0604020202020204"/>
            </a:endParaRPr>
          </a:p>
        </p:txBody>
      </p:sp>
      <p:sp>
        <p:nvSpPr>
          <p:cNvPr id="13" name="object 13"/>
          <p:cNvSpPr txBox="1"/>
          <p:nvPr/>
        </p:nvSpPr>
        <p:spPr>
          <a:xfrm>
            <a:off x="5386578" y="3745484"/>
            <a:ext cx="829944" cy="363220"/>
          </a:xfrm>
          <a:prstGeom prst="rect">
            <a:avLst/>
          </a:prstGeom>
        </p:spPr>
        <p:txBody>
          <a:bodyPr vert="horz" wrap="square" lIns="0" tIns="11430" rIns="0" bIns="0" rtlCol="0">
            <a:spAutoFit/>
          </a:bodyPr>
          <a:lstStyle/>
          <a:p>
            <a:pPr marL="12700" marR="5080">
              <a:lnSpc>
                <a:spcPct val="101000"/>
              </a:lnSpc>
              <a:spcBef>
                <a:spcPts val="90"/>
              </a:spcBef>
            </a:pPr>
            <a:r>
              <a:rPr sz="1100" b="1" spc="-5" dirty="0">
                <a:solidFill>
                  <a:srgbClr val="008000"/>
                </a:solidFill>
                <a:latin typeface="Arial" panose="020B0604020202020204"/>
                <a:cs typeface="Arial" panose="020B0604020202020204"/>
              </a:rPr>
              <a:t>Channels</a:t>
            </a:r>
            <a:r>
              <a:rPr sz="1100" b="1" spc="-30" dirty="0">
                <a:solidFill>
                  <a:srgbClr val="008000"/>
                </a:solidFill>
                <a:latin typeface="Arial" panose="020B0604020202020204"/>
                <a:cs typeface="Arial" panose="020B0604020202020204"/>
              </a:rPr>
              <a:t> </a:t>
            </a:r>
            <a:r>
              <a:rPr sz="1100" b="1" dirty="0">
                <a:solidFill>
                  <a:srgbClr val="008000"/>
                </a:solidFill>
                <a:latin typeface="Arial" panose="020B0604020202020204"/>
                <a:cs typeface="Arial" panose="020B0604020202020204"/>
              </a:rPr>
              <a:t>of </a:t>
            </a:r>
            <a:r>
              <a:rPr sz="1100" b="1" spc="-290" dirty="0">
                <a:solidFill>
                  <a:srgbClr val="008000"/>
                </a:solidFill>
                <a:latin typeface="Arial" panose="020B0604020202020204"/>
                <a:cs typeface="Arial" panose="020B0604020202020204"/>
              </a:rPr>
              <a:t> </a:t>
            </a:r>
            <a:r>
              <a:rPr sz="1100" b="1" dirty="0">
                <a:solidFill>
                  <a:srgbClr val="008000"/>
                </a:solidFill>
                <a:latin typeface="Arial" panose="020B0604020202020204"/>
                <a:cs typeface="Arial" panose="020B0604020202020204"/>
              </a:rPr>
              <a:t>distribution</a:t>
            </a:r>
            <a:endParaRPr sz="1100">
              <a:latin typeface="Arial" panose="020B0604020202020204"/>
              <a:cs typeface="Arial" panose="020B0604020202020204"/>
            </a:endParaRPr>
          </a:p>
        </p:txBody>
      </p:sp>
      <p:sp>
        <p:nvSpPr>
          <p:cNvPr id="14" name="object 14"/>
          <p:cNvSpPr txBox="1"/>
          <p:nvPr/>
        </p:nvSpPr>
        <p:spPr>
          <a:xfrm>
            <a:off x="3213607" y="4792727"/>
            <a:ext cx="937894" cy="497205"/>
          </a:xfrm>
          <a:prstGeom prst="rect">
            <a:avLst/>
          </a:prstGeom>
        </p:spPr>
        <p:txBody>
          <a:bodyPr vert="horz" wrap="square" lIns="0" tIns="29209" rIns="0" bIns="0" rtlCol="0">
            <a:spAutoFit/>
          </a:bodyPr>
          <a:lstStyle/>
          <a:p>
            <a:pPr marL="12065" marR="5080" indent="-39370" algn="ctr">
              <a:lnSpc>
                <a:spcPct val="91000"/>
              </a:lnSpc>
              <a:spcBef>
                <a:spcPts val="230"/>
              </a:spcBef>
            </a:pPr>
            <a:r>
              <a:rPr sz="1100" b="1" dirty="0">
                <a:solidFill>
                  <a:srgbClr val="FF0000"/>
                </a:solidFill>
                <a:latin typeface="Arial" panose="020B0604020202020204"/>
                <a:cs typeface="Arial" panose="020B0604020202020204"/>
              </a:rPr>
              <a:t>Geography </a:t>
            </a:r>
            <a:r>
              <a:rPr sz="1100" b="1" spc="5" dirty="0">
                <a:solidFill>
                  <a:srgbClr val="FF0000"/>
                </a:solidFill>
                <a:latin typeface="Arial" panose="020B0604020202020204"/>
                <a:cs typeface="Arial" panose="020B0604020202020204"/>
              </a:rPr>
              <a:t> </a:t>
            </a:r>
            <a:r>
              <a:rPr sz="1100" b="1" spc="-5" dirty="0">
                <a:solidFill>
                  <a:srgbClr val="FF0000"/>
                </a:solidFill>
                <a:latin typeface="Arial" panose="020B0604020202020204"/>
                <a:cs typeface="Arial" panose="020B0604020202020204"/>
              </a:rPr>
              <a:t>and </a:t>
            </a:r>
            <a:r>
              <a:rPr sz="1100" b="1" dirty="0">
                <a:solidFill>
                  <a:srgbClr val="FF0000"/>
                </a:solidFill>
                <a:latin typeface="Arial" panose="020B0604020202020204"/>
                <a:cs typeface="Arial" panose="020B0604020202020204"/>
              </a:rPr>
              <a:t> Infra</a:t>
            </a:r>
            <a:r>
              <a:rPr sz="1100" b="1" spc="-5" dirty="0">
                <a:solidFill>
                  <a:srgbClr val="FF0000"/>
                </a:solidFill>
                <a:latin typeface="Arial" panose="020B0604020202020204"/>
                <a:cs typeface="Arial" panose="020B0604020202020204"/>
              </a:rPr>
              <a:t>s</a:t>
            </a:r>
            <a:r>
              <a:rPr sz="1100" b="1" dirty="0">
                <a:solidFill>
                  <a:srgbClr val="FF0000"/>
                </a:solidFill>
                <a:latin typeface="Arial" panose="020B0604020202020204"/>
                <a:cs typeface="Arial" panose="020B0604020202020204"/>
              </a:rPr>
              <a:t>tructure</a:t>
            </a:r>
            <a:endParaRPr sz="1100">
              <a:latin typeface="Arial" panose="020B0604020202020204"/>
              <a:cs typeface="Arial" panose="020B0604020202020204"/>
            </a:endParaRPr>
          </a:p>
        </p:txBody>
      </p:sp>
      <p:sp>
        <p:nvSpPr>
          <p:cNvPr id="15" name="object 15"/>
          <p:cNvSpPr txBox="1"/>
          <p:nvPr/>
        </p:nvSpPr>
        <p:spPr>
          <a:xfrm>
            <a:off x="3727831" y="1129665"/>
            <a:ext cx="2450465" cy="787400"/>
          </a:xfrm>
          <a:prstGeom prst="rect">
            <a:avLst/>
          </a:prstGeom>
        </p:spPr>
        <p:txBody>
          <a:bodyPr vert="horz" wrap="square" lIns="0" tIns="35560" rIns="0" bIns="0" rtlCol="0">
            <a:spAutoFit/>
          </a:bodyPr>
          <a:lstStyle/>
          <a:p>
            <a:pPr marL="1003300" marR="5080" indent="-196850">
              <a:lnSpc>
                <a:spcPts val="1390"/>
              </a:lnSpc>
              <a:spcBef>
                <a:spcPts val="280"/>
              </a:spcBef>
            </a:pPr>
            <a:r>
              <a:rPr sz="1300" b="1" spc="-5" dirty="0">
                <a:solidFill>
                  <a:srgbClr val="FF0000"/>
                </a:solidFill>
                <a:latin typeface="Arial" panose="020B0604020202020204"/>
                <a:cs typeface="Arial" panose="020B0604020202020204"/>
              </a:rPr>
              <a:t>Foreign</a:t>
            </a:r>
            <a:r>
              <a:rPr sz="1300" b="1" spc="-30" dirty="0">
                <a:solidFill>
                  <a:srgbClr val="FF0000"/>
                </a:solidFill>
                <a:latin typeface="Arial" panose="020B0604020202020204"/>
                <a:cs typeface="Arial" panose="020B0604020202020204"/>
              </a:rPr>
              <a:t> </a:t>
            </a:r>
            <a:r>
              <a:rPr sz="1300" b="1" spc="-5" dirty="0">
                <a:solidFill>
                  <a:srgbClr val="FF0000"/>
                </a:solidFill>
                <a:latin typeface="Arial" panose="020B0604020202020204"/>
                <a:cs typeface="Arial" panose="020B0604020202020204"/>
              </a:rPr>
              <a:t>en</a:t>
            </a:r>
            <a:r>
              <a:rPr sz="1300" b="1" spc="-35" dirty="0">
                <a:solidFill>
                  <a:srgbClr val="FF0000"/>
                </a:solidFill>
                <a:latin typeface="Arial" panose="020B0604020202020204"/>
                <a:cs typeface="Arial" panose="020B0604020202020204"/>
              </a:rPr>
              <a:t>v</a:t>
            </a:r>
            <a:r>
              <a:rPr sz="1300" b="1" spc="-5" dirty="0">
                <a:solidFill>
                  <a:srgbClr val="FF0000"/>
                </a:solidFill>
                <a:latin typeface="Arial" panose="020B0604020202020204"/>
                <a:cs typeface="Arial" panose="020B0604020202020204"/>
              </a:rPr>
              <a:t>ironment  (uncontrollable)</a:t>
            </a:r>
            <a:endParaRPr sz="1300">
              <a:latin typeface="Arial" panose="020B0604020202020204"/>
              <a:cs typeface="Arial" panose="020B0604020202020204"/>
            </a:endParaRPr>
          </a:p>
          <a:p>
            <a:pPr marL="251460" marR="1531620" indent="-239395">
              <a:lnSpc>
                <a:spcPts val="1190"/>
              </a:lnSpc>
              <a:spcBef>
                <a:spcPts val="675"/>
              </a:spcBef>
            </a:pPr>
            <a:r>
              <a:rPr sz="1100" b="1" spc="-5" dirty="0">
                <a:solidFill>
                  <a:srgbClr val="FF0000"/>
                </a:solidFill>
                <a:latin typeface="Arial" panose="020B0604020202020204"/>
                <a:cs typeface="Arial" panose="020B0604020202020204"/>
              </a:rPr>
              <a:t>P</a:t>
            </a:r>
            <a:r>
              <a:rPr sz="1100" b="1" dirty="0">
                <a:solidFill>
                  <a:srgbClr val="FF0000"/>
                </a:solidFill>
                <a:latin typeface="Arial" panose="020B0604020202020204"/>
                <a:cs typeface="Arial" panose="020B0604020202020204"/>
              </a:rPr>
              <a:t>ol</a:t>
            </a:r>
            <a:r>
              <a:rPr sz="1100" b="1" spc="5" dirty="0">
                <a:solidFill>
                  <a:srgbClr val="FF0000"/>
                </a:solidFill>
                <a:latin typeface="Arial" panose="020B0604020202020204"/>
                <a:cs typeface="Arial" panose="020B0604020202020204"/>
              </a:rPr>
              <a:t>i</a:t>
            </a:r>
            <a:r>
              <a:rPr sz="1100" b="1" dirty="0">
                <a:solidFill>
                  <a:srgbClr val="FF0000"/>
                </a:solidFill>
                <a:latin typeface="Arial" panose="020B0604020202020204"/>
                <a:cs typeface="Arial" panose="020B0604020202020204"/>
              </a:rPr>
              <a:t>tic</a:t>
            </a:r>
            <a:r>
              <a:rPr sz="1100" b="1" spc="-5" dirty="0">
                <a:solidFill>
                  <a:srgbClr val="FF0000"/>
                </a:solidFill>
                <a:latin typeface="Arial" panose="020B0604020202020204"/>
                <a:cs typeface="Arial" panose="020B0604020202020204"/>
              </a:rPr>
              <a:t>a</a:t>
            </a:r>
            <a:r>
              <a:rPr sz="1100" b="1" dirty="0">
                <a:solidFill>
                  <a:srgbClr val="FF0000"/>
                </a:solidFill>
                <a:latin typeface="Arial" panose="020B0604020202020204"/>
                <a:cs typeface="Arial" panose="020B0604020202020204"/>
              </a:rPr>
              <a:t>l/le</a:t>
            </a:r>
            <a:r>
              <a:rPr sz="1100" b="1" spc="-5" dirty="0">
                <a:solidFill>
                  <a:srgbClr val="FF0000"/>
                </a:solidFill>
                <a:latin typeface="Arial" panose="020B0604020202020204"/>
                <a:cs typeface="Arial" panose="020B0604020202020204"/>
              </a:rPr>
              <a:t>g</a:t>
            </a:r>
            <a:r>
              <a:rPr sz="1100" b="1" dirty="0">
                <a:solidFill>
                  <a:srgbClr val="FF0000"/>
                </a:solidFill>
                <a:latin typeface="Arial" panose="020B0604020202020204"/>
                <a:cs typeface="Arial" panose="020B0604020202020204"/>
              </a:rPr>
              <a:t>al  forces</a:t>
            </a:r>
            <a:endParaRPr sz="1100">
              <a:latin typeface="Arial" panose="020B0604020202020204"/>
              <a:cs typeface="Arial" panose="020B0604020202020204"/>
            </a:endParaRPr>
          </a:p>
        </p:txBody>
      </p:sp>
      <p:sp>
        <p:nvSpPr>
          <p:cNvPr id="16" name="object 16"/>
          <p:cNvSpPr txBox="1"/>
          <p:nvPr/>
        </p:nvSpPr>
        <p:spPr>
          <a:xfrm>
            <a:off x="4911598" y="5628234"/>
            <a:ext cx="820419" cy="344805"/>
          </a:xfrm>
          <a:prstGeom prst="rect">
            <a:avLst/>
          </a:prstGeom>
        </p:spPr>
        <p:txBody>
          <a:bodyPr vert="horz" wrap="square" lIns="0" tIns="31750" rIns="0" bIns="0" rtlCol="0">
            <a:spAutoFit/>
          </a:bodyPr>
          <a:lstStyle/>
          <a:p>
            <a:pPr marL="12700" marR="5080">
              <a:lnSpc>
                <a:spcPts val="1190"/>
              </a:lnSpc>
              <a:spcBef>
                <a:spcPts val="250"/>
              </a:spcBef>
            </a:pPr>
            <a:r>
              <a:rPr sz="1100" b="1" dirty="0">
                <a:solidFill>
                  <a:srgbClr val="FF0000"/>
                </a:solidFill>
                <a:latin typeface="Arial" panose="020B0604020202020204"/>
                <a:cs typeface="Arial" panose="020B0604020202020204"/>
              </a:rPr>
              <a:t>Structure</a:t>
            </a:r>
            <a:r>
              <a:rPr sz="1100" b="1" spc="-75" dirty="0">
                <a:solidFill>
                  <a:srgbClr val="FF0000"/>
                </a:solidFill>
                <a:latin typeface="Arial" panose="020B0604020202020204"/>
                <a:cs typeface="Arial" panose="020B0604020202020204"/>
              </a:rPr>
              <a:t> </a:t>
            </a:r>
            <a:r>
              <a:rPr sz="1100" b="1" dirty="0">
                <a:solidFill>
                  <a:srgbClr val="FF0000"/>
                </a:solidFill>
                <a:latin typeface="Arial" panose="020B0604020202020204"/>
                <a:cs typeface="Arial" panose="020B0604020202020204"/>
              </a:rPr>
              <a:t>of </a:t>
            </a:r>
            <a:r>
              <a:rPr sz="1100" b="1" spc="-300" dirty="0">
                <a:solidFill>
                  <a:srgbClr val="FF0000"/>
                </a:solidFill>
                <a:latin typeface="Arial" panose="020B0604020202020204"/>
                <a:cs typeface="Arial" panose="020B0604020202020204"/>
              </a:rPr>
              <a:t> </a:t>
            </a:r>
            <a:r>
              <a:rPr sz="1100" b="1" dirty="0">
                <a:solidFill>
                  <a:srgbClr val="FF0000"/>
                </a:solidFill>
                <a:latin typeface="Arial" panose="020B0604020202020204"/>
                <a:cs typeface="Arial" panose="020B0604020202020204"/>
              </a:rPr>
              <a:t>distribution</a:t>
            </a:r>
            <a:endParaRPr sz="1100">
              <a:latin typeface="Arial" panose="020B0604020202020204"/>
              <a:cs typeface="Arial" panose="020B0604020202020204"/>
            </a:endParaRPr>
          </a:p>
        </p:txBody>
      </p:sp>
      <p:sp>
        <p:nvSpPr>
          <p:cNvPr id="17" name="object 17"/>
          <p:cNvSpPr txBox="1"/>
          <p:nvPr/>
        </p:nvSpPr>
        <p:spPr>
          <a:xfrm>
            <a:off x="4692142" y="4888739"/>
            <a:ext cx="1221740" cy="182101"/>
          </a:xfrm>
          <a:prstGeom prst="rect">
            <a:avLst/>
          </a:prstGeom>
        </p:spPr>
        <p:txBody>
          <a:bodyPr vert="horz" wrap="square" lIns="0" tIns="12700" rIns="0" bIns="0" rtlCol="0">
            <a:spAutoFit/>
          </a:bodyPr>
          <a:lstStyle/>
          <a:p>
            <a:pPr marL="12700">
              <a:spcBef>
                <a:spcPts val="100"/>
              </a:spcBef>
            </a:pPr>
            <a:r>
              <a:rPr sz="1100" b="1" dirty="0">
                <a:solidFill>
                  <a:srgbClr val="000099"/>
                </a:solidFill>
                <a:latin typeface="Arial" panose="020B0604020202020204"/>
                <a:cs typeface="Arial" panose="020B0604020202020204"/>
              </a:rPr>
              <a:t>Economic</a:t>
            </a:r>
            <a:r>
              <a:rPr sz="1100" b="1" spc="-35" dirty="0">
                <a:solidFill>
                  <a:srgbClr val="000099"/>
                </a:solidFill>
                <a:latin typeface="Arial" panose="020B0604020202020204"/>
                <a:cs typeface="Arial" panose="020B0604020202020204"/>
              </a:rPr>
              <a:t> </a:t>
            </a:r>
            <a:r>
              <a:rPr sz="1100" b="1" dirty="0">
                <a:solidFill>
                  <a:srgbClr val="000099"/>
                </a:solidFill>
                <a:latin typeface="Arial" panose="020B0604020202020204"/>
                <a:cs typeface="Arial" panose="020B0604020202020204"/>
              </a:rPr>
              <a:t>climate</a:t>
            </a:r>
            <a:endParaRPr sz="1100">
              <a:latin typeface="Arial" panose="020B0604020202020204"/>
              <a:cs typeface="Arial" panose="020B0604020202020204"/>
            </a:endParaRPr>
          </a:p>
        </p:txBody>
      </p:sp>
      <p:sp>
        <p:nvSpPr>
          <p:cNvPr id="18" name="object 18"/>
          <p:cNvSpPr txBox="1"/>
          <p:nvPr/>
        </p:nvSpPr>
        <p:spPr>
          <a:xfrm>
            <a:off x="2905126" y="2871344"/>
            <a:ext cx="555625" cy="344805"/>
          </a:xfrm>
          <a:prstGeom prst="rect">
            <a:avLst/>
          </a:prstGeom>
        </p:spPr>
        <p:txBody>
          <a:bodyPr vert="horz" wrap="square" lIns="0" tIns="31750" rIns="0" bIns="0" rtlCol="0">
            <a:spAutoFit/>
          </a:bodyPr>
          <a:lstStyle/>
          <a:p>
            <a:pPr marL="12700" marR="5080">
              <a:lnSpc>
                <a:spcPts val="1190"/>
              </a:lnSpc>
              <a:spcBef>
                <a:spcPts val="250"/>
              </a:spcBef>
            </a:pPr>
            <a:r>
              <a:rPr sz="1100" b="1" spc="-10" dirty="0">
                <a:solidFill>
                  <a:srgbClr val="FF0000"/>
                </a:solidFill>
                <a:latin typeface="Arial" panose="020B0604020202020204"/>
                <a:cs typeface="Arial" panose="020B0604020202020204"/>
              </a:rPr>
              <a:t>C</a:t>
            </a:r>
            <a:r>
              <a:rPr sz="1100" b="1" dirty="0">
                <a:solidFill>
                  <a:srgbClr val="FF0000"/>
                </a:solidFill>
                <a:latin typeface="Arial" panose="020B0604020202020204"/>
                <a:cs typeface="Arial" panose="020B0604020202020204"/>
              </a:rPr>
              <a:t>ul</a:t>
            </a:r>
            <a:r>
              <a:rPr sz="1100" b="1" spc="5" dirty="0">
                <a:solidFill>
                  <a:srgbClr val="FF0000"/>
                </a:solidFill>
                <a:latin typeface="Arial" panose="020B0604020202020204"/>
                <a:cs typeface="Arial" panose="020B0604020202020204"/>
              </a:rPr>
              <a:t>t</a:t>
            </a:r>
            <a:r>
              <a:rPr sz="1100" b="1" dirty="0">
                <a:solidFill>
                  <a:srgbClr val="FF0000"/>
                </a:solidFill>
                <a:latin typeface="Arial" panose="020B0604020202020204"/>
                <a:cs typeface="Arial" panose="020B0604020202020204"/>
              </a:rPr>
              <a:t>ural  forces</a:t>
            </a:r>
            <a:endParaRPr sz="1100">
              <a:latin typeface="Arial" panose="020B0604020202020204"/>
              <a:cs typeface="Arial" panose="020B0604020202020204"/>
            </a:endParaRPr>
          </a:p>
        </p:txBody>
      </p:sp>
      <p:sp>
        <p:nvSpPr>
          <p:cNvPr id="19" name="object 19"/>
          <p:cNvSpPr txBox="1"/>
          <p:nvPr/>
        </p:nvSpPr>
        <p:spPr>
          <a:xfrm>
            <a:off x="3753992" y="2694889"/>
            <a:ext cx="603250" cy="497840"/>
          </a:xfrm>
          <a:prstGeom prst="rect">
            <a:avLst/>
          </a:prstGeom>
        </p:spPr>
        <p:txBody>
          <a:bodyPr vert="horz" wrap="square" lIns="0" tIns="29209" rIns="0" bIns="0" rtlCol="0">
            <a:spAutoFit/>
          </a:bodyPr>
          <a:lstStyle/>
          <a:p>
            <a:pPr marL="12700" marR="5080" algn="ctr">
              <a:lnSpc>
                <a:spcPct val="91000"/>
              </a:lnSpc>
              <a:spcBef>
                <a:spcPts val="230"/>
              </a:spcBef>
            </a:pPr>
            <a:r>
              <a:rPr sz="1100" b="1" spc="-10" dirty="0">
                <a:solidFill>
                  <a:srgbClr val="000099"/>
                </a:solidFill>
                <a:latin typeface="Arial" panose="020B0604020202020204"/>
                <a:cs typeface="Arial" panose="020B0604020202020204"/>
              </a:rPr>
              <a:t>P</a:t>
            </a:r>
            <a:r>
              <a:rPr sz="1100" b="1" spc="-5" dirty="0">
                <a:solidFill>
                  <a:srgbClr val="000099"/>
                </a:solidFill>
                <a:latin typeface="Arial" panose="020B0604020202020204"/>
                <a:cs typeface="Arial" panose="020B0604020202020204"/>
              </a:rPr>
              <a:t>o</a:t>
            </a:r>
            <a:r>
              <a:rPr sz="1100" b="1" dirty="0">
                <a:solidFill>
                  <a:srgbClr val="000099"/>
                </a:solidFill>
                <a:latin typeface="Arial" panose="020B0604020202020204"/>
                <a:cs typeface="Arial" panose="020B0604020202020204"/>
              </a:rPr>
              <a:t>litic</a:t>
            </a:r>
            <a:r>
              <a:rPr sz="1100" b="1" spc="-10" dirty="0">
                <a:solidFill>
                  <a:srgbClr val="000099"/>
                </a:solidFill>
                <a:latin typeface="Arial" panose="020B0604020202020204"/>
                <a:cs typeface="Arial" panose="020B0604020202020204"/>
              </a:rPr>
              <a:t>a</a:t>
            </a:r>
            <a:r>
              <a:rPr sz="1100" b="1" dirty="0">
                <a:solidFill>
                  <a:srgbClr val="000099"/>
                </a:solidFill>
                <a:latin typeface="Arial" panose="020B0604020202020204"/>
                <a:cs typeface="Arial" panose="020B0604020202020204"/>
              </a:rPr>
              <a:t>l/  legal </a:t>
            </a:r>
            <a:r>
              <a:rPr sz="1100" b="1" spc="5" dirty="0">
                <a:solidFill>
                  <a:srgbClr val="000099"/>
                </a:solidFill>
                <a:latin typeface="Arial" panose="020B0604020202020204"/>
                <a:cs typeface="Arial" panose="020B0604020202020204"/>
              </a:rPr>
              <a:t> </a:t>
            </a:r>
            <a:r>
              <a:rPr sz="1100" b="1" dirty="0">
                <a:solidFill>
                  <a:srgbClr val="000099"/>
                </a:solidFill>
                <a:latin typeface="Arial" panose="020B0604020202020204"/>
                <a:cs typeface="Arial" panose="020B0604020202020204"/>
              </a:rPr>
              <a:t>forces</a:t>
            </a:r>
            <a:endParaRPr sz="1100">
              <a:latin typeface="Arial" panose="020B0604020202020204"/>
              <a:cs typeface="Arial" panose="020B0604020202020204"/>
            </a:endParaRPr>
          </a:p>
        </p:txBody>
      </p:sp>
      <p:sp>
        <p:nvSpPr>
          <p:cNvPr id="20" name="object 20"/>
          <p:cNvSpPr txBox="1"/>
          <p:nvPr/>
        </p:nvSpPr>
        <p:spPr>
          <a:xfrm>
            <a:off x="4441699" y="2059050"/>
            <a:ext cx="1793875" cy="400050"/>
          </a:xfrm>
          <a:prstGeom prst="rect">
            <a:avLst/>
          </a:prstGeom>
        </p:spPr>
        <p:txBody>
          <a:bodyPr vert="horz" wrap="square" lIns="0" tIns="35560" rIns="0" bIns="0" rtlCol="0">
            <a:spAutoFit/>
          </a:bodyPr>
          <a:lstStyle/>
          <a:p>
            <a:pPr marL="277495" marR="5080" indent="-265430">
              <a:lnSpc>
                <a:spcPts val="1390"/>
              </a:lnSpc>
              <a:spcBef>
                <a:spcPts val="280"/>
              </a:spcBef>
            </a:pPr>
            <a:r>
              <a:rPr sz="1300" b="1" spc="-5" dirty="0">
                <a:solidFill>
                  <a:srgbClr val="000099"/>
                </a:solidFill>
                <a:latin typeface="Arial" panose="020B0604020202020204"/>
                <a:cs typeface="Arial" panose="020B0604020202020204"/>
              </a:rPr>
              <a:t>Domestic</a:t>
            </a:r>
            <a:r>
              <a:rPr sz="1300" b="1" spc="-30" dirty="0">
                <a:solidFill>
                  <a:srgbClr val="000099"/>
                </a:solidFill>
                <a:latin typeface="Arial" panose="020B0604020202020204"/>
                <a:cs typeface="Arial" panose="020B0604020202020204"/>
              </a:rPr>
              <a:t> </a:t>
            </a:r>
            <a:r>
              <a:rPr sz="1300" b="1" spc="-5" dirty="0">
                <a:solidFill>
                  <a:srgbClr val="000099"/>
                </a:solidFill>
                <a:latin typeface="Arial" panose="020B0604020202020204"/>
                <a:cs typeface="Arial" panose="020B0604020202020204"/>
              </a:rPr>
              <a:t>en</a:t>
            </a:r>
            <a:r>
              <a:rPr sz="1300" b="1" spc="-35" dirty="0">
                <a:solidFill>
                  <a:srgbClr val="000099"/>
                </a:solidFill>
                <a:latin typeface="Arial" panose="020B0604020202020204"/>
                <a:cs typeface="Arial" panose="020B0604020202020204"/>
              </a:rPr>
              <a:t>v</a:t>
            </a:r>
            <a:r>
              <a:rPr sz="1300" b="1" spc="-5" dirty="0">
                <a:solidFill>
                  <a:srgbClr val="000099"/>
                </a:solidFill>
                <a:latin typeface="Arial" panose="020B0604020202020204"/>
                <a:cs typeface="Arial" panose="020B0604020202020204"/>
              </a:rPr>
              <a:t>ironment  (uncontrollable)</a:t>
            </a:r>
            <a:endParaRPr sz="1300">
              <a:latin typeface="Arial" panose="020B0604020202020204"/>
              <a:cs typeface="Arial" panose="020B0604020202020204"/>
            </a:endParaRPr>
          </a:p>
        </p:txBody>
      </p:sp>
      <p:sp>
        <p:nvSpPr>
          <p:cNvPr id="21" name="object 21"/>
          <p:cNvSpPr txBox="1"/>
          <p:nvPr/>
        </p:nvSpPr>
        <p:spPr>
          <a:xfrm>
            <a:off x="4665346" y="2802458"/>
            <a:ext cx="1363345" cy="641350"/>
          </a:xfrm>
          <a:prstGeom prst="rect">
            <a:avLst/>
          </a:prstGeom>
        </p:spPr>
        <p:txBody>
          <a:bodyPr vert="horz" wrap="square" lIns="0" tIns="12065" rIns="0" bIns="0" rtlCol="0">
            <a:spAutoFit/>
          </a:bodyPr>
          <a:lstStyle/>
          <a:p>
            <a:pPr marR="1905" algn="ctr">
              <a:lnSpc>
                <a:spcPts val="1555"/>
              </a:lnSpc>
              <a:spcBef>
                <a:spcPts val="95"/>
              </a:spcBef>
            </a:pPr>
            <a:r>
              <a:rPr sz="1300" b="1" spc="-5" dirty="0">
                <a:solidFill>
                  <a:srgbClr val="008000"/>
                </a:solidFill>
                <a:latin typeface="Arial" panose="020B0604020202020204"/>
                <a:cs typeface="Arial" panose="020B0604020202020204"/>
              </a:rPr>
              <a:t>Marketing</a:t>
            </a:r>
            <a:endParaRPr sz="1300">
              <a:latin typeface="Arial" panose="020B0604020202020204"/>
              <a:cs typeface="Arial" panose="020B0604020202020204"/>
            </a:endParaRPr>
          </a:p>
          <a:p>
            <a:pPr marR="635" algn="ctr">
              <a:lnSpc>
                <a:spcPts val="1555"/>
              </a:lnSpc>
            </a:pPr>
            <a:r>
              <a:rPr sz="1300" b="1" spc="-5" dirty="0">
                <a:solidFill>
                  <a:srgbClr val="008000"/>
                </a:solidFill>
                <a:latin typeface="Arial" panose="020B0604020202020204"/>
                <a:cs typeface="Arial" panose="020B0604020202020204"/>
              </a:rPr>
              <a:t>(controllable)</a:t>
            </a:r>
            <a:endParaRPr sz="1300">
              <a:latin typeface="Arial" panose="020B0604020202020204"/>
              <a:cs typeface="Arial" panose="020B0604020202020204"/>
            </a:endParaRPr>
          </a:p>
          <a:p>
            <a:pPr algn="ctr">
              <a:spcBef>
                <a:spcPts val="420"/>
              </a:spcBef>
              <a:tabLst>
                <a:tab pos="808355" algn="l"/>
              </a:tabLst>
            </a:pPr>
            <a:r>
              <a:rPr sz="1100" b="1" dirty="0">
                <a:solidFill>
                  <a:srgbClr val="008000"/>
                </a:solidFill>
                <a:latin typeface="Arial" panose="020B0604020202020204"/>
                <a:cs typeface="Arial" panose="020B0604020202020204"/>
              </a:rPr>
              <a:t>Price	Product</a:t>
            </a:r>
            <a:endParaRPr sz="1100">
              <a:latin typeface="Arial" panose="020B0604020202020204"/>
              <a:cs typeface="Arial" panose="020B0604020202020204"/>
            </a:endParaRPr>
          </a:p>
        </p:txBody>
      </p:sp>
      <p:sp>
        <p:nvSpPr>
          <p:cNvPr id="22" name="object 22"/>
          <p:cNvSpPr/>
          <p:nvPr/>
        </p:nvSpPr>
        <p:spPr>
          <a:xfrm>
            <a:off x="8017764" y="4079876"/>
            <a:ext cx="927100" cy="1774189"/>
          </a:xfrm>
          <a:custGeom>
            <a:avLst/>
            <a:gdLst/>
            <a:ahLst/>
            <a:cxnLst/>
            <a:rect l="l" t="t" r="r" b="b"/>
            <a:pathLst>
              <a:path w="927100" h="1774189">
                <a:moveTo>
                  <a:pt x="889889" y="1761515"/>
                </a:moveTo>
                <a:lnTo>
                  <a:pt x="55054" y="1575371"/>
                </a:lnTo>
                <a:lnTo>
                  <a:pt x="56019" y="1574444"/>
                </a:lnTo>
                <a:lnTo>
                  <a:pt x="82677" y="1548993"/>
                </a:lnTo>
                <a:lnTo>
                  <a:pt x="0" y="1569593"/>
                </a:lnTo>
                <a:lnTo>
                  <a:pt x="66040" y="1623364"/>
                </a:lnTo>
                <a:lnTo>
                  <a:pt x="52260" y="1587741"/>
                </a:lnTo>
                <a:lnTo>
                  <a:pt x="887095" y="1773910"/>
                </a:lnTo>
                <a:lnTo>
                  <a:pt x="889889" y="1761515"/>
                </a:lnTo>
                <a:close/>
              </a:path>
              <a:path w="927100" h="1774189">
                <a:moveTo>
                  <a:pt x="902843" y="950976"/>
                </a:moveTo>
                <a:lnTo>
                  <a:pt x="294627" y="726249"/>
                </a:lnTo>
                <a:lnTo>
                  <a:pt x="296633" y="724789"/>
                </a:lnTo>
                <a:lnTo>
                  <a:pt x="325501" y="703834"/>
                </a:lnTo>
                <a:lnTo>
                  <a:pt x="240792" y="713105"/>
                </a:lnTo>
                <a:lnTo>
                  <a:pt x="299085" y="775208"/>
                </a:lnTo>
                <a:lnTo>
                  <a:pt x="290195" y="738187"/>
                </a:lnTo>
                <a:lnTo>
                  <a:pt x="898525" y="962914"/>
                </a:lnTo>
                <a:lnTo>
                  <a:pt x="902843" y="950976"/>
                </a:lnTo>
                <a:close/>
              </a:path>
              <a:path w="927100" h="1774189">
                <a:moveTo>
                  <a:pt x="926846" y="239141"/>
                </a:moveTo>
                <a:lnTo>
                  <a:pt x="193306" y="24447"/>
                </a:lnTo>
                <a:lnTo>
                  <a:pt x="194729" y="23241"/>
                </a:lnTo>
                <a:lnTo>
                  <a:pt x="222504" y="0"/>
                </a:lnTo>
                <a:lnTo>
                  <a:pt x="138684" y="15113"/>
                </a:lnTo>
                <a:lnTo>
                  <a:pt x="201168" y="73025"/>
                </a:lnTo>
                <a:lnTo>
                  <a:pt x="189738" y="36626"/>
                </a:lnTo>
                <a:lnTo>
                  <a:pt x="923290" y="251333"/>
                </a:lnTo>
                <a:lnTo>
                  <a:pt x="926846" y="239141"/>
                </a:lnTo>
                <a:close/>
              </a:path>
            </a:pathLst>
          </a:custGeom>
          <a:solidFill>
            <a:srgbClr val="000000"/>
          </a:solidFill>
        </p:spPr>
        <p:txBody>
          <a:bodyPr wrap="square" lIns="0" tIns="0" rIns="0" bIns="0" rtlCol="0"/>
          <a:lstStyle/>
          <a:p/>
        </p:txBody>
      </p:sp>
      <p:sp>
        <p:nvSpPr>
          <p:cNvPr id="23" name="object 23"/>
          <p:cNvSpPr txBox="1"/>
          <p:nvPr/>
        </p:nvSpPr>
        <p:spPr>
          <a:xfrm>
            <a:off x="8972804" y="4196335"/>
            <a:ext cx="1181100" cy="497205"/>
          </a:xfrm>
          <a:prstGeom prst="rect">
            <a:avLst/>
          </a:prstGeom>
        </p:spPr>
        <p:txBody>
          <a:bodyPr vert="horz" wrap="square" lIns="0" tIns="29209" rIns="0" bIns="0" rtlCol="0">
            <a:spAutoFit/>
          </a:bodyPr>
          <a:lstStyle/>
          <a:p>
            <a:pPr marL="12700" marR="5080">
              <a:lnSpc>
                <a:spcPct val="91000"/>
              </a:lnSpc>
              <a:spcBef>
                <a:spcPts val="230"/>
              </a:spcBef>
            </a:pPr>
            <a:r>
              <a:rPr sz="1100" b="1" spc="-5" dirty="0">
                <a:solidFill>
                  <a:srgbClr val="221F1F"/>
                </a:solidFill>
                <a:latin typeface="Arial" panose="020B0604020202020204"/>
                <a:cs typeface="Arial" panose="020B0604020202020204"/>
              </a:rPr>
              <a:t>Environmental </a:t>
            </a:r>
            <a:r>
              <a:rPr sz="1100" b="1" dirty="0">
                <a:solidFill>
                  <a:srgbClr val="221F1F"/>
                </a:solidFill>
                <a:latin typeface="Arial" panose="020B0604020202020204"/>
                <a:cs typeface="Arial" panose="020B0604020202020204"/>
              </a:rPr>
              <a:t> uncontrollables </a:t>
            </a:r>
            <a:r>
              <a:rPr sz="1100" b="1" spc="5" dirty="0">
                <a:solidFill>
                  <a:srgbClr val="221F1F"/>
                </a:solidFill>
                <a:latin typeface="Arial" panose="020B0604020202020204"/>
                <a:cs typeface="Arial" panose="020B0604020202020204"/>
              </a:rPr>
              <a:t> </a:t>
            </a:r>
            <a:r>
              <a:rPr sz="1100" b="1" dirty="0">
                <a:solidFill>
                  <a:srgbClr val="221F1F"/>
                </a:solidFill>
                <a:latin typeface="Arial" panose="020B0604020202020204"/>
                <a:cs typeface="Arial" panose="020B0604020202020204"/>
              </a:rPr>
              <a:t>country</a:t>
            </a:r>
            <a:r>
              <a:rPr sz="1100" b="1" spc="-30" dirty="0">
                <a:solidFill>
                  <a:srgbClr val="221F1F"/>
                </a:solidFill>
                <a:latin typeface="Arial" panose="020B0604020202020204"/>
                <a:cs typeface="Arial" panose="020B0604020202020204"/>
              </a:rPr>
              <a:t> </a:t>
            </a:r>
            <a:r>
              <a:rPr sz="1100" b="1" dirty="0">
                <a:solidFill>
                  <a:srgbClr val="221F1F"/>
                </a:solidFill>
                <a:latin typeface="Arial" panose="020B0604020202020204"/>
                <a:cs typeface="Arial" panose="020B0604020202020204"/>
              </a:rPr>
              <a:t>market</a:t>
            </a:r>
            <a:r>
              <a:rPr sz="1100" b="1" spc="-35" dirty="0">
                <a:solidFill>
                  <a:srgbClr val="221F1F"/>
                </a:solidFill>
                <a:latin typeface="Arial" panose="020B0604020202020204"/>
                <a:cs typeface="Arial" panose="020B0604020202020204"/>
              </a:rPr>
              <a:t> </a:t>
            </a:r>
            <a:r>
              <a:rPr sz="1100" b="1" dirty="0">
                <a:solidFill>
                  <a:srgbClr val="221F1F"/>
                </a:solidFill>
                <a:latin typeface="Arial" panose="020B0604020202020204"/>
                <a:cs typeface="Arial" panose="020B0604020202020204"/>
              </a:rPr>
              <a:t>A</a:t>
            </a:r>
            <a:endParaRPr sz="1100">
              <a:latin typeface="Arial" panose="020B0604020202020204"/>
              <a:cs typeface="Arial" panose="020B0604020202020204"/>
            </a:endParaRPr>
          </a:p>
        </p:txBody>
      </p:sp>
      <p:sp>
        <p:nvSpPr>
          <p:cNvPr id="24" name="object 24"/>
          <p:cNvSpPr txBox="1"/>
          <p:nvPr/>
        </p:nvSpPr>
        <p:spPr>
          <a:xfrm>
            <a:off x="8972804" y="4923283"/>
            <a:ext cx="1181100" cy="497205"/>
          </a:xfrm>
          <a:prstGeom prst="rect">
            <a:avLst/>
          </a:prstGeom>
        </p:spPr>
        <p:txBody>
          <a:bodyPr vert="horz" wrap="square" lIns="0" tIns="29209" rIns="0" bIns="0" rtlCol="0">
            <a:spAutoFit/>
          </a:bodyPr>
          <a:lstStyle/>
          <a:p>
            <a:pPr marL="12700" marR="5080">
              <a:lnSpc>
                <a:spcPct val="91000"/>
              </a:lnSpc>
              <a:spcBef>
                <a:spcPts val="230"/>
              </a:spcBef>
            </a:pPr>
            <a:r>
              <a:rPr sz="1100" b="1" spc="-5" dirty="0">
                <a:solidFill>
                  <a:srgbClr val="221F1F"/>
                </a:solidFill>
                <a:latin typeface="Arial" panose="020B0604020202020204"/>
                <a:cs typeface="Arial" panose="020B0604020202020204"/>
              </a:rPr>
              <a:t>Environmental </a:t>
            </a:r>
            <a:r>
              <a:rPr sz="1100" b="1" dirty="0">
                <a:solidFill>
                  <a:srgbClr val="221F1F"/>
                </a:solidFill>
                <a:latin typeface="Arial" panose="020B0604020202020204"/>
                <a:cs typeface="Arial" panose="020B0604020202020204"/>
              </a:rPr>
              <a:t> uncontrollables </a:t>
            </a:r>
            <a:r>
              <a:rPr sz="1100" b="1" spc="5" dirty="0">
                <a:solidFill>
                  <a:srgbClr val="221F1F"/>
                </a:solidFill>
                <a:latin typeface="Arial" panose="020B0604020202020204"/>
                <a:cs typeface="Arial" panose="020B0604020202020204"/>
              </a:rPr>
              <a:t> </a:t>
            </a:r>
            <a:r>
              <a:rPr sz="1100" b="1" dirty="0">
                <a:solidFill>
                  <a:srgbClr val="221F1F"/>
                </a:solidFill>
                <a:latin typeface="Arial" panose="020B0604020202020204"/>
                <a:cs typeface="Arial" panose="020B0604020202020204"/>
              </a:rPr>
              <a:t>country</a:t>
            </a:r>
            <a:r>
              <a:rPr sz="1100" b="1" spc="-30" dirty="0">
                <a:solidFill>
                  <a:srgbClr val="221F1F"/>
                </a:solidFill>
                <a:latin typeface="Arial" panose="020B0604020202020204"/>
                <a:cs typeface="Arial" panose="020B0604020202020204"/>
              </a:rPr>
              <a:t> </a:t>
            </a:r>
            <a:r>
              <a:rPr sz="1100" b="1" dirty="0">
                <a:solidFill>
                  <a:srgbClr val="221F1F"/>
                </a:solidFill>
                <a:latin typeface="Arial" panose="020B0604020202020204"/>
                <a:cs typeface="Arial" panose="020B0604020202020204"/>
              </a:rPr>
              <a:t>market</a:t>
            </a:r>
            <a:r>
              <a:rPr sz="1100" b="1" spc="-35" dirty="0">
                <a:solidFill>
                  <a:srgbClr val="221F1F"/>
                </a:solidFill>
                <a:latin typeface="Arial" panose="020B0604020202020204"/>
                <a:cs typeface="Arial" panose="020B0604020202020204"/>
              </a:rPr>
              <a:t> </a:t>
            </a:r>
            <a:r>
              <a:rPr sz="1100" b="1" dirty="0">
                <a:solidFill>
                  <a:srgbClr val="221F1F"/>
                </a:solidFill>
                <a:latin typeface="Arial" panose="020B0604020202020204"/>
                <a:cs typeface="Arial" panose="020B0604020202020204"/>
              </a:rPr>
              <a:t>B</a:t>
            </a:r>
            <a:endParaRPr sz="1100">
              <a:latin typeface="Arial" panose="020B0604020202020204"/>
              <a:cs typeface="Arial" panose="020B0604020202020204"/>
            </a:endParaRPr>
          </a:p>
        </p:txBody>
      </p:sp>
      <p:sp>
        <p:nvSpPr>
          <p:cNvPr id="25" name="object 25"/>
          <p:cNvSpPr txBox="1"/>
          <p:nvPr/>
        </p:nvSpPr>
        <p:spPr>
          <a:xfrm>
            <a:off x="8990456" y="5839156"/>
            <a:ext cx="1181100" cy="497205"/>
          </a:xfrm>
          <a:prstGeom prst="rect">
            <a:avLst/>
          </a:prstGeom>
        </p:spPr>
        <p:txBody>
          <a:bodyPr vert="horz" wrap="square" lIns="0" tIns="29209" rIns="0" bIns="0" rtlCol="0">
            <a:spAutoFit/>
          </a:bodyPr>
          <a:lstStyle/>
          <a:p>
            <a:pPr marL="12700" marR="5080">
              <a:lnSpc>
                <a:spcPct val="91000"/>
              </a:lnSpc>
              <a:spcBef>
                <a:spcPts val="230"/>
              </a:spcBef>
            </a:pPr>
            <a:r>
              <a:rPr sz="1100" b="1" spc="-5" dirty="0">
                <a:solidFill>
                  <a:srgbClr val="221F1F"/>
                </a:solidFill>
                <a:latin typeface="Arial" panose="020B0604020202020204"/>
                <a:cs typeface="Arial" panose="020B0604020202020204"/>
              </a:rPr>
              <a:t>Environmental </a:t>
            </a:r>
            <a:r>
              <a:rPr sz="1100" b="1" dirty="0">
                <a:solidFill>
                  <a:srgbClr val="221F1F"/>
                </a:solidFill>
                <a:latin typeface="Arial" panose="020B0604020202020204"/>
                <a:cs typeface="Arial" panose="020B0604020202020204"/>
              </a:rPr>
              <a:t> uncontrollables </a:t>
            </a:r>
            <a:r>
              <a:rPr sz="1100" b="1" spc="5" dirty="0">
                <a:solidFill>
                  <a:srgbClr val="221F1F"/>
                </a:solidFill>
                <a:latin typeface="Arial" panose="020B0604020202020204"/>
                <a:cs typeface="Arial" panose="020B0604020202020204"/>
              </a:rPr>
              <a:t> </a:t>
            </a:r>
            <a:r>
              <a:rPr sz="1100" b="1" dirty="0">
                <a:solidFill>
                  <a:srgbClr val="221F1F"/>
                </a:solidFill>
                <a:latin typeface="Arial" panose="020B0604020202020204"/>
                <a:cs typeface="Arial" panose="020B0604020202020204"/>
              </a:rPr>
              <a:t>country</a:t>
            </a:r>
            <a:r>
              <a:rPr sz="1100" b="1" spc="-30" dirty="0">
                <a:solidFill>
                  <a:srgbClr val="221F1F"/>
                </a:solidFill>
                <a:latin typeface="Arial" panose="020B0604020202020204"/>
                <a:cs typeface="Arial" panose="020B0604020202020204"/>
              </a:rPr>
              <a:t> </a:t>
            </a:r>
            <a:r>
              <a:rPr sz="1100" b="1" dirty="0">
                <a:solidFill>
                  <a:srgbClr val="221F1F"/>
                </a:solidFill>
                <a:latin typeface="Arial" panose="020B0604020202020204"/>
                <a:cs typeface="Arial" panose="020B0604020202020204"/>
              </a:rPr>
              <a:t>market</a:t>
            </a:r>
            <a:r>
              <a:rPr sz="1100" b="1" spc="-35" dirty="0">
                <a:solidFill>
                  <a:srgbClr val="221F1F"/>
                </a:solidFill>
                <a:latin typeface="Arial" panose="020B0604020202020204"/>
                <a:cs typeface="Arial" panose="020B0604020202020204"/>
              </a:rPr>
              <a:t> </a:t>
            </a:r>
            <a:r>
              <a:rPr sz="1100" b="1" dirty="0">
                <a:solidFill>
                  <a:srgbClr val="221F1F"/>
                </a:solidFill>
                <a:latin typeface="Arial" panose="020B0604020202020204"/>
                <a:cs typeface="Arial" panose="020B0604020202020204"/>
              </a:rPr>
              <a:t>C</a:t>
            </a:r>
            <a:endParaRPr sz="1100">
              <a:latin typeface="Arial" panose="020B0604020202020204"/>
              <a:cs typeface="Arial" panose="020B0604020202020204"/>
            </a:endParaRPr>
          </a:p>
        </p:txBody>
      </p:sp>
      <p:sp>
        <p:nvSpPr>
          <p:cNvPr id="27" name="object 27"/>
          <p:cNvSpPr txBox="1">
            <a:spLocks noGrp="1"/>
          </p:cNvSpPr>
          <p:nvPr>
            <p:ph type="title"/>
          </p:nvPr>
        </p:nvSpPr>
        <p:spPr>
          <a:xfrm>
            <a:off x="2703831" y="244347"/>
            <a:ext cx="9133743" cy="523861"/>
          </a:xfrm>
          <a:prstGeom prst="rect">
            <a:avLst/>
          </a:prstGeom>
        </p:spPr>
        <p:txBody>
          <a:bodyPr vert="horz" wrap="square" lIns="0" tIns="15875" rIns="0" bIns="0" rtlCol="0" anchor="ctr">
            <a:spAutoFit/>
          </a:bodyPr>
          <a:lstStyle/>
          <a:p>
            <a:pPr marL="12700">
              <a:lnSpc>
                <a:spcPct val="100000"/>
              </a:lnSpc>
              <a:spcBef>
                <a:spcPts val="125"/>
              </a:spcBef>
            </a:pPr>
            <a:r>
              <a:rPr lang="en-GB" sz="3300" spc="5" dirty="0" smtClean="0">
                <a:solidFill>
                  <a:srgbClr val="444447"/>
                </a:solidFill>
                <a:latin typeface="Calibri" panose="020F0502020204030204"/>
                <a:cs typeface="Calibri" panose="020F0502020204030204"/>
              </a:rPr>
              <a:t>THE</a:t>
            </a:r>
            <a:r>
              <a:rPr lang="en-GB" sz="3300" dirty="0" smtClean="0">
                <a:solidFill>
                  <a:srgbClr val="444447"/>
                </a:solidFill>
                <a:latin typeface="Calibri" panose="020F0502020204030204"/>
                <a:cs typeface="Calibri" panose="020F0502020204030204"/>
              </a:rPr>
              <a:t> INTERNATIONAL</a:t>
            </a:r>
            <a:r>
              <a:rPr lang="en-GB" sz="3300" spc="-25" dirty="0" smtClean="0">
                <a:solidFill>
                  <a:srgbClr val="444447"/>
                </a:solidFill>
                <a:latin typeface="Calibri" panose="020F0502020204030204"/>
                <a:cs typeface="Calibri" panose="020F0502020204030204"/>
              </a:rPr>
              <a:t> </a:t>
            </a:r>
            <a:r>
              <a:rPr lang="en-GB" sz="3300" spc="-5" dirty="0" smtClean="0">
                <a:solidFill>
                  <a:srgbClr val="444447"/>
                </a:solidFill>
                <a:latin typeface="Calibri" panose="020F0502020204030204"/>
                <a:cs typeface="Calibri" panose="020F0502020204030204"/>
              </a:rPr>
              <a:t>MARKETING </a:t>
            </a:r>
            <a:r>
              <a:rPr lang="en-GB" sz="3300" spc="-50" dirty="0" smtClean="0">
                <a:solidFill>
                  <a:srgbClr val="444447"/>
                </a:solidFill>
                <a:latin typeface="Calibri" panose="020F0502020204030204"/>
                <a:cs typeface="Calibri" panose="020F0502020204030204"/>
              </a:rPr>
              <a:t>TASK</a:t>
            </a:r>
            <a:endParaRPr lang="en-GB" sz="3300" dirty="0">
              <a:latin typeface="Calibri" panose="020F0502020204030204"/>
              <a:cs typeface="Calibri" panose="020F0502020204030204"/>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86949" y="694235"/>
            <a:ext cx="9890626" cy="689932"/>
          </a:xfrm>
          <a:prstGeom prst="rect">
            <a:avLst/>
          </a:prstGeom>
        </p:spPr>
        <p:txBody>
          <a:bodyPr vert="horz" wrap="square" lIns="0" tIns="12700" rIns="0" bIns="0" rtlCol="0" anchor="ctr">
            <a:spAutoFit/>
          </a:bodyPr>
          <a:lstStyle/>
          <a:p>
            <a:pPr marL="12700">
              <a:lnSpc>
                <a:spcPct val="100000"/>
              </a:lnSpc>
              <a:spcBef>
                <a:spcPts val="100"/>
              </a:spcBef>
            </a:pPr>
            <a:r>
              <a:rPr lang="en-US" b="1" dirty="0" smtClean="0"/>
              <a:t>THE</a:t>
            </a:r>
            <a:r>
              <a:rPr lang="en-US" b="1" spc="-5" dirty="0" smtClean="0"/>
              <a:t> IMPORTANCE </a:t>
            </a:r>
            <a:r>
              <a:rPr lang="en-US" b="1" dirty="0" smtClean="0"/>
              <a:t>OF</a:t>
            </a:r>
            <a:r>
              <a:rPr lang="en-US" b="1" spc="-5" dirty="0" smtClean="0"/>
              <a:t> GOING GLOBAL</a:t>
            </a:r>
            <a:endParaRPr lang="en-US" b="1" spc="-5" dirty="0"/>
          </a:p>
        </p:txBody>
      </p:sp>
      <p:sp>
        <p:nvSpPr>
          <p:cNvPr id="3" name="object 3"/>
          <p:cNvSpPr txBox="1"/>
          <p:nvPr/>
        </p:nvSpPr>
        <p:spPr>
          <a:xfrm>
            <a:off x="2130959" y="1846325"/>
            <a:ext cx="7820659" cy="4196918"/>
          </a:xfrm>
          <a:prstGeom prst="rect">
            <a:avLst/>
          </a:prstGeom>
        </p:spPr>
        <p:txBody>
          <a:bodyPr vert="horz" wrap="square" lIns="0" tIns="12065" rIns="0" bIns="0" rtlCol="0">
            <a:spAutoFit/>
          </a:bodyPr>
          <a:lstStyle/>
          <a:p>
            <a:pPr marL="241300" indent="-228600">
              <a:spcBef>
                <a:spcPts val="95"/>
              </a:spcBef>
              <a:buChar char="•"/>
              <a:tabLst>
                <a:tab pos="240665" algn="l"/>
                <a:tab pos="241300" algn="l"/>
              </a:tabLst>
            </a:pPr>
            <a:r>
              <a:rPr sz="2200" spc="-5" dirty="0">
                <a:solidFill>
                  <a:srgbClr val="221F1F"/>
                </a:solidFill>
                <a:latin typeface="Arial MT"/>
                <a:cs typeface="Arial MT"/>
              </a:rPr>
              <a:t>Only</a:t>
            </a:r>
            <a:r>
              <a:rPr sz="2200" spc="5" dirty="0">
                <a:solidFill>
                  <a:srgbClr val="221F1F"/>
                </a:solidFill>
                <a:latin typeface="Arial MT"/>
                <a:cs typeface="Arial MT"/>
              </a:rPr>
              <a:t> </a:t>
            </a:r>
            <a:r>
              <a:rPr sz="2200" spc="-5" dirty="0">
                <a:solidFill>
                  <a:srgbClr val="221F1F"/>
                </a:solidFill>
                <a:latin typeface="Arial MT"/>
                <a:cs typeface="Arial MT"/>
              </a:rPr>
              <a:t>5%</a:t>
            </a:r>
            <a:r>
              <a:rPr sz="2200" spc="5" dirty="0">
                <a:solidFill>
                  <a:srgbClr val="221F1F"/>
                </a:solidFill>
                <a:latin typeface="Arial MT"/>
                <a:cs typeface="Arial MT"/>
              </a:rPr>
              <a:t> </a:t>
            </a:r>
            <a:r>
              <a:rPr sz="2200" spc="-5" dirty="0">
                <a:solidFill>
                  <a:srgbClr val="221F1F"/>
                </a:solidFill>
                <a:latin typeface="Arial MT"/>
                <a:cs typeface="Arial MT"/>
              </a:rPr>
              <a:t>of</a:t>
            </a:r>
            <a:r>
              <a:rPr sz="2200" spc="15" dirty="0">
                <a:solidFill>
                  <a:srgbClr val="221F1F"/>
                </a:solidFill>
                <a:latin typeface="Arial MT"/>
                <a:cs typeface="Arial MT"/>
              </a:rPr>
              <a:t> </a:t>
            </a:r>
            <a:r>
              <a:rPr sz="2200" spc="-10" dirty="0">
                <a:solidFill>
                  <a:srgbClr val="221F1F"/>
                </a:solidFill>
                <a:latin typeface="Arial MT"/>
                <a:cs typeface="Arial MT"/>
              </a:rPr>
              <a:t>Nestle’s</a:t>
            </a:r>
            <a:r>
              <a:rPr sz="2200" dirty="0">
                <a:solidFill>
                  <a:srgbClr val="221F1F"/>
                </a:solidFill>
                <a:latin typeface="Arial MT"/>
                <a:cs typeface="Arial MT"/>
              </a:rPr>
              <a:t> </a:t>
            </a:r>
            <a:r>
              <a:rPr sz="2200" spc="-5" dirty="0">
                <a:solidFill>
                  <a:srgbClr val="221F1F"/>
                </a:solidFill>
                <a:latin typeface="Arial MT"/>
                <a:cs typeface="Arial MT"/>
              </a:rPr>
              <a:t>income</a:t>
            </a:r>
            <a:r>
              <a:rPr sz="2200" dirty="0">
                <a:solidFill>
                  <a:srgbClr val="221F1F"/>
                </a:solidFill>
                <a:latin typeface="Arial MT"/>
                <a:cs typeface="Arial MT"/>
              </a:rPr>
              <a:t> </a:t>
            </a:r>
            <a:r>
              <a:rPr sz="2200" spc="-5" dirty="0">
                <a:solidFill>
                  <a:srgbClr val="221F1F"/>
                </a:solidFill>
                <a:latin typeface="Arial MT"/>
                <a:cs typeface="Arial MT"/>
              </a:rPr>
              <a:t>is</a:t>
            </a:r>
            <a:r>
              <a:rPr sz="2200" spc="10" dirty="0">
                <a:solidFill>
                  <a:srgbClr val="221F1F"/>
                </a:solidFill>
                <a:latin typeface="Arial MT"/>
                <a:cs typeface="Arial MT"/>
              </a:rPr>
              <a:t> </a:t>
            </a:r>
            <a:r>
              <a:rPr sz="2200" spc="-5" dirty="0">
                <a:solidFill>
                  <a:srgbClr val="221F1F"/>
                </a:solidFill>
                <a:latin typeface="Arial MT"/>
                <a:cs typeface="Arial MT"/>
              </a:rPr>
              <a:t>generated</a:t>
            </a:r>
            <a:r>
              <a:rPr sz="2200" spc="15" dirty="0">
                <a:solidFill>
                  <a:srgbClr val="221F1F"/>
                </a:solidFill>
                <a:latin typeface="Arial MT"/>
                <a:cs typeface="Arial MT"/>
              </a:rPr>
              <a:t> </a:t>
            </a:r>
            <a:r>
              <a:rPr sz="2200" spc="-5" dirty="0">
                <a:solidFill>
                  <a:srgbClr val="221F1F"/>
                </a:solidFill>
                <a:latin typeface="Arial MT"/>
                <a:cs typeface="Arial MT"/>
              </a:rPr>
              <a:t>in</a:t>
            </a:r>
            <a:r>
              <a:rPr sz="2200" spc="5" dirty="0">
                <a:solidFill>
                  <a:srgbClr val="221F1F"/>
                </a:solidFill>
                <a:latin typeface="Arial MT"/>
                <a:cs typeface="Arial MT"/>
              </a:rPr>
              <a:t> </a:t>
            </a:r>
            <a:r>
              <a:rPr sz="2200" spc="-5" dirty="0">
                <a:solidFill>
                  <a:srgbClr val="221F1F"/>
                </a:solidFill>
                <a:latin typeface="Arial MT"/>
                <a:cs typeface="Arial MT"/>
              </a:rPr>
              <a:t>its</a:t>
            </a:r>
            <a:r>
              <a:rPr sz="2200" dirty="0">
                <a:solidFill>
                  <a:srgbClr val="221F1F"/>
                </a:solidFill>
                <a:latin typeface="Arial MT"/>
                <a:cs typeface="Arial MT"/>
              </a:rPr>
              <a:t> </a:t>
            </a:r>
            <a:r>
              <a:rPr sz="2200" spc="-5" dirty="0">
                <a:solidFill>
                  <a:srgbClr val="221F1F"/>
                </a:solidFill>
                <a:latin typeface="Arial MT"/>
                <a:cs typeface="Arial MT"/>
              </a:rPr>
              <a:t>home</a:t>
            </a:r>
            <a:r>
              <a:rPr sz="2200" spc="15" dirty="0">
                <a:solidFill>
                  <a:srgbClr val="221F1F"/>
                </a:solidFill>
                <a:latin typeface="Arial MT"/>
                <a:cs typeface="Arial MT"/>
              </a:rPr>
              <a:t> </a:t>
            </a:r>
            <a:r>
              <a:rPr sz="2200" spc="-5" dirty="0">
                <a:solidFill>
                  <a:srgbClr val="221F1F"/>
                </a:solidFill>
                <a:latin typeface="Arial MT"/>
                <a:cs typeface="Arial MT"/>
              </a:rPr>
              <a:t>country</a:t>
            </a:r>
            <a:endParaRPr sz="2200">
              <a:latin typeface="Arial MT"/>
              <a:cs typeface="Arial MT"/>
            </a:endParaRPr>
          </a:p>
          <a:p>
            <a:pPr>
              <a:spcBef>
                <a:spcPts val="45"/>
              </a:spcBef>
              <a:buClr>
                <a:srgbClr val="221F1F"/>
              </a:buClr>
              <a:buFont typeface="Arial MT"/>
              <a:buChar char="•"/>
            </a:pPr>
            <a:endParaRPr sz="3300">
              <a:latin typeface="Arial MT"/>
              <a:cs typeface="Arial MT"/>
            </a:endParaRPr>
          </a:p>
          <a:p>
            <a:pPr marL="241300" marR="5080" indent="-228600">
              <a:lnSpc>
                <a:spcPct val="70000"/>
              </a:lnSpc>
              <a:buChar char="•"/>
              <a:tabLst>
                <a:tab pos="240665" algn="l"/>
                <a:tab pos="241300" algn="l"/>
              </a:tabLst>
            </a:pPr>
            <a:r>
              <a:rPr sz="2200" spc="-5" dirty="0">
                <a:solidFill>
                  <a:srgbClr val="221F1F"/>
                </a:solidFill>
                <a:latin typeface="Arial MT"/>
                <a:cs typeface="Arial MT"/>
              </a:rPr>
              <a:t>For</a:t>
            </a:r>
            <a:r>
              <a:rPr sz="2200" spc="20" dirty="0">
                <a:solidFill>
                  <a:srgbClr val="221F1F"/>
                </a:solidFill>
                <a:latin typeface="Arial MT"/>
                <a:cs typeface="Arial MT"/>
              </a:rPr>
              <a:t> </a:t>
            </a:r>
            <a:r>
              <a:rPr sz="2200" spc="-5" dirty="0">
                <a:solidFill>
                  <a:srgbClr val="221F1F"/>
                </a:solidFill>
                <a:latin typeface="Arial MT"/>
                <a:cs typeface="Arial MT"/>
              </a:rPr>
              <a:t>U.S.</a:t>
            </a:r>
            <a:r>
              <a:rPr sz="2200" dirty="0">
                <a:solidFill>
                  <a:srgbClr val="221F1F"/>
                </a:solidFill>
                <a:latin typeface="Arial MT"/>
                <a:cs typeface="Arial MT"/>
              </a:rPr>
              <a:t> </a:t>
            </a:r>
            <a:r>
              <a:rPr sz="2200" spc="-5" dirty="0">
                <a:solidFill>
                  <a:srgbClr val="221F1F"/>
                </a:solidFill>
                <a:latin typeface="Arial MT"/>
                <a:cs typeface="Arial MT"/>
              </a:rPr>
              <a:t>companies,</a:t>
            </a:r>
            <a:r>
              <a:rPr sz="2200" spc="15" dirty="0">
                <a:solidFill>
                  <a:srgbClr val="221F1F"/>
                </a:solidFill>
                <a:latin typeface="Arial MT"/>
                <a:cs typeface="Arial MT"/>
              </a:rPr>
              <a:t> </a:t>
            </a:r>
            <a:r>
              <a:rPr sz="2200" spc="-5" dirty="0">
                <a:solidFill>
                  <a:srgbClr val="221F1F"/>
                </a:solidFill>
                <a:latin typeface="Arial MT"/>
                <a:cs typeface="Arial MT"/>
              </a:rPr>
              <a:t>75%</a:t>
            </a:r>
            <a:r>
              <a:rPr sz="2200" spc="10" dirty="0">
                <a:solidFill>
                  <a:srgbClr val="221F1F"/>
                </a:solidFill>
                <a:latin typeface="Arial MT"/>
                <a:cs typeface="Arial MT"/>
              </a:rPr>
              <a:t> </a:t>
            </a:r>
            <a:r>
              <a:rPr sz="2200" spc="-5" dirty="0">
                <a:solidFill>
                  <a:srgbClr val="221F1F"/>
                </a:solidFill>
                <a:latin typeface="Arial MT"/>
                <a:cs typeface="Arial MT"/>
              </a:rPr>
              <a:t>of</a:t>
            </a:r>
            <a:r>
              <a:rPr sz="2200" spc="10" dirty="0">
                <a:solidFill>
                  <a:srgbClr val="221F1F"/>
                </a:solidFill>
                <a:latin typeface="Arial MT"/>
                <a:cs typeface="Arial MT"/>
              </a:rPr>
              <a:t> </a:t>
            </a:r>
            <a:r>
              <a:rPr sz="2200" spc="-5" dirty="0">
                <a:solidFill>
                  <a:srgbClr val="221F1F"/>
                </a:solidFill>
                <a:latin typeface="Arial MT"/>
                <a:cs typeface="Arial MT"/>
              </a:rPr>
              <a:t>total</a:t>
            </a:r>
            <a:r>
              <a:rPr sz="2200" dirty="0">
                <a:solidFill>
                  <a:srgbClr val="221F1F"/>
                </a:solidFill>
                <a:latin typeface="Arial MT"/>
                <a:cs typeface="Arial MT"/>
              </a:rPr>
              <a:t> </a:t>
            </a:r>
            <a:r>
              <a:rPr sz="2200" spc="-5" dirty="0">
                <a:solidFill>
                  <a:srgbClr val="221F1F"/>
                </a:solidFill>
                <a:latin typeface="Arial MT"/>
                <a:cs typeface="Arial MT"/>
              </a:rPr>
              <a:t>world</a:t>
            </a:r>
            <a:r>
              <a:rPr sz="2200" spc="10" dirty="0">
                <a:solidFill>
                  <a:srgbClr val="221F1F"/>
                </a:solidFill>
                <a:latin typeface="Arial MT"/>
                <a:cs typeface="Arial MT"/>
              </a:rPr>
              <a:t> </a:t>
            </a:r>
            <a:r>
              <a:rPr sz="2200" spc="-5" dirty="0">
                <a:solidFill>
                  <a:srgbClr val="221F1F"/>
                </a:solidFill>
                <a:latin typeface="Arial MT"/>
                <a:cs typeface="Arial MT"/>
              </a:rPr>
              <a:t>market</a:t>
            </a:r>
            <a:r>
              <a:rPr sz="2200" spc="25" dirty="0">
                <a:solidFill>
                  <a:srgbClr val="221F1F"/>
                </a:solidFill>
                <a:latin typeface="Arial MT"/>
                <a:cs typeface="Arial MT"/>
              </a:rPr>
              <a:t> </a:t>
            </a:r>
            <a:r>
              <a:rPr sz="2200" spc="-5" dirty="0">
                <a:solidFill>
                  <a:srgbClr val="221F1F"/>
                </a:solidFill>
                <a:latin typeface="Arial MT"/>
                <a:cs typeface="Arial MT"/>
              </a:rPr>
              <a:t>for</a:t>
            </a:r>
            <a:r>
              <a:rPr sz="2200" spc="5" dirty="0">
                <a:solidFill>
                  <a:srgbClr val="221F1F"/>
                </a:solidFill>
                <a:latin typeface="Arial MT"/>
                <a:cs typeface="Arial MT"/>
              </a:rPr>
              <a:t> </a:t>
            </a:r>
            <a:r>
              <a:rPr sz="2200" spc="-5" dirty="0">
                <a:solidFill>
                  <a:srgbClr val="221F1F"/>
                </a:solidFill>
                <a:latin typeface="Arial MT"/>
                <a:cs typeface="Arial MT"/>
              </a:rPr>
              <a:t>goods</a:t>
            </a:r>
            <a:r>
              <a:rPr sz="2200" spc="25" dirty="0">
                <a:solidFill>
                  <a:srgbClr val="221F1F"/>
                </a:solidFill>
                <a:latin typeface="Arial MT"/>
                <a:cs typeface="Arial MT"/>
              </a:rPr>
              <a:t> </a:t>
            </a:r>
            <a:r>
              <a:rPr sz="2200" spc="-5" dirty="0">
                <a:solidFill>
                  <a:srgbClr val="221F1F"/>
                </a:solidFill>
                <a:latin typeface="Arial MT"/>
                <a:cs typeface="Arial MT"/>
              </a:rPr>
              <a:t>and </a:t>
            </a:r>
            <a:r>
              <a:rPr sz="2200" spc="-600" dirty="0">
                <a:solidFill>
                  <a:srgbClr val="221F1F"/>
                </a:solidFill>
                <a:latin typeface="Arial MT"/>
                <a:cs typeface="Arial MT"/>
              </a:rPr>
              <a:t> </a:t>
            </a:r>
            <a:r>
              <a:rPr sz="2200" spc="-5" dirty="0">
                <a:solidFill>
                  <a:srgbClr val="221F1F"/>
                </a:solidFill>
                <a:latin typeface="Arial MT"/>
                <a:cs typeface="Arial MT"/>
              </a:rPr>
              <a:t>services</a:t>
            </a:r>
            <a:r>
              <a:rPr sz="2200" dirty="0">
                <a:solidFill>
                  <a:srgbClr val="221F1F"/>
                </a:solidFill>
                <a:latin typeface="Arial MT"/>
                <a:cs typeface="Arial MT"/>
              </a:rPr>
              <a:t> </a:t>
            </a:r>
            <a:r>
              <a:rPr sz="2200" spc="-5" dirty="0">
                <a:solidFill>
                  <a:srgbClr val="221F1F"/>
                </a:solidFill>
                <a:latin typeface="Arial MT"/>
                <a:cs typeface="Arial MT"/>
              </a:rPr>
              <a:t>is outside</a:t>
            </a:r>
            <a:r>
              <a:rPr sz="2200" dirty="0">
                <a:solidFill>
                  <a:srgbClr val="221F1F"/>
                </a:solidFill>
                <a:latin typeface="Arial MT"/>
                <a:cs typeface="Arial MT"/>
              </a:rPr>
              <a:t> </a:t>
            </a:r>
            <a:r>
              <a:rPr sz="2200" spc="-5" dirty="0">
                <a:solidFill>
                  <a:srgbClr val="221F1F"/>
                </a:solidFill>
                <a:latin typeface="Arial MT"/>
                <a:cs typeface="Arial MT"/>
              </a:rPr>
              <a:t>the</a:t>
            </a:r>
            <a:r>
              <a:rPr sz="2200" dirty="0">
                <a:solidFill>
                  <a:srgbClr val="221F1F"/>
                </a:solidFill>
                <a:latin typeface="Arial MT"/>
                <a:cs typeface="Arial MT"/>
              </a:rPr>
              <a:t> </a:t>
            </a:r>
            <a:r>
              <a:rPr sz="2200" spc="-5" dirty="0">
                <a:solidFill>
                  <a:srgbClr val="221F1F"/>
                </a:solidFill>
                <a:latin typeface="Arial MT"/>
                <a:cs typeface="Arial MT"/>
              </a:rPr>
              <a:t>country</a:t>
            </a:r>
            <a:endParaRPr sz="2200">
              <a:latin typeface="Arial MT"/>
              <a:cs typeface="Arial MT"/>
            </a:endParaRPr>
          </a:p>
          <a:p>
            <a:pPr>
              <a:spcBef>
                <a:spcPts val="25"/>
              </a:spcBef>
              <a:buClr>
                <a:srgbClr val="221F1F"/>
              </a:buClr>
              <a:buFont typeface="Arial MT"/>
              <a:buChar char="•"/>
            </a:pPr>
            <a:endParaRPr sz="2200">
              <a:latin typeface="Arial MT"/>
              <a:cs typeface="Arial MT"/>
            </a:endParaRPr>
          </a:p>
          <a:p>
            <a:pPr marL="241300" indent="-228600">
              <a:lnSpc>
                <a:spcPts val="2245"/>
              </a:lnSpc>
              <a:spcBef>
                <a:spcPts val="5"/>
              </a:spcBef>
              <a:buChar char="•"/>
              <a:tabLst>
                <a:tab pos="240665" algn="l"/>
                <a:tab pos="241300" algn="l"/>
              </a:tabLst>
            </a:pPr>
            <a:r>
              <a:rPr sz="2200" spc="-5" dirty="0">
                <a:solidFill>
                  <a:srgbClr val="221F1F"/>
                </a:solidFill>
                <a:latin typeface="Arial MT"/>
                <a:cs typeface="Arial MT"/>
              </a:rPr>
              <a:t>Coca-Cola</a:t>
            </a:r>
            <a:r>
              <a:rPr sz="2200" spc="20" dirty="0">
                <a:solidFill>
                  <a:srgbClr val="221F1F"/>
                </a:solidFill>
                <a:latin typeface="Arial MT"/>
                <a:cs typeface="Arial MT"/>
              </a:rPr>
              <a:t> </a:t>
            </a:r>
            <a:r>
              <a:rPr sz="2200" spc="-5" dirty="0">
                <a:solidFill>
                  <a:srgbClr val="221F1F"/>
                </a:solidFill>
                <a:latin typeface="Arial MT"/>
                <a:cs typeface="Arial MT"/>
              </a:rPr>
              <a:t>earns</a:t>
            </a:r>
            <a:r>
              <a:rPr sz="2200" spc="10" dirty="0">
                <a:solidFill>
                  <a:srgbClr val="221F1F"/>
                </a:solidFill>
                <a:latin typeface="Arial MT"/>
                <a:cs typeface="Arial MT"/>
              </a:rPr>
              <a:t> </a:t>
            </a:r>
            <a:r>
              <a:rPr sz="2200" spc="-5" dirty="0">
                <a:solidFill>
                  <a:srgbClr val="221F1F"/>
                </a:solidFill>
                <a:latin typeface="Arial MT"/>
                <a:cs typeface="Arial MT"/>
              </a:rPr>
              <a:t>75%</a:t>
            </a:r>
            <a:r>
              <a:rPr sz="2200" spc="10" dirty="0">
                <a:solidFill>
                  <a:srgbClr val="221F1F"/>
                </a:solidFill>
                <a:latin typeface="Arial MT"/>
                <a:cs typeface="Arial MT"/>
              </a:rPr>
              <a:t> </a:t>
            </a:r>
            <a:r>
              <a:rPr sz="2200" spc="-5" dirty="0">
                <a:solidFill>
                  <a:srgbClr val="221F1F"/>
                </a:solidFill>
                <a:latin typeface="Arial MT"/>
                <a:cs typeface="Arial MT"/>
              </a:rPr>
              <a:t>of</a:t>
            </a:r>
            <a:r>
              <a:rPr sz="2200" dirty="0">
                <a:solidFill>
                  <a:srgbClr val="221F1F"/>
                </a:solidFill>
                <a:latin typeface="Arial MT"/>
                <a:cs typeface="Arial MT"/>
              </a:rPr>
              <a:t> </a:t>
            </a:r>
            <a:r>
              <a:rPr sz="2200" spc="-5" dirty="0">
                <a:solidFill>
                  <a:srgbClr val="221F1F"/>
                </a:solidFill>
                <a:latin typeface="Arial MT"/>
                <a:cs typeface="Arial MT"/>
              </a:rPr>
              <a:t>operating</a:t>
            </a:r>
            <a:r>
              <a:rPr sz="2200" spc="20" dirty="0">
                <a:solidFill>
                  <a:srgbClr val="221F1F"/>
                </a:solidFill>
                <a:latin typeface="Arial MT"/>
                <a:cs typeface="Arial MT"/>
              </a:rPr>
              <a:t> </a:t>
            </a:r>
            <a:r>
              <a:rPr sz="2200" spc="-5" dirty="0">
                <a:solidFill>
                  <a:srgbClr val="221F1F"/>
                </a:solidFill>
                <a:latin typeface="Arial MT"/>
                <a:cs typeface="Arial MT"/>
              </a:rPr>
              <a:t>income</a:t>
            </a:r>
            <a:r>
              <a:rPr sz="2200" dirty="0">
                <a:solidFill>
                  <a:srgbClr val="221F1F"/>
                </a:solidFill>
                <a:latin typeface="Arial MT"/>
                <a:cs typeface="Arial MT"/>
              </a:rPr>
              <a:t> </a:t>
            </a:r>
            <a:r>
              <a:rPr sz="2200" spc="-5" dirty="0">
                <a:solidFill>
                  <a:srgbClr val="221F1F"/>
                </a:solidFill>
                <a:latin typeface="Arial MT"/>
                <a:cs typeface="Arial MT"/>
              </a:rPr>
              <a:t>and</a:t>
            </a:r>
            <a:r>
              <a:rPr sz="2200" spc="15" dirty="0">
                <a:solidFill>
                  <a:srgbClr val="221F1F"/>
                </a:solidFill>
                <a:latin typeface="Arial MT"/>
                <a:cs typeface="Arial MT"/>
              </a:rPr>
              <a:t> </a:t>
            </a:r>
            <a:r>
              <a:rPr sz="2200" spc="-5" dirty="0">
                <a:solidFill>
                  <a:srgbClr val="221F1F"/>
                </a:solidFill>
                <a:latin typeface="Arial MT"/>
                <a:cs typeface="Arial MT"/>
              </a:rPr>
              <a:t>2/3</a:t>
            </a:r>
            <a:r>
              <a:rPr sz="2200" spc="5" dirty="0">
                <a:solidFill>
                  <a:srgbClr val="221F1F"/>
                </a:solidFill>
                <a:latin typeface="Arial MT"/>
                <a:cs typeface="Arial MT"/>
              </a:rPr>
              <a:t> </a:t>
            </a:r>
            <a:r>
              <a:rPr sz="2200" spc="-5" dirty="0">
                <a:solidFill>
                  <a:srgbClr val="221F1F"/>
                </a:solidFill>
                <a:latin typeface="Arial MT"/>
                <a:cs typeface="Arial MT"/>
              </a:rPr>
              <a:t>of</a:t>
            </a:r>
            <a:r>
              <a:rPr sz="2200" dirty="0">
                <a:solidFill>
                  <a:srgbClr val="221F1F"/>
                </a:solidFill>
                <a:latin typeface="Arial MT"/>
                <a:cs typeface="Arial MT"/>
              </a:rPr>
              <a:t> profit</a:t>
            </a:r>
            <a:endParaRPr sz="2200">
              <a:latin typeface="Arial MT"/>
              <a:cs typeface="Arial MT"/>
            </a:endParaRPr>
          </a:p>
          <a:p>
            <a:pPr marL="241300">
              <a:lnSpc>
                <a:spcPts val="2245"/>
              </a:lnSpc>
            </a:pPr>
            <a:r>
              <a:rPr sz="2200" spc="-5" dirty="0">
                <a:solidFill>
                  <a:srgbClr val="221F1F"/>
                </a:solidFill>
                <a:latin typeface="Arial MT"/>
                <a:cs typeface="Arial MT"/>
              </a:rPr>
              <a:t>outside</a:t>
            </a:r>
            <a:r>
              <a:rPr sz="2200" spc="-10" dirty="0">
                <a:solidFill>
                  <a:srgbClr val="221F1F"/>
                </a:solidFill>
                <a:latin typeface="Arial MT"/>
                <a:cs typeface="Arial MT"/>
              </a:rPr>
              <a:t> </a:t>
            </a:r>
            <a:r>
              <a:rPr sz="2200" spc="-5" dirty="0">
                <a:solidFill>
                  <a:srgbClr val="221F1F"/>
                </a:solidFill>
                <a:latin typeface="Arial MT"/>
                <a:cs typeface="Arial MT"/>
              </a:rPr>
              <a:t>of</a:t>
            </a:r>
            <a:r>
              <a:rPr sz="2200" spc="-10" dirty="0">
                <a:solidFill>
                  <a:srgbClr val="221F1F"/>
                </a:solidFill>
                <a:latin typeface="Arial MT"/>
                <a:cs typeface="Arial MT"/>
              </a:rPr>
              <a:t> </a:t>
            </a:r>
            <a:r>
              <a:rPr sz="2200" spc="-5" dirty="0">
                <a:solidFill>
                  <a:srgbClr val="221F1F"/>
                </a:solidFill>
                <a:latin typeface="Arial MT"/>
                <a:cs typeface="Arial MT"/>
              </a:rPr>
              <a:t>North</a:t>
            </a:r>
            <a:r>
              <a:rPr sz="2200" spc="-114" dirty="0">
                <a:solidFill>
                  <a:srgbClr val="221F1F"/>
                </a:solidFill>
                <a:latin typeface="Arial MT"/>
                <a:cs typeface="Arial MT"/>
              </a:rPr>
              <a:t> </a:t>
            </a:r>
            <a:r>
              <a:rPr sz="2200" spc="-5" dirty="0">
                <a:solidFill>
                  <a:srgbClr val="221F1F"/>
                </a:solidFill>
                <a:latin typeface="Arial MT"/>
                <a:cs typeface="Arial MT"/>
              </a:rPr>
              <a:t>America</a:t>
            </a:r>
            <a:endParaRPr sz="2200">
              <a:latin typeface="Arial MT"/>
              <a:cs typeface="Arial MT"/>
            </a:endParaRPr>
          </a:p>
          <a:p>
            <a:pPr>
              <a:spcBef>
                <a:spcPts val="10"/>
              </a:spcBef>
            </a:pPr>
            <a:endParaRPr sz="2650">
              <a:latin typeface="Arial MT"/>
              <a:cs typeface="Arial MT"/>
            </a:endParaRPr>
          </a:p>
          <a:p>
            <a:pPr marL="241300" indent="-228600">
              <a:lnSpc>
                <a:spcPts val="2245"/>
              </a:lnSpc>
              <a:buChar char="•"/>
              <a:tabLst>
                <a:tab pos="240665" algn="l"/>
                <a:tab pos="241300" algn="l"/>
              </a:tabLst>
            </a:pPr>
            <a:r>
              <a:rPr sz="2200" spc="-5" dirty="0">
                <a:solidFill>
                  <a:srgbClr val="221F1F"/>
                </a:solidFill>
                <a:latin typeface="Arial MT"/>
                <a:cs typeface="Arial MT"/>
              </a:rPr>
              <a:t>For</a:t>
            </a:r>
            <a:r>
              <a:rPr sz="2200" spc="20" dirty="0">
                <a:solidFill>
                  <a:srgbClr val="221F1F"/>
                </a:solidFill>
                <a:latin typeface="Arial MT"/>
                <a:cs typeface="Arial MT"/>
              </a:rPr>
              <a:t> </a:t>
            </a:r>
            <a:r>
              <a:rPr sz="2200" spc="-5" dirty="0">
                <a:solidFill>
                  <a:srgbClr val="221F1F"/>
                </a:solidFill>
                <a:latin typeface="Arial MT"/>
                <a:cs typeface="Arial MT"/>
              </a:rPr>
              <a:t>Japanese</a:t>
            </a:r>
            <a:r>
              <a:rPr sz="2200" dirty="0">
                <a:solidFill>
                  <a:srgbClr val="221F1F"/>
                </a:solidFill>
                <a:latin typeface="Arial MT"/>
                <a:cs typeface="Arial MT"/>
              </a:rPr>
              <a:t> </a:t>
            </a:r>
            <a:r>
              <a:rPr sz="2200" spc="-5" dirty="0">
                <a:solidFill>
                  <a:srgbClr val="221F1F"/>
                </a:solidFill>
                <a:latin typeface="Arial MT"/>
                <a:cs typeface="Arial MT"/>
              </a:rPr>
              <a:t>companies,</a:t>
            </a:r>
            <a:r>
              <a:rPr sz="2200" spc="20" dirty="0">
                <a:solidFill>
                  <a:srgbClr val="221F1F"/>
                </a:solidFill>
                <a:latin typeface="Arial MT"/>
                <a:cs typeface="Arial MT"/>
              </a:rPr>
              <a:t> </a:t>
            </a:r>
            <a:r>
              <a:rPr sz="2200" spc="-5" dirty="0">
                <a:solidFill>
                  <a:srgbClr val="221F1F"/>
                </a:solidFill>
                <a:latin typeface="Arial MT"/>
                <a:cs typeface="Arial MT"/>
              </a:rPr>
              <a:t>90% of</a:t>
            </a:r>
            <a:r>
              <a:rPr sz="2200" dirty="0">
                <a:solidFill>
                  <a:srgbClr val="221F1F"/>
                </a:solidFill>
                <a:latin typeface="Arial MT"/>
                <a:cs typeface="Arial MT"/>
              </a:rPr>
              <a:t> </a:t>
            </a:r>
            <a:r>
              <a:rPr sz="2200" spc="-5" dirty="0">
                <a:solidFill>
                  <a:srgbClr val="221F1F"/>
                </a:solidFill>
                <a:latin typeface="Arial MT"/>
                <a:cs typeface="Arial MT"/>
              </a:rPr>
              <a:t>world</a:t>
            </a:r>
            <a:r>
              <a:rPr sz="2200" spc="25" dirty="0">
                <a:solidFill>
                  <a:srgbClr val="221F1F"/>
                </a:solidFill>
                <a:latin typeface="Arial MT"/>
                <a:cs typeface="Arial MT"/>
              </a:rPr>
              <a:t> </a:t>
            </a:r>
            <a:r>
              <a:rPr sz="2200" spc="-5" dirty="0">
                <a:solidFill>
                  <a:srgbClr val="221F1F"/>
                </a:solidFill>
                <a:latin typeface="Arial MT"/>
                <a:cs typeface="Arial MT"/>
              </a:rPr>
              <a:t>market</a:t>
            </a:r>
            <a:r>
              <a:rPr sz="2200" spc="25" dirty="0">
                <a:solidFill>
                  <a:srgbClr val="221F1F"/>
                </a:solidFill>
                <a:latin typeface="Arial MT"/>
                <a:cs typeface="Arial MT"/>
              </a:rPr>
              <a:t> </a:t>
            </a:r>
            <a:r>
              <a:rPr sz="2200" spc="-5" dirty="0">
                <a:solidFill>
                  <a:srgbClr val="221F1F"/>
                </a:solidFill>
                <a:latin typeface="Arial MT"/>
                <a:cs typeface="Arial MT"/>
              </a:rPr>
              <a:t>is</a:t>
            </a:r>
            <a:r>
              <a:rPr sz="2200" dirty="0">
                <a:solidFill>
                  <a:srgbClr val="221F1F"/>
                </a:solidFill>
                <a:latin typeface="Arial MT"/>
                <a:cs typeface="Arial MT"/>
              </a:rPr>
              <a:t> </a:t>
            </a:r>
            <a:r>
              <a:rPr sz="2200" spc="-5" dirty="0">
                <a:solidFill>
                  <a:srgbClr val="221F1F"/>
                </a:solidFill>
                <a:latin typeface="Arial MT"/>
                <a:cs typeface="Arial MT"/>
              </a:rPr>
              <a:t>outside</a:t>
            </a:r>
            <a:r>
              <a:rPr sz="2200" spc="10" dirty="0">
                <a:solidFill>
                  <a:srgbClr val="221F1F"/>
                </a:solidFill>
                <a:latin typeface="Arial MT"/>
                <a:cs typeface="Arial MT"/>
              </a:rPr>
              <a:t> </a:t>
            </a:r>
            <a:r>
              <a:rPr sz="2200" spc="-5" dirty="0">
                <a:solidFill>
                  <a:srgbClr val="221F1F"/>
                </a:solidFill>
                <a:latin typeface="Arial MT"/>
                <a:cs typeface="Arial MT"/>
              </a:rPr>
              <a:t>the</a:t>
            </a:r>
            <a:endParaRPr sz="2200">
              <a:latin typeface="Arial MT"/>
              <a:cs typeface="Arial MT"/>
            </a:endParaRPr>
          </a:p>
          <a:p>
            <a:pPr marL="241300">
              <a:lnSpc>
                <a:spcPts val="2245"/>
              </a:lnSpc>
            </a:pPr>
            <a:r>
              <a:rPr sz="2200" spc="-5" dirty="0">
                <a:solidFill>
                  <a:srgbClr val="221F1F"/>
                </a:solidFill>
                <a:latin typeface="Arial MT"/>
                <a:cs typeface="Arial MT"/>
              </a:rPr>
              <a:t>country</a:t>
            </a:r>
            <a:endParaRPr sz="2200">
              <a:latin typeface="Arial MT"/>
              <a:cs typeface="Arial MT"/>
            </a:endParaRPr>
          </a:p>
          <a:p>
            <a:pPr>
              <a:lnSpc>
                <a:spcPct val="100000"/>
              </a:lnSpc>
            </a:pPr>
            <a:endParaRPr sz="3350">
              <a:latin typeface="Arial MT"/>
              <a:cs typeface="Arial MT"/>
            </a:endParaRPr>
          </a:p>
          <a:p>
            <a:pPr marL="241300" marR="1076960" indent="-228600">
              <a:lnSpc>
                <a:spcPct val="70000"/>
              </a:lnSpc>
              <a:spcBef>
                <a:spcPts val="5"/>
              </a:spcBef>
              <a:buChar char="•"/>
              <a:tabLst>
                <a:tab pos="240665" algn="l"/>
                <a:tab pos="241300" algn="l"/>
              </a:tabLst>
            </a:pPr>
            <a:r>
              <a:rPr sz="2200" spc="-5" dirty="0">
                <a:solidFill>
                  <a:srgbClr val="221F1F"/>
                </a:solidFill>
                <a:latin typeface="Arial MT"/>
                <a:cs typeface="Arial MT"/>
              </a:rPr>
              <a:t>94%</a:t>
            </a:r>
            <a:r>
              <a:rPr sz="2200" spc="5" dirty="0">
                <a:solidFill>
                  <a:srgbClr val="221F1F"/>
                </a:solidFill>
                <a:latin typeface="Arial MT"/>
                <a:cs typeface="Arial MT"/>
              </a:rPr>
              <a:t> </a:t>
            </a:r>
            <a:r>
              <a:rPr sz="2200" spc="-5" dirty="0">
                <a:solidFill>
                  <a:srgbClr val="221F1F"/>
                </a:solidFill>
                <a:latin typeface="Arial MT"/>
                <a:cs typeface="Arial MT"/>
              </a:rPr>
              <a:t>of</a:t>
            </a:r>
            <a:r>
              <a:rPr sz="2200" spc="5" dirty="0">
                <a:solidFill>
                  <a:srgbClr val="221F1F"/>
                </a:solidFill>
                <a:latin typeface="Arial MT"/>
                <a:cs typeface="Arial MT"/>
              </a:rPr>
              <a:t> </a:t>
            </a:r>
            <a:r>
              <a:rPr sz="2200" spc="-5" dirty="0">
                <a:solidFill>
                  <a:srgbClr val="221F1F"/>
                </a:solidFill>
                <a:latin typeface="Arial MT"/>
                <a:cs typeface="Arial MT"/>
              </a:rPr>
              <a:t>market</a:t>
            </a:r>
            <a:r>
              <a:rPr sz="2200" spc="15" dirty="0">
                <a:solidFill>
                  <a:srgbClr val="221F1F"/>
                </a:solidFill>
                <a:latin typeface="Arial MT"/>
                <a:cs typeface="Arial MT"/>
              </a:rPr>
              <a:t> </a:t>
            </a:r>
            <a:r>
              <a:rPr sz="2200" spc="-5" dirty="0">
                <a:solidFill>
                  <a:srgbClr val="221F1F"/>
                </a:solidFill>
                <a:latin typeface="Arial MT"/>
                <a:cs typeface="Arial MT"/>
              </a:rPr>
              <a:t>potential </a:t>
            </a:r>
            <a:r>
              <a:rPr sz="2200" dirty="0">
                <a:solidFill>
                  <a:srgbClr val="221F1F"/>
                </a:solidFill>
                <a:latin typeface="Arial MT"/>
                <a:cs typeface="Arial MT"/>
              </a:rPr>
              <a:t>is</a:t>
            </a:r>
            <a:r>
              <a:rPr sz="2200" spc="5" dirty="0">
                <a:solidFill>
                  <a:srgbClr val="221F1F"/>
                </a:solidFill>
                <a:latin typeface="Arial MT"/>
                <a:cs typeface="Arial MT"/>
              </a:rPr>
              <a:t> </a:t>
            </a:r>
            <a:r>
              <a:rPr sz="2200" spc="-5" dirty="0">
                <a:solidFill>
                  <a:srgbClr val="221F1F"/>
                </a:solidFill>
                <a:latin typeface="Arial MT"/>
                <a:cs typeface="Arial MT"/>
              </a:rPr>
              <a:t>outside</a:t>
            </a:r>
            <a:r>
              <a:rPr sz="2200" dirty="0">
                <a:solidFill>
                  <a:srgbClr val="221F1F"/>
                </a:solidFill>
                <a:latin typeface="Arial MT"/>
                <a:cs typeface="Arial MT"/>
              </a:rPr>
              <a:t> </a:t>
            </a:r>
            <a:r>
              <a:rPr sz="2200" spc="-5" dirty="0">
                <a:solidFill>
                  <a:srgbClr val="221F1F"/>
                </a:solidFill>
                <a:latin typeface="Arial MT"/>
                <a:cs typeface="Arial MT"/>
              </a:rPr>
              <a:t>of Germany</a:t>
            </a:r>
            <a:r>
              <a:rPr sz="2200" spc="45" dirty="0">
                <a:solidFill>
                  <a:srgbClr val="221F1F"/>
                </a:solidFill>
                <a:latin typeface="Arial MT"/>
                <a:cs typeface="Arial MT"/>
              </a:rPr>
              <a:t> </a:t>
            </a:r>
            <a:r>
              <a:rPr sz="2200" spc="-5" dirty="0">
                <a:solidFill>
                  <a:srgbClr val="221F1F"/>
                </a:solidFill>
                <a:latin typeface="Arial MT"/>
                <a:cs typeface="Arial MT"/>
              </a:rPr>
              <a:t>for</a:t>
            </a:r>
            <a:r>
              <a:rPr sz="2200" spc="5" dirty="0">
                <a:solidFill>
                  <a:srgbClr val="221F1F"/>
                </a:solidFill>
                <a:latin typeface="Arial MT"/>
                <a:cs typeface="Arial MT"/>
              </a:rPr>
              <a:t> </a:t>
            </a:r>
            <a:r>
              <a:rPr sz="2200" spc="-5" dirty="0">
                <a:solidFill>
                  <a:srgbClr val="221F1F"/>
                </a:solidFill>
                <a:latin typeface="Arial MT"/>
                <a:cs typeface="Arial MT"/>
              </a:rPr>
              <a:t>its </a:t>
            </a:r>
            <a:r>
              <a:rPr sz="2200" spc="-595" dirty="0">
                <a:solidFill>
                  <a:srgbClr val="221F1F"/>
                </a:solidFill>
                <a:latin typeface="Arial MT"/>
                <a:cs typeface="Arial MT"/>
              </a:rPr>
              <a:t> </a:t>
            </a:r>
            <a:r>
              <a:rPr sz="2200" spc="-5" dirty="0">
                <a:solidFill>
                  <a:srgbClr val="221F1F"/>
                </a:solidFill>
                <a:latin typeface="Arial MT"/>
                <a:cs typeface="Arial MT"/>
              </a:rPr>
              <a:t>companies</a:t>
            </a:r>
            <a:r>
              <a:rPr sz="2200" spc="15" dirty="0">
                <a:solidFill>
                  <a:srgbClr val="221F1F"/>
                </a:solidFill>
                <a:latin typeface="Arial MT"/>
                <a:cs typeface="Arial MT"/>
              </a:rPr>
              <a:t> </a:t>
            </a:r>
            <a:r>
              <a:rPr sz="2200" spc="-5" dirty="0">
                <a:solidFill>
                  <a:srgbClr val="221F1F"/>
                </a:solidFill>
                <a:latin typeface="Arial MT"/>
                <a:cs typeface="Arial MT"/>
              </a:rPr>
              <a:t>even</a:t>
            </a:r>
            <a:r>
              <a:rPr sz="2200" spc="15" dirty="0">
                <a:solidFill>
                  <a:srgbClr val="221F1F"/>
                </a:solidFill>
                <a:latin typeface="Arial MT"/>
                <a:cs typeface="Arial MT"/>
              </a:rPr>
              <a:t> </a:t>
            </a:r>
            <a:r>
              <a:rPr sz="2200" spc="-5" dirty="0">
                <a:solidFill>
                  <a:srgbClr val="221F1F"/>
                </a:solidFill>
                <a:latin typeface="Arial MT"/>
                <a:cs typeface="Arial MT"/>
              </a:rPr>
              <a:t>though</a:t>
            </a:r>
            <a:r>
              <a:rPr sz="2200" spc="5" dirty="0">
                <a:solidFill>
                  <a:srgbClr val="221F1F"/>
                </a:solidFill>
                <a:latin typeface="Arial MT"/>
                <a:cs typeface="Arial MT"/>
              </a:rPr>
              <a:t> </a:t>
            </a:r>
            <a:r>
              <a:rPr sz="2200" spc="-5" dirty="0">
                <a:solidFill>
                  <a:srgbClr val="221F1F"/>
                </a:solidFill>
                <a:latin typeface="Arial MT"/>
                <a:cs typeface="Arial MT"/>
              </a:rPr>
              <a:t>it</a:t>
            </a:r>
            <a:r>
              <a:rPr sz="2200" spc="5" dirty="0">
                <a:solidFill>
                  <a:srgbClr val="221F1F"/>
                </a:solidFill>
                <a:latin typeface="Arial MT"/>
                <a:cs typeface="Arial MT"/>
              </a:rPr>
              <a:t> </a:t>
            </a:r>
            <a:r>
              <a:rPr sz="2200" spc="-5" dirty="0">
                <a:solidFill>
                  <a:srgbClr val="221F1F"/>
                </a:solidFill>
                <a:latin typeface="Arial MT"/>
                <a:cs typeface="Arial MT"/>
              </a:rPr>
              <a:t>is the</a:t>
            </a:r>
            <a:r>
              <a:rPr sz="2200" spc="5" dirty="0">
                <a:solidFill>
                  <a:srgbClr val="221F1F"/>
                </a:solidFill>
                <a:latin typeface="Arial MT"/>
                <a:cs typeface="Arial MT"/>
              </a:rPr>
              <a:t> </a:t>
            </a:r>
            <a:r>
              <a:rPr sz="2200" spc="-5" dirty="0">
                <a:solidFill>
                  <a:srgbClr val="221F1F"/>
                </a:solidFill>
                <a:latin typeface="Arial MT"/>
                <a:cs typeface="Arial MT"/>
              </a:rPr>
              <a:t>largest</a:t>
            </a:r>
            <a:r>
              <a:rPr sz="2200" spc="5" dirty="0">
                <a:solidFill>
                  <a:srgbClr val="221F1F"/>
                </a:solidFill>
                <a:latin typeface="Arial MT"/>
                <a:cs typeface="Arial MT"/>
              </a:rPr>
              <a:t> </a:t>
            </a:r>
            <a:r>
              <a:rPr sz="2200" spc="-5" dirty="0">
                <a:solidFill>
                  <a:srgbClr val="221F1F"/>
                </a:solidFill>
                <a:latin typeface="Arial MT"/>
                <a:cs typeface="Arial MT"/>
              </a:rPr>
              <a:t>EU</a:t>
            </a:r>
            <a:r>
              <a:rPr sz="2200" spc="10" dirty="0">
                <a:solidFill>
                  <a:srgbClr val="221F1F"/>
                </a:solidFill>
                <a:latin typeface="Arial MT"/>
                <a:cs typeface="Arial MT"/>
              </a:rPr>
              <a:t> </a:t>
            </a:r>
            <a:r>
              <a:rPr sz="2200" spc="-5" dirty="0">
                <a:solidFill>
                  <a:srgbClr val="221F1F"/>
                </a:solidFill>
                <a:latin typeface="Arial MT"/>
                <a:cs typeface="Arial MT"/>
              </a:rPr>
              <a:t>market</a:t>
            </a:r>
            <a:endParaRPr sz="2200">
              <a:latin typeface="Arial MT"/>
              <a:cs typeface="Arial M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1965959" y="292608"/>
            <a:ext cx="2852928" cy="719328"/>
          </a:xfrm>
          <a:prstGeom prst="rect">
            <a:avLst/>
          </a:prstGeom>
        </p:spPr>
      </p:pic>
      <p:sp>
        <p:nvSpPr>
          <p:cNvPr id="3" name="object 3"/>
          <p:cNvSpPr txBox="1"/>
          <p:nvPr/>
        </p:nvSpPr>
        <p:spPr>
          <a:xfrm>
            <a:off x="2044701" y="1216914"/>
            <a:ext cx="7717155" cy="4530090"/>
          </a:xfrm>
          <a:prstGeom prst="rect">
            <a:avLst/>
          </a:prstGeom>
        </p:spPr>
        <p:txBody>
          <a:bodyPr vert="horz" wrap="square" lIns="0" tIns="74295" rIns="0" bIns="0" rtlCol="0">
            <a:spAutoFit/>
          </a:bodyPr>
          <a:lstStyle/>
          <a:p>
            <a:pPr marL="139065" marR="67310" indent="-127000">
              <a:lnSpc>
                <a:spcPts val="3890"/>
              </a:lnSpc>
              <a:spcBef>
                <a:spcPts val="585"/>
              </a:spcBef>
            </a:pPr>
            <a:r>
              <a:rPr sz="3600" b="1" spc="-5" dirty="0">
                <a:solidFill>
                  <a:srgbClr val="221F1F"/>
                </a:solidFill>
                <a:latin typeface="Arial" panose="020B0604020202020204"/>
                <a:cs typeface="Arial" panose="020B0604020202020204"/>
              </a:rPr>
              <a:t>Forces</a:t>
            </a:r>
            <a:r>
              <a:rPr sz="3600" b="1" spc="-150" dirty="0">
                <a:solidFill>
                  <a:srgbClr val="221F1F"/>
                </a:solidFill>
                <a:latin typeface="Arial" panose="020B0604020202020204"/>
                <a:cs typeface="Arial" panose="020B0604020202020204"/>
              </a:rPr>
              <a:t> </a:t>
            </a:r>
            <a:r>
              <a:rPr sz="3600" b="1" dirty="0">
                <a:solidFill>
                  <a:srgbClr val="221F1F"/>
                </a:solidFill>
                <a:latin typeface="Arial" panose="020B0604020202020204"/>
                <a:cs typeface="Arial" panose="020B0604020202020204"/>
              </a:rPr>
              <a:t>Affecting</a:t>
            </a:r>
            <a:r>
              <a:rPr sz="3600" b="1" spc="-35" dirty="0">
                <a:solidFill>
                  <a:srgbClr val="221F1F"/>
                </a:solidFill>
                <a:latin typeface="Arial" panose="020B0604020202020204"/>
                <a:cs typeface="Arial" panose="020B0604020202020204"/>
              </a:rPr>
              <a:t> </a:t>
            </a:r>
            <a:r>
              <a:rPr sz="3600" b="1" spc="-5" dirty="0">
                <a:solidFill>
                  <a:srgbClr val="221F1F"/>
                </a:solidFill>
                <a:latin typeface="Arial" panose="020B0604020202020204"/>
                <a:cs typeface="Arial" panose="020B0604020202020204"/>
              </a:rPr>
              <a:t>Global </a:t>
            </a:r>
            <a:r>
              <a:rPr sz="3600" b="1" dirty="0">
                <a:solidFill>
                  <a:srgbClr val="221F1F"/>
                </a:solidFill>
                <a:latin typeface="Arial" panose="020B0604020202020204"/>
                <a:cs typeface="Arial" panose="020B0604020202020204"/>
              </a:rPr>
              <a:t>Integration </a:t>
            </a:r>
            <a:r>
              <a:rPr sz="3600" b="1" spc="-985" dirty="0">
                <a:solidFill>
                  <a:srgbClr val="221F1F"/>
                </a:solidFill>
                <a:latin typeface="Arial" panose="020B0604020202020204"/>
                <a:cs typeface="Arial" panose="020B0604020202020204"/>
              </a:rPr>
              <a:t> </a:t>
            </a:r>
            <a:r>
              <a:rPr sz="3600" b="1" dirty="0">
                <a:solidFill>
                  <a:srgbClr val="221F1F"/>
                </a:solidFill>
                <a:latin typeface="Arial" panose="020B0604020202020204"/>
                <a:cs typeface="Arial" panose="020B0604020202020204"/>
              </a:rPr>
              <a:t>&amp;</a:t>
            </a:r>
            <a:r>
              <a:rPr sz="3600" b="1" spc="-5" dirty="0">
                <a:solidFill>
                  <a:srgbClr val="221F1F"/>
                </a:solidFill>
                <a:latin typeface="Arial" panose="020B0604020202020204"/>
                <a:cs typeface="Arial" panose="020B0604020202020204"/>
              </a:rPr>
              <a:t> Global</a:t>
            </a:r>
            <a:r>
              <a:rPr sz="3600" b="1" spc="10" dirty="0">
                <a:solidFill>
                  <a:srgbClr val="221F1F"/>
                </a:solidFill>
                <a:latin typeface="Arial" panose="020B0604020202020204"/>
                <a:cs typeface="Arial" panose="020B0604020202020204"/>
              </a:rPr>
              <a:t> </a:t>
            </a:r>
            <a:r>
              <a:rPr sz="3600" b="1" dirty="0">
                <a:solidFill>
                  <a:srgbClr val="221F1F"/>
                </a:solidFill>
                <a:latin typeface="Arial" panose="020B0604020202020204"/>
                <a:cs typeface="Arial" panose="020B0604020202020204"/>
              </a:rPr>
              <a:t>Marketing</a:t>
            </a:r>
            <a:endParaRPr sz="3600">
              <a:latin typeface="Arial" panose="020B0604020202020204"/>
              <a:cs typeface="Arial" panose="020B0604020202020204"/>
            </a:endParaRPr>
          </a:p>
          <a:p>
            <a:pPr marL="256540" indent="-228600">
              <a:spcBef>
                <a:spcPts val="435"/>
              </a:spcBef>
              <a:buChar char="•"/>
              <a:tabLst>
                <a:tab pos="256540" algn="l"/>
              </a:tabLst>
            </a:pPr>
            <a:r>
              <a:rPr sz="3600" dirty="0">
                <a:solidFill>
                  <a:srgbClr val="221F1F"/>
                </a:solidFill>
                <a:latin typeface="Arial MT"/>
                <a:cs typeface="Arial MT"/>
              </a:rPr>
              <a:t>Multilateral</a:t>
            </a:r>
            <a:r>
              <a:rPr sz="3600" spc="-35" dirty="0">
                <a:solidFill>
                  <a:srgbClr val="221F1F"/>
                </a:solidFill>
                <a:latin typeface="Arial MT"/>
                <a:cs typeface="Arial MT"/>
              </a:rPr>
              <a:t> </a:t>
            </a:r>
            <a:r>
              <a:rPr sz="3600" spc="-5" dirty="0">
                <a:solidFill>
                  <a:srgbClr val="221F1F"/>
                </a:solidFill>
                <a:latin typeface="Arial MT"/>
                <a:cs typeface="Arial MT"/>
              </a:rPr>
              <a:t>trade</a:t>
            </a:r>
            <a:r>
              <a:rPr sz="3600" dirty="0">
                <a:solidFill>
                  <a:srgbClr val="221F1F"/>
                </a:solidFill>
                <a:latin typeface="Arial MT"/>
                <a:cs typeface="Arial MT"/>
              </a:rPr>
              <a:t> agreements</a:t>
            </a:r>
            <a:endParaRPr sz="3600">
              <a:latin typeface="Arial MT"/>
              <a:cs typeface="Arial MT"/>
            </a:endParaRPr>
          </a:p>
          <a:p>
            <a:pPr marL="256540" marR="5080" indent="-228600">
              <a:lnSpc>
                <a:spcPts val="3890"/>
              </a:lnSpc>
              <a:spcBef>
                <a:spcPts val="1060"/>
              </a:spcBef>
              <a:buChar char="•"/>
              <a:tabLst>
                <a:tab pos="256540" algn="l"/>
              </a:tabLst>
            </a:pPr>
            <a:r>
              <a:rPr sz="3600" dirty="0">
                <a:solidFill>
                  <a:srgbClr val="221F1F"/>
                </a:solidFill>
                <a:latin typeface="Arial MT"/>
                <a:cs typeface="Arial MT"/>
              </a:rPr>
              <a:t>Converging</a:t>
            </a:r>
            <a:r>
              <a:rPr sz="3600" spc="-35" dirty="0">
                <a:solidFill>
                  <a:srgbClr val="221F1F"/>
                </a:solidFill>
                <a:latin typeface="Arial MT"/>
                <a:cs typeface="Arial MT"/>
              </a:rPr>
              <a:t> </a:t>
            </a:r>
            <a:r>
              <a:rPr sz="3600" dirty="0">
                <a:solidFill>
                  <a:srgbClr val="221F1F"/>
                </a:solidFill>
                <a:latin typeface="Arial MT"/>
                <a:cs typeface="Arial MT"/>
              </a:rPr>
              <a:t>market</a:t>
            </a:r>
            <a:r>
              <a:rPr sz="3600" spc="-15" dirty="0">
                <a:solidFill>
                  <a:srgbClr val="221F1F"/>
                </a:solidFill>
                <a:latin typeface="Arial MT"/>
                <a:cs typeface="Arial MT"/>
              </a:rPr>
              <a:t> </a:t>
            </a:r>
            <a:r>
              <a:rPr sz="3600" dirty="0">
                <a:solidFill>
                  <a:srgbClr val="221F1F"/>
                </a:solidFill>
                <a:latin typeface="Arial MT"/>
                <a:cs typeface="Arial MT"/>
              </a:rPr>
              <a:t>needs</a:t>
            </a:r>
            <a:r>
              <a:rPr sz="3600" spc="-25" dirty="0">
                <a:solidFill>
                  <a:srgbClr val="221F1F"/>
                </a:solidFill>
                <a:latin typeface="Arial MT"/>
                <a:cs typeface="Arial MT"/>
              </a:rPr>
              <a:t> </a:t>
            </a:r>
            <a:r>
              <a:rPr sz="3600" spc="-5" dirty="0">
                <a:solidFill>
                  <a:srgbClr val="221F1F"/>
                </a:solidFill>
                <a:latin typeface="Arial MT"/>
                <a:cs typeface="Arial MT"/>
              </a:rPr>
              <a:t>and</a:t>
            </a:r>
            <a:r>
              <a:rPr sz="3600" spc="-20" dirty="0">
                <a:solidFill>
                  <a:srgbClr val="221F1F"/>
                </a:solidFill>
                <a:latin typeface="Arial MT"/>
                <a:cs typeface="Arial MT"/>
              </a:rPr>
              <a:t> </a:t>
            </a:r>
            <a:r>
              <a:rPr sz="3600" dirty="0">
                <a:solidFill>
                  <a:srgbClr val="221F1F"/>
                </a:solidFill>
                <a:latin typeface="Arial MT"/>
                <a:cs typeface="Arial MT"/>
              </a:rPr>
              <a:t>wants </a:t>
            </a:r>
            <a:r>
              <a:rPr sz="3600" spc="-985" dirty="0">
                <a:solidFill>
                  <a:srgbClr val="221F1F"/>
                </a:solidFill>
                <a:latin typeface="Arial MT"/>
                <a:cs typeface="Arial MT"/>
              </a:rPr>
              <a:t> </a:t>
            </a:r>
            <a:r>
              <a:rPr sz="3600" spc="-5" dirty="0">
                <a:solidFill>
                  <a:srgbClr val="221F1F"/>
                </a:solidFill>
                <a:latin typeface="Arial MT"/>
                <a:cs typeface="Arial MT"/>
              </a:rPr>
              <a:t>and</a:t>
            </a:r>
            <a:r>
              <a:rPr sz="3600" spc="-10" dirty="0">
                <a:solidFill>
                  <a:srgbClr val="221F1F"/>
                </a:solidFill>
                <a:latin typeface="Arial MT"/>
                <a:cs typeface="Arial MT"/>
              </a:rPr>
              <a:t> </a:t>
            </a:r>
            <a:r>
              <a:rPr sz="3600" dirty="0">
                <a:solidFill>
                  <a:srgbClr val="221F1F"/>
                </a:solidFill>
                <a:latin typeface="Arial MT"/>
                <a:cs typeface="Arial MT"/>
              </a:rPr>
              <a:t>the</a:t>
            </a:r>
            <a:r>
              <a:rPr sz="3600" spc="-5" dirty="0">
                <a:solidFill>
                  <a:srgbClr val="221F1F"/>
                </a:solidFill>
                <a:latin typeface="Arial MT"/>
                <a:cs typeface="Arial MT"/>
              </a:rPr>
              <a:t> </a:t>
            </a:r>
            <a:r>
              <a:rPr sz="3600" dirty="0">
                <a:solidFill>
                  <a:srgbClr val="221F1F"/>
                </a:solidFill>
                <a:latin typeface="Arial MT"/>
                <a:cs typeface="Arial MT"/>
              </a:rPr>
              <a:t>information</a:t>
            </a:r>
            <a:r>
              <a:rPr sz="3600" spc="-5" dirty="0">
                <a:solidFill>
                  <a:srgbClr val="221F1F"/>
                </a:solidFill>
                <a:latin typeface="Arial MT"/>
                <a:cs typeface="Arial MT"/>
              </a:rPr>
              <a:t> </a:t>
            </a:r>
            <a:r>
              <a:rPr sz="3600" dirty="0">
                <a:solidFill>
                  <a:srgbClr val="221F1F"/>
                </a:solidFill>
                <a:latin typeface="Arial MT"/>
                <a:cs typeface="Arial MT"/>
              </a:rPr>
              <a:t>revolution</a:t>
            </a:r>
            <a:endParaRPr sz="3600">
              <a:latin typeface="Arial MT"/>
              <a:cs typeface="Arial MT"/>
            </a:endParaRPr>
          </a:p>
          <a:p>
            <a:pPr marL="256540" marR="296545" indent="-228600">
              <a:lnSpc>
                <a:spcPts val="3890"/>
              </a:lnSpc>
              <a:spcBef>
                <a:spcPts val="990"/>
              </a:spcBef>
              <a:buChar char="•"/>
              <a:tabLst>
                <a:tab pos="256540" algn="l"/>
                <a:tab pos="4333875" algn="l"/>
              </a:tabLst>
            </a:pPr>
            <a:r>
              <a:rPr sz="3600" spc="-135" dirty="0">
                <a:solidFill>
                  <a:srgbClr val="221F1F"/>
                </a:solidFill>
                <a:latin typeface="Arial MT"/>
                <a:cs typeface="Arial MT"/>
              </a:rPr>
              <a:t>T</a:t>
            </a:r>
            <a:r>
              <a:rPr sz="3600" dirty="0">
                <a:solidFill>
                  <a:srgbClr val="221F1F"/>
                </a:solidFill>
                <a:latin typeface="Arial MT"/>
                <a:cs typeface="Arial MT"/>
              </a:rPr>
              <a:t>ran</a:t>
            </a:r>
            <a:r>
              <a:rPr sz="3600" spc="5" dirty="0">
                <a:solidFill>
                  <a:srgbClr val="221F1F"/>
                </a:solidFill>
                <a:latin typeface="Arial MT"/>
                <a:cs typeface="Arial MT"/>
              </a:rPr>
              <a:t>s</a:t>
            </a:r>
            <a:r>
              <a:rPr sz="3600" dirty="0">
                <a:solidFill>
                  <a:srgbClr val="221F1F"/>
                </a:solidFill>
                <a:latin typeface="Arial MT"/>
                <a:cs typeface="Arial MT"/>
              </a:rPr>
              <a:t>portat</a:t>
            </a:r>
            <a:r>
              <a:rPr sz="3600" spc="10" dirty="0">
                <a:solidFill>
                  <a:srgbClr val="221F1F"/>
                </a:solidFill>
                <a:latin typeface="Arial MT"/>
                <a:cs typeface="Arial MT"/>
              </a:rPr>
              <a:t>i</a:t>
            </a:r>
            <a:r>
              <a:rPr sz="3600" dirty="0">
                <a:solidFill>
                  <a:srgbClr val="221F1F"/>
                </a:solidFill>
                <a:latin typeface="Arial MT"/>
                <a:cs typeface="Arial MT"/>
              </a:rPr>
              <a:t>on and	commu</a:t>
            </a:r>
            <a:r>
              <a:rPr sz="3600" spc="5" dirty="0">
                <a:solidFill>
                  <a:srgbClr val="221F1F"/>
                </a:solidFill>
                <a:latin typeface="Arial MT"/>
                <a:cs typeface="Arial MT"/>
              </a:rPr>
              <a:t>n</a:t>
            </a:r>
            <a:r>
              <a:rPr sz="3600" dirty="0">
                <a:solidFill>
                  <a:srgbClr val="221F1F"/>
                </a:solidFill>
                <a:latin typeface="Arial MT"/>
                <a:cs typeface="Arial MT"/>
              </a:rPr>
              <a:t>ic</a:t>
            </a:r>
            <a:r>
              <a:rPr sz="3600" spc="5" dirty="0">
                <a:solidFill>
                  <a:srgbClr val="221F1F"/>
                </a:solidFill>
                <a:latin typeface="Arial MT"/>
                <a:cs typeface="Arial MT"/>
              </a:rPr>
              <a:t>a</a:t>
            </a:r>
            <a:r>
              <a:rPr sz="3600" dirty="0">
                <a:solidFill>
                  <a:srgbClr val="221F1F"/>
                </a:solidFill>
                <a:latin typeface="Arial MT"/>
                <a:cs typeface="Arial MT"/>
              </a:rPr>
              <a:t>tion  improvements</a:t>
            </a:r>
            <a:endParaRPr sz="3600">
              <a:latin typeface="Arial MT"/>
              <a:cs typeface="Arial MT"/>
            </a:endParaRPr>
          </a:p>
          <a:p>
            <a:pPr marL="256540" indent="-228600">
              <a:spcBef>
                <a:spcPts val="520"/>
              </a:spcBef>
              <a:buChar char="•"/>
              <a:tabLst>
                <a:tab pos="256540" algn="l"/>
              </a:tabLst>
            </a:pPr>
            <a:r>
              <a:rPr sz="3600" dirty="0">
                <a:solidFill>
                  <a:srgbClr val="221F1F"/>
                </a:solidFill>
                <a:latin typeface="Arial MT"/>
                <a:cs typeface="Arial MT"/>
              </a:rPr>
              <a:t>Product</a:t>
            </a:r>
            <a:r>
              <a:rPr sz="3600" spc="-20" dirty="0">
                <a:solidFill>
                  <a:srgbClr val="221F1F"/>
                </a:solidFill>
                <a:latin typeface="Arial MT"/>
                <a:cs typeface="Arial MT"/>
              </a:rPr>
              <a:t> </a:t>
            </a:r>
            <a:r>
              <a:rPr sz="3600" dirty="0">
                <a:solidFill>
                  <a:srgbClr val="221F1F"/>
                </a:solidFill>
                <a:latin typeface="Arial MT"/>
                <a:cs typeface="Arial MT"/>
              </a:rPr>
              <a:t>development</a:t>
            </a:r>
            <a:r>
              <a:rPr sz="3600" spc="-40" dirty="0">
                <a:solidFill>
                  <a:srgbClr val="221F1F"/>
                </a:solidFill>
                <a:latin typeface="Arial MT"/>
                <a:cs typeface="Arial MT"/>
              </a:rPr>
              <a:t> </a:t>
            </a:r>
            <a:r>
              <a:rPr sz="3600" dirty="0">
                <a:solidFill>
                  <a:srgbClr val="221F1F"/>
                </a:solidFill>
                <a:latin typeface="Arial MT"/>
                <a:cs typeface="Arial MT"/>
              </a:rPr>
              <a:t>costs</a:t>
            </a:r>
            <a:endParaRPr sz="3600">
              <a:latin typeface="Arial MT"/>
              <a:cs typeface="Arial M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59941" y="1232408"/>
            <a:ext cx="7954645" cy="1183640"/>
          </a:xfrm>
          <a:prstGeom prst="rect">
            <a:avLst/>
          </a:prstGeom>
        </p:spPr>
        <p:txBody>
          <a:bodyPr vert="horz" wrap="square" lIns="0" tIns="81280" rIns="0" bIns="0" rtlCol="0" anchor="ctr">
            <a:spAutoFit/>
          </a:bodyPr>
          <a:lstStyle/>
          <a:p>
            <a:pPr marL="12700" marR="5080">
              <a:lnSpc>
                <a:spcPts val="4320"/>
              </a:lnSpc>
              <a:spcBef>
                <a:spcPts val="640"/>
              </a:spcBef>
            </a:pPr>
            <a:r>
              <a:rPr sz="4000" b="1" spc="-5" dirty="0"/>
              <a:t>Driving Forces Affecting Global </a:t>
            </a:r>
            <a:r>
              <a:rPr sz="4000" b="1" dirty="0"/>
              <a:t> </a:t>
            </a:r>
            <a:r>
              <a:rPr sz="4000" b="1" spc="-5" dirty="0"/>
              <a:t>Integration</a:t>
            </a:r>
            <a:r>
              <a:rPr sz="4000" b="1" spc="20" dirty="0"/>
              <a:t> </a:t>
            </a:r>
            <a:r>
              <a:rPr sz="4000" b="1" spc="-5" dirty="0"/>
              <a:t>and Global</a:t>
            </a:r>
            <a:r>
              <a:rPr sz="4000" b="1" spc="10" dirty="0"/>
              <a:t> </a:t>
            </a:r>
            <a:r>
              <a:rPr sz="4000" b="1" spc="-5" dirty="0"/>
              <a:t>Marketing</a:t>
            </a:r>
            <a:endParaRPr sz="4000" b="1" dirty="0"/>
          </a:p>
        </p:txBody>
      </p:sp>
      <p:sp>
        <p:nvSpPr>
          <p:cNvPr id="3" name="object 3"/>
          <p:cNvSpPr txBox="1"/>
          <p:nvPr/>
        </p:nvSpPr>
        <p:spPr>
          <a:xfrm>
            <a:off x="2429662" y="2667762"/>
            <a:ext cx="4436110" cy="2700655"/>
          </a:xfrm>
          <a:prstGeom prst="rect">
            <a:avLst/>
          </a:prstGeom>
        </p:spPr>
        <p:txBody>
          <a:bodyPr vert="horz" wrap="square" lIns="0" tIns="12065" rIns="0" bIns="0" rtlCol="0">
            <a:spAutoFit/>
          </a:bodyPr>
          <a:lstStyle/>
          <a:p>
            <a:pPr marL="241300" indent="-228600">
              <a:spcBef>
                <a:spcPts val="95"/>
              </a:spcBef>
              <a:buChar char="•"/>
              <a:tabLst>
                <a:tab pos="241300" algn="l"/>
              </a:tabLst>
            </a:pPr>
            <a:r>
              <a:rPr sz="4000" spc="-5" dirty="0">
                <a:solidFill>
                  <a:srgbClr val="221F1F"/>
                </a:solidFill>
                <a:latin typeface="Arial MT"/>
                <a:cs typeface="Arial MT"/>
              </a:rPr>
              <a:t>Leverage</a:t>
            </a:r>
            <a:endParaRPr sz="4000">
              <a:latin typeface="Arial MT"/>
              <a:cs typeface="Arial MT"/>
            </a:endParaRPr>
          </a:p>
          <a:p>
            <a:pPr marL="469900">
              <a:spcBef>
                <a:spcPts val="140"/>
              </a:spcBef>
            </a:pPr>
            <a:r>
              <a:rPr sz="3200" dirty="0">
                <a:solidFill>
                  <a:srgbClr val="221F1F"/>
                </a:solidFill>
                <a:latin typeface="Arial MT"/>
                <a:cs typeface="Arial MT"/>
              </a:rPr>
              <a:t>–Experience</a:t>
            </a:r>
            <a:r>
              <a:rPr sz="3200" spc="-110" dirty="0">
                <a:solidFill>
                  <a:srgbClr val="221F1F"/>
                </a:solidFill>
                <a:latin typeface="Arial MT"/>
                <a:cs typeface="Arial MT"/>
              </a:rPr>
              <a:t> </a:t>
            </a:r>
            <a:r>
              <a:rPr sz="3200" dirty="0">
                <a:solidFill>
                  <a:srgbClr val="221F1F"/>
                </a:solidFill>
                <a:latin typeface="Arial MT"/>
                <a:cs typeface="Arial MT"/>
              </a:rPr>
              <a:t>transfers</a:t>
            </a:r>
            <a:endParaRPr sz="3200">
              <a:latin typeface="Arial MT"/>
              <a:cs typeface="Arial MT"/>
            </a:endParaRPr>
          </a:p>
          <a:p>
            <a:pPr marL="469900">
              <a:spcBef>
                <a:spcPts val="120"/>
              </a:spcBef>
            </a:pPr>
            <a:r>
              <a:rPr sz="3200" dirty="0">
                <a:solidFill>
                  <a:srgbClr val="221F1F"/>
                </a:solidFill>
                <a:latin typeface="Arial MT"/>
                <a:cs typeface="Arial MT"/>
              </a:rPr>
              <a:t>–Scale</a:t>
            </a:r>
            <a:r>
              <a:rPr sz="3200" spc="-30" dirty="0">
                <a:solidFill>
                  <a:srgbClr val="221F1F"/>
                </a:solidFill>
                <a:latin typeface="Arial MT"/>
                <a:cs typeface="Arial MT"/>
              </a:rPr>
              <a:t> </a:t>
            </a:r>
            <a:r>
              <a:rPr sz="3200" spc="-5" dirty="0">
                <a:solidFill>
                  <a:srgbClr val="221F1F"/>
                </a:solidFill>
                <a:latin typeface="Arial MT"/>
                <a:cs typeface="Arial MT"/>
              </a:rPr>
              <a:t>economies</a:t>
            </a:r>
            <a:endParaRPr sz="3200">
              <a:latin typeface="Arial MT"/>
              <a:cs typeface="Arial MT"/>
            </a:endParaRPr>
          </a:p>
          <a:p>
            <a:pPr marL="469900">
              <a:spcBef>
                <a:spcPts val="110"/>
              </a:spcBef>
            </a:pPr>
            <a:r>
              <a:rPr sz="3200" dirty="0">
                <a:solidFill>
                  <a:srgbClr val="221F1F"/>
                </a:solidFill>
                <a:latin typeface="Arial MT"/>
                <a:cs typeface="Arial MT"/>
              </a:rPr>
              <a:t>–Resource</a:t>
            </a:r>
            <a:r>
              <a:rPr sz="3200" spc="-45" dirty="0">
                <a:solidFill>
                  <a:srgbClr val="221F1F"/>
                </a:solidFill>
                <a:latin typeface="Arial MT"/>
                <a:cs typeface="Arial MT"/>
              </a:rPr>
              <a:t> </a:t>
            </a:r>
            <a:r>
              <a:rPr sz="3200" spc="-5" dirty="0">
                <a:solidFill>
                  <a:srgbClr val="221F1F"/>
                </a:solidFill>
                <a:latin typeface="Arial MT"/>
                <a:cs typeface="Arial MT"/>
              </a:rPr>
              <a:t>utilisation</a:t>
            </a:r>
            <a:endParaRPr sz="3200">
              <a:latin typeface="Arial MT"/>
              <a:cs typeface="Arial MT"/>
            </a:endParaRPr>
          </a:p>
          <a:p>
            <a:pPr marL="469900">
              <a:spcBef>
                <a:spcPts val="55"/>
              </a:spcBef>
            </a:pPr>
            <a:r>
              <a:rPr sz="3200" dirty="0">
                <a:solidFill>
                  <a:srgbClr val="221F1F"/>
                </a:solidFill>
                <a:latin typeface="Arial MT"/>
                <a:cs typeface="Arial MT"/>
              </a:rPr>
              <a:t>–Global</a:t>
            </a:r>
            <a:r>
              <a:rPr sz="3200" spc="-35" dirty="0">
                <a:solidFill>
                  <a:srgbClr val="221F1F"/>
                </a:solidFill>
                <a:latin typeface="Arial MT"/>
                <a:cs typeface="Arial MT"/>
              </a:rPr>
              <a:t> </a:t>
            </a:r>
            <a:r>
              <a:rPr sz="3200" spc="-5" dirty="0">
                <a:solidFill>
                  <a:srgbClr val="221F1F"/>
                </a:solidFill>
                <a:latin typeface="Arial MT"/>
                <a:cs typeface="Arial MT"/>
              </a:rPr>
              <a:t>strateg</a:t>
            </a:r>
            <a:r>
              <a:rPr sz="3600" spc="-5" dirty="0">
                <a:solidFill>
                  <a:srgbClr val="221F1F"/>
                </a:solidFill>
                <a:latin typeface="Arial MT"/>
                <a:cs typeface="Arial MT"/>
              </a:rPr>
              <a:t>y</a:t>
            </a:r>
            <a:endParaRPr sz="3600">
              <a:latin typeface="Arial MT"/>
              <a:cs typeface="Arial M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1965959" y="292608"/>
            <a:ext cx="2852928" cy="719328"/>
          </a:xfrm>
          <a:prstGeom prst="rect">
            <a:avLst/>
          </a:prstGeom>
        </p:spPr>
      </p:pic>
      <p:sp>
        <p:nvSpPr>
          <p:cNvPr id="3" name="object 3"/>
          <p:cNvSpPr txBox="1"/>
          <p:nvPr/>
        </p:nvSpPr>
        <p:spPr>
          <a:xfrm>
            <a:off x="1816101" y="1335736"/>
            <a:ext cx="7809865" cy="4376839"/>
          </a:xfrm>
          <a:prstGeom prst="rect">
            <a:avLst/>
          </a:prstGeom>
        </p:spPr>
        <p:txBody>
          <a:bodyPr vert="horz" wrap="square" lIns="0" tIns="74930" rIns="0" bIns="0" rtlCol="0">
            <a:spAutoFit/>
          </a:bodyPr>
          <a:lstStyle/>
          <a:p>
            <a:pPr marL="12700" marR="5080">
              <a:lnSpc>
                <a:spcPts val="3890"/>
              </a:lnSpc>
              <a:spcBef>
                <a:spcPts val="590"/>
              </a:spcBef>
            </a:pPr>
            <a:r>
              <a:rPr sz="3600" b="1" spc="-5" dirty="0">
                <a:solidFill>
                  <a:srgbClr val="221F1F"/>
                </a:solidFill>
                <a:latin typeface="Arial" panose="020B0604020202020204"/>
                <a:cs typeface="Arial" panose="020B0604020202020204"/>
              </a:rPr>
              <a:t>Restraining</a:t>
            </a:r>
            <a:r>
              <a:rPr sz="3600" b="1" spc="5" dirty="0">
                <a:solidFill>
                  <a:srgbClr val="221F1F"/>
                </a:solidFill>
                <a:latin typeface="Arial" panose="020B0604020202020204"/>
                <a:cs typeface="Arial" panose="020B0604020202020204"/>
              </a:rPr>
              <a:t> </a:t>
            </a:r>
            <a:r>
              <a:rPr sz="3600" b="1" spc="-5" dirty="0">
                <a:solidFill>
                  <a:srgbClr val="221F1F"/>
                </a:solidFill>
                <a:latin typeface="Arial" panose="020B0604020202020204"/>
                <a:cs typeface="Arial" panose="020B0604020202020204"/>
              </a:rPr>
              <a:t>Forces</a:t>
            </a:r>
            <a:r>
              <a:rPr sz="3600" b="1" spc="-135" dirty="0">
                <a:solidFill>
                  <a:srgbClr val="221F1F"/>
                </a:solidFill>
                <a:latin typeface="Arial" panose="020B0604020202020204"/>
                <a:cs typeface="Arial" panose="020B0604020202020204"/>
              </a:rPr>
              <a:t> </a:t>
            </a:r>
            <a:r>
              <a:rPr sz="3600" b="1" dirty="0">
                <a:solidFill>
                  <a:srgbClr val="221F1F"/>
                </a:solidFill>
                <a:latin typeface="Arial" panose="020B0604020202020204"/>
                <a:cs typeface="Arial" panose="020B0604020202020204"/>
              </a:rPr>
              <a:t>Affecting</a:t>
            </a:r>
            <a:r>
              <a:rPr sz="3600" b="1" spc="10" dirty="0">
                <a:solidFill>
                  <a:srgbClr val="221F1F"/>
                </a:solidFill>
                <a:latin typeface="Arial" panose="020B0604020202020204"/>
                <a:cs typeface="Arial" panose="020B0604020202020204"/>
              </a:rPr>
              <a:t> </a:t>
            </a:r>
            <a:r>
              <a:rPr sz="3600" b="1" spc="-5" dirty="0">
                <a:solidFill>
                  <a:srgbClr val="221F1F"/>
                </a:solidFill>
                <a:latin typeface="Arial" panose="020B0604020202020204"/>
                <a:cs typeface="Arial" panose="020B0604020202020204"/>
              </a:rPr>
              <a:t>Global </a:t>
            </a:r>
            <a:r>
              <a:rPr sz="3600" b="1" spc="-985" dirty="0">
                <a:solidFill>
                  <a:srgbClr val="221F1F"/>
                </a:solidFill>
                <a:latin typeface="Arial" panose="020B0604020202020204"/>
                <a:cs typeface="Arial" panose="020B0604020202020204"/>
              </a:rPr>
              <a:t> </a:t>
            </a:r>
            <a:r>
              <a:rPr sz="3600" b="1" dirty="0">
                <a:solidFill>
                  <a:srgbClr val="221F1F"/>
                </a:solidFill>
                <a:latin typeface="Arial" panose="020B0604020202020204"/>
                <a:cs typeface="Arial" panose="020B0604020202020204"/>
              </a:rPr>
              <a:t>Integration</a:t>
            </a:r>
            <a:r>
              <a:rPr sz="3600" b="1" spc="-30" dirty="0">
                <a:solidFill>
                  <a:srgbClr val="221F1F"/>
                </a:solidFill>
                <a:latin typeface="Arial" panose="020B0604020202020204"/>
                <a:cs typeface="Arial" panose="020B0604020202020204"/>
              </a:rPr>
              <a:t> </a:t>
            </a:r>
            <a:r>
              <a:rPr sz="3600" b="1" dirty="0">
                <a:solidFill>
                  <a:srgbClr val="221F1F"/>
                </a:solidFill>
                <a:latin typeface="Arial" panose="020B0604020202020204"/>
                <a:cs typeface="Arial" panose="020B0604020202020204"/>
              </a:rPr>
              <a:t>and</a:t>
            </a:r>
            <a:r>
              <a:rPr sz="3600" b="1" spc="-10" dirty="0">
                <a:solidFill>
                  <a:srgbClr val="221F1F"/>
                </a:solidFill>
                <a:latin typeface="Arial" panose="020B0604020202020204"/>
                <a:cs typeface="Arial" panose="020B0604020202020204"/>
              </a:rPr>
              <a:t> </a:t>
            </a:r>
            <a:r>
              <a:rPr sz="3600" b="1" dirty="0">
                <a:solidFill>
                  <a:srgbClr val="221F1F"/>
                </a:solidFill>
                <a:latin typeface="Arial" panose="020B0604020202020204"/>
                <a:cs typeface="Arial" panose="020B0604020202020204"/>
              </a:rPr>
              <a:t>Global</a:t>
            </a:r>
            <a:r>
              <a:rPr sz="3600" b="1" spc="-10" dirty="0">
                <a:solidFill>
                  <a:srgbClr val="221F1F"/>
                </a:solidFill>
                <a:latin typeface="Arial" panose="020B0604020202020204"/>
                <a:cs typeface="Arial" panose="020B0604020202020204"/>
              </a:rPr>
              <a:t> </a:t>
            </a:r>
            <a:r>
              <a:rPr sz="3600" b="1" dirty="0">
                <a:solidFill>
                  <a:srgbClr val="221F1F"/>
                </a:solidFill>
                <a:latin typeface="Arial" panose="020B0604020202020204"/>
                <a:cs typeface="Arial" panose="020B0604020202020204"/>
              </a:rPr>
              <a:t>Marketing</a:t>
            </a:r>
            <a:endParaRPr sz="3600">
              <a:latin typeface="Arial" panose="020B0604020202020204"/>
              <a:cs typeface="Arial" panose="020B0604020202020204"/>
            </a:endParaRPr>
          </a:p>
          <a:p>
            <a:pPr>
              <a:spcBef>
                <a:spcPts val="20"/>
              </a:spcBef>
            </a:pPr>
            <a:endParaRPr sz="4200">
              <a:latin typeface="Arial" panose="020B0604020202020204"/>
              <a:cs typeface="Arial" panose="020B0604020202020204"/>
            </a:endParaRPr>
          </a:p>
          <a:p>
            <a:pPr marL="622300" indent="-610235">
              <a:buChar char="•"/>
              <a:tabLst>
                <a:tab pos="622300" algn="l"/>
                <a:tab pos="622935" algn="l"/>
              </a:tabLst>
            </a:pPr>
            <a:r>
              <a:rPr sz="4000" spc="-5" dirty="0">
                <a:solidFill>
                  <a:srgbClr val="221F1F"/>
                </a:solidFill>
                <a:latin typeface="Arial MT"/>
                <a:cs typeface="Arial MT"/>
              </a:rPr>
              <a:t>Management</a:t>
            </a:r>
            <a:r>
              <a:rPr sz="4000" spc="15" dirty="0">
                <a:solidFill>
                  <a:srgbClr val="221F1F"/>
                </a:solidFill>
                <a:latin typeface="Arial MT"/>
                <a:cs typeface="Arial MT"/>
              </a:rPr>
              <a:t> </a:t>
            </a:r>
            <a:r>
              <a:rPr sz="4000" spc="-5" dirty="0">
                <a:solidFill>
                  <a:srgbClr val="221F1F"/>
                </a:solidFill>
                <a:latin typeface="Arial MT"/>
                <a:cs typeface="Arial MT"/>
              </a:rPr>
              <a:t>myopia</a:t>
            </a:r>
            <a:endParaRPr sz="4000">
              <a:latin typeface="Arial MT"/>
              <a:cs typeface="Arial MT"/>
            </a:endParaRPr>
          </a:p>
          <a:p>
            <a:pPr marL="622300" indent="-610235">
              <a:spcBef>
                <a:spcPts val="515"/>
              </a:spcBef>
              <a:buChar char="•"/>
              <a:tabLst>
                <a:tab pos="622300" algn="l"/>
                <a:tab pos="622935" algn="l"/>
              </a:tabLst>
            </a:pPr>
            <a:r>
              <a:rPr sz="4000" spc="-5" dirty="0">
                <a:solidFill>
                  <a:srgbClr val="221F1F"/>
                </a:solidFill>
                <a:latin typeface="Arial MT"/>
                <a:cs typeface="Arial MT"/>
              </a:rPr>
              <a:t>Organisational</a:t>
            </a:r>
            <a:r>
              <a:rPr sz="4000" spc="25" dirty="0">
                <a:solidFill>
                  <a:srgbClr val="221F1F"/>
                </a:solidFill>
                <a:latin typeface="Arial MT"/>
                <a:cs typeface="Arial MT"/>
              </a:rPr>
              <a:t> </a:t>
            </a:r>
            <a:r>
              <a:rPr sz="4000" spc="-5" dirty="0">
                <a:solidFill>
                  <a:srgbClr val="221F1F"/>
                </a:solidFill>
                <a:latin typeface="Arial MT"/>
                <a:cs typeface="Arial MT"/>
              </a:rPr>
              <a:t>culture</a:t>
            </a:r>
            <a:endParaRPr sz="4000">
              <a:latin typeface="Arial MT"/>
              <a:cs typeface="Arial MT"/>
            </a:endParaRPr>
          </a:p>
          <a:p>
            <a:pPr marL="622300" indent="-610235">
              <a:spcBef>
                <a:spcPts val="530"/>
              </a:spcBef>
              <a:buChar char="•"/>
              <a:tabLst>
                <a:tab pos="622300" algn="l"/>
                <a:tab pos="622935" algn="l"/>
              </a:tabLst>
            </a:pPr>
            <a:r>
              <a:rPr sz="4000" spc="-5" dirty="0">
                <a:solidFill>
                  <a:srgbClr val="221F1F"/>
                </a:solidFill>
                <a:latin typeface="Arial MT"/>
                <a:cs typeface="Arial MT"/>
              </a:rPr>
              <a:t>National</a:t>
            </a:r>
            <a:r>
              <a:rPr sz="4000" spc="-10" dirty="0">
                <a:solidFill>
                  <a:srgbClr val="221F1F"/>
                </a:solidFill>
                <a:latin typeface="Arial MT"/>
                <a:cs typeface="Arial MT"/>
              </a:rPr>
              <a:t> </a:t>
            </a:r>
            <a:r>
              <a:rPr sz="4000" spc="-5" dirty="0">
                <a:solidFill>
                  <a:srgbClr val="221F1F"/>
                </a:solidFill>
                <a:latin typeface="Arial MT"/>
                <a:cs typeface="Arial MT"/>
              </a:rPr>
              <a:t>controls</a:t>
            </a:r>
            <a:endParaRPr sz="4000">
              <a:latin typeface="Arial MT"/>
              <a:cs typeface="Arial MT"/>
            </a:endParaRPr>
          </a:p>
          <a:p>
            <a:pPr marL="622300" indent="-610235">
              <a:spcBef>
                <a:spcPts val="520"/>
              </a:spcBef>
              <a:buChar char="•"/>
              <a:tabLst>
                <a:tab pos="622300" algn="l"/>
                <a:tab pos="622935" algn="l"/>
              </a:tabLst>
            </a:pPr>
            <a:r>
              <a:rPr sz="4000" spc="-5" dirty="0">
                <a:solidFill>
                  <a:srgbClr val="221F1F"/>
                </a:solidFill>
                <a:latin typeface="Arial MT"/>
                <a:cs typeface="Arial MT"/>
              </a:rPr>
              <a:t>Opposition</a:t>
            </a:r>
            <a:r>
              <a:rPr sz="4000" dirty="0">
                <a:solidFill>
                  <a:srgbClr val="221F1F"/>
                </a:solidFill>
                <a:latin typeface="Arial MT"/>
                <a:cs typeface="Arial MT"/>
              </a:rPr>
              <a:t> </a:t>
            </a:r>
            <a:r>
              <a:rPr sz="4000" spc="-5" dirty="0">
                <a:solidFill>
                  <a:srgbClr val="221F1F"/>
                </a:solidFill>
                <a:latin typeface="Arial MT"/>
                <a:cs typeface="Arial MT"/>
              </a:rPr>
              <a:t>to</a:t>
            </a:r>
            <a:r>
              <a:rPr sz="4000" dirty="0">
                <a:solidFill>
                  <a:srgbClr val="221F1F"/>
                </a:solidFill>
                <a:latin typeface="Arial MT"/>
                <a:cs typeface="Arial MT"/>
              </a:rPr>
              <a:t> </a:t>
            </a:r>
            <a:r>
              <a:rPr sz="4000" spc="-5" dirty="0">
                <a:solidFill>
                  <a:srgbClr val="221F1F"/>
                </a:solidFill>
                <a:latin typeface="Arial MT"/>
                <a:cs typeface="Arial MT"/>
              </a:rPr>
              <a:t>globalisation</a:t>
            </a:r>
            <a:endParaRPr sz="4000">
              <a:latin typeface="Arial MT"/>
              <a:cs typeface="Arial M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966062" y="6462471"/>
            <a:ext cx="1143635" cy="197490"/>
          </a:xfrm>
          <a:prstGeom prst="rect">
            <a:avLst/>
          </a:prstGeom>
        </p:spPr>
        <p:txBody>
          <a:bodyPr vert="horz" wrap="square" lIns="0" tIns="12700" rIns="0" bIns="0" rtlCol="0">
            <a:spAutoFit/>
          </a:bodyPr>
          <a:lstStyle/>
          <a:p>
            <a:pPr marL="12700">
              <a:spcBef>
                <a:spcPts val="100"/>
              </a:spcBef>
            </a:pPr>
            <a:r>
              <a:rPr sz="1200" spc="-5" dirty="0">
                <a:solidFill>
                  <a:srgbClr val="221F1F"/>
                </a:solidFill>
                <a:latin typeface="Arial MT"/>
                <a:cs typeface="Arial MT"/>
              </a:rPr>
              <a:t>londonmet.ac.uk</a:t>
            </a:r>
            <a:endParaRPr sz="1200">
              <a:latin typeface="Arial MT"/>
              <a:cs typeface="Arial MT"/>
            </a:endParaRPr>
          </a:p>
        </p:txBody>
      </p:sp>
      <p:pic>
        <p:nvPicPr>
          <p:cNvPr id="3" name="object 3"/>
          <p:cNvPicPr/>
          <p:nvPr/>
        </p:nvPicPr>
        <p:blipFill>
          <a:blip r:embed="rId1" cstate="print"/>
          <a:stretch>
            <a:fillRect/>
          </a:stretch>
        </p:blipFill>
        <p:spPr>
          <a:xfrm>
            <a:off x="2004059" y="478537"/>
            <a:ext cx="2855976" cy="719327"/>
          </a:xfrm>
          <a:prstGeom prst="rect">
            <a:avLst/>
          </a:prstGeom>
        </p:spPr>
      </p:pic>
      <p:grpSp>
        <p:nvGrpSpPr>
          <p:cNvPr id="4" name="object 4"/>
          <p:cNvGrpSpPr/>
          <p:nvPr/>
        </p:nvGrpSpPr>
        <p:grpSpPr>
          <a:xfrm>
            <a:off x="2139696" y="217931"/>
            <a:ext cx="8528685" cy="6405880"/>
            <a:chOff x="615695" y="217931"/>
            <a:chExt cx="8528685" cy="6405880"/>
          </a:xfrm>
        </p:grpSpPr>
        <p:pic>
          <p:nvPicPr>
            <p:cNvPr id="5" name="object 5"/>
            <p:cNvPicPr/>
            <p:nvPr/>
          </p:nvPicPr>
          <p:blipFill>
            <a:blip r:embed="rId2" cstate="print"/>
            <a:stretch>
              <a:fillRect/>
            </a:stretch>
          </p:blipFill>
          <p:spPr>
            <a:xfrm>
              <a:off x="5939028" y="217931"/>
              <a:ext cx="3204972" cy="6405372"/>
            </a:xfrm>
            <a:prstGeom prst="rect">
              <a:avLst/>
            </a:prstGeom>
          </p:spPr>
        </p:pic>
        <p:pic>
          <p:nvPicPr>
            <p:cNvPr id="6" name="object 6"/>
            <p:cNvPicPr/>
            <p:nvPr/>
          </p:nvPicPr>
          <p:blipFill>
            <a:blip r:embed="rId3" cstate="print"/>
            <a:stretch>
              <a:fillRect/>
            </a:stretch>
          </p:blipFill>
          <p:spPr>
            <a:xfrm>
              <a:off x="615695" y="1667256"/>
              <a:ext cx="8106156" cy="3794760"/>
            </a:xfrm>
            <a:prstGeom prst="rect">
              <a:avLst/>
            </a:prstGeom>
          </p:spPr>
        </p:pic>
      </p:grpSp>
      <p:sp>
        <p:nvSpPr>
          <p:cNvPr id="7" name="object 7"/>
          <p:cNvSpPr txBox="1"/>
          <p:nvPr/>
        </p:nvSpPr>
        <p:spPr>
          <a:xfrm>
            <a:off x="2341576" y="5799227"/>
            <a:ext cx="3859529" cy="330835"/>
          </a:xfrm>
          <a:prstGeom prst="rect">
            <a:avLst/>
          </a:prstGeom>
        </p:spPr>
        <p:txBody>
          <a:bodyPr vert="horz" wrap="square" lIns="0" tIns="12700" rIns="0" bIns="0" rtlCol="0">
            <a:spAutoFit/>
          </a:bodyPr>
          <a:lstStyle/>
          <a:p>
            <a:pPr marL="12700">
              <a:spcBef>
                <a:spcPts val="100"/>
              </a:spcBef>
            </a:pPr>
            <a:r>
              <a:rPr sz="2000" b="1" u="heavy" spc="-5" dirty="0">
                <a:solidFill>
                  <a:srgbClr val="0462C1"/>
                </a:solidFill>
                <a:uFill>
                  <a:solidFill>
                    <a:srgbClr val="0462C1"/>
                  </a:solidFill>
                </a:uFill>
                <a:latin typeface="Arial" panose="020B0604020202020204"/>
                <a:cs typeface="Arial" panose="020B0604020202020204"/>
                <a:hlinkClick r:id="rId4"/>
              </a:rPr>
              <a:t>https://youtu.be/b9nDPWaOK4g</a:t>
            </a:r>
            <a:endParaRPr sz="2000">
              <a:latin typeface="Arial" panose="020B0604020202020204"/>
              <a:cs typeface="Arial" panose="020B0604020202020204"/>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966062" y="6462471"/>
            <a:ext cx="1143635" cy="197490"/>
          </a:xfrm>
          <a:prstGeom prst="rect">
            <a:avLst/>
          </a:prstGeom>
        </p:spPr>
        <p:txBody>
          <a:bodyPr vert="horz" wrap="square" lIns="0" tIns="12700" rIns="0" bIns="0" rtlCol="0">
            <a:spAutoFit/>
          </a:bodyPr>
          <a:lstStyle/>
          <a:p>
            <a:pPr marL="12700">
              <a:spcBef>
                <a:spcPts val="100"/>
              </a:spcBef>
            </a:pPr>
            <a:r>
              <a:rPr sz="1200" spc="-5" dirty="0">
                <a:solidFill>
                  <a:srgbClr val="221F1F"/>
                </a:solidFill>
                <a:latin typeface="Arial MT"/>
                <a:cs typeface="Arial MT"/>
              </a:rPr>
              <a:t>londonmet.ac.uk</a:t>
            </a:r>
            <a:endParaRPr sz="1200">
              <a:latin typeface="Arial MT"/>
              <a:cs typeface="Arial MT"/>
            </a:endParaRPr>
          </a:p>
        </p:txBody>
      </p:sp>
      <p:pic>
        <p:nvPicPr>
          <p:cNvPr id="3" name="object 3"/>
          <p:cNvPicPr/>
          <p:nvPr/>
        </p:nvPicPr>
        <p:blipFill>
          <a:blip r:embed="rId1" cstate="print"/>
          <a:stretch>
            <a:fillRect/>
          </a:stretch>
        </p:blipFill>
        <p:spPr>
          <a:xfrm>
            <a:off x="7463028" y="217931"/>
            <a:ext cx="3204972" cy="6405372"/>
          </a:xfrm>
          <a:prstGeom prst="rect">
            <a:avLst/>
          </a:prstGeom>
        </p:spPr>
      </p:pic>
      <p:pic>
        <p:nvPicPr>
          <p:cNvPr id="4" name="object 4"/>
          <p:cNvPicPr/>
          <p:nvPr/>
        </p:nvPicPr>
        <p:blipFill>
          <a:blip r:embed="rId2" cstate="print"/>
          <a:stretch>
            <a:fillRect/>
          </a:stretch>
        </p:blipFill>
        <p:spPr>
          <a:xfrm>
            <a:off x="2004059" y="478537"/>
            <a:ext cx="2855976" cy="719327"/>
          </a:xfrm>
          <a:prstGeom prst="rect">
            <a:avLst/>
          </a:prstGeom>
        </p:spPr>
      </p:pic>
      <p:sp>
        <p:nvSpPr>
          <p:cNvPr id="5" name="object 5"/>
          <p:cNvSpPr txBox="1"/>
          <p:nvPr/>
        </p:nvSpPr>
        <p:spPr>
          <a:xfrm>
            <a:off x="5048251" y="203453"/>
            <a:ext cx="4887595" cy="781050"/>
          </a:xfrm>
          <a:prstGeom prst="rect">
            <a:avLst/>
          </a:prstGeom>
        </p:spPr>
        <p:txBody>
          <a:bodyPr vert="horz" wrap="square" lIns="0" tIns="12700" rIns="0" bIns="0" rtlCol="0">
            <a:spAutoFit/>
          </a:bodyPr>
          <a:lstStyle/>
          <a:p>
            <a:pPr marL="12700">
              <a:spcBef>
                <a:spcPts val="100"/>
              </a:spcBef>
            </a:pPr>
            <a:r>
              <a:rPr b="1" dirty="0">
                <a:solidFill>
                  <a:srgbClr val="221F1F"/>
                </a:solidFill>
                <a:latin typeface="Arial" panose="020B0604020202020204"/>
                <a:cs typeface="Arial" panose="020B0604020202020204"/>
              </a:rPr>
              <a:t>Most</a:t>
            </a:r>
            <a:r>
              <a:rPr b="1" spc="-5" dirty="0">
                <a:solidFill>
                  <a:srgbClr val="221F1F"/>
                </a:solidFill>
                <a:latin typeface="Arial" panose="020B0604020202020204"/>
                <a:cs typeface="Arial" panose="020B0604020202020204"/>
              </a:rPr>
              <a:t> </a:t>
            </a:r>
            <a:r>
              <a:rPr b="1" dirty="0">
                <a:solidFill>
                  <a:srgbClr val="221F1F"/>
                </a:solidFill>
                <a:latin typeface="Arial" panose="020B0604020202020204"/>
                <a:cs typeface="Arial" panose="020B0604020202020204"/>
              </a:rPr>
              <a:t>popular</a:t>
            </a:r>
            <a:r>
              <a:rPr b="1" spc="-35" dirty="0">
                <a:solidFill>
                  <a:srgbClr val="221F1F"/>
                </a:solidFill>
                <a:latin typeface="Arial" panose="020B0604020202020204"/>
                <a:cs typeface="Arial" panose="020B0604020202020204"/>
              </a:rPr>
              <a:t> </a:t>
            </a:r>
            <a:r>
              <a:rPr b="1" spc="-5" dirty="0">
                <a:solidFill>
                  <a:srgbClr val="221F1F"/>
                </a:solidFill>
                <a:latin typeface="Arial" panose="020B0604020202020204"/>
                <a:cs typeface="Arial" panose="020B0604020202020204"/>
              </a:rPr>
              <a:t>social </a:t>
            </a:r>
            <a:r>
              <a:rPr b="1" dirty="0">
                <a:solidFill>
                  <a:srgbClr val="221F1F"/>
                </a:solidFill>
                <a:latin typeface="Arial" panose="020B0604020202020204"/>
                <a:cs typeface="Arial" panose="020B0604020202020204"/>
              </a:rPr>
              <a:t>networks</a:t>
            </a:r>
            <a:r>
              <a:rPr b="1" spc="-25" dirty="0">
                <a:solidFill>
                  <a:srgbClr val="221F1F"/>
                </a:solidFill>
                <a:latin typeface="Arial" panose="020B0604020202020204"/>
                <a:cs typeface="Arial" panose="020B0604020202020204"/>
              </a:rPr>
              <a:t> </a:t>
            </a:r>
            <a:r>
              <a:rPr b="1" dirty="0">
                <a:solidFill>
                  <a:srgbClr val="221F1F"/>
                </a:solidFill>
                <a:latin typeface="Arial" panose="020B0604020202020204"/>
                <a:cs typeface="Arial" panose="020B0604020202020204"/>
              </a:rPr>
              <a:t>:</a:t>
            </a:r>
            <a:r>
              <a:rPr b="1" spc="-5" dirty="0">
                <a:solidFill>
                  <a:srgbClr val="221F1F"/>
                </a:solidFill>
                <a:latin typeface="Arial" panose="020B0604020202020204"/>
                <a:cs typeface="Arial" panose="020B0604020202020204"/>
              </a:rPr>
              <a:t> January</a:t>
            </a:r>
            <a:r>
              <a:rPr b="1" spc="-10" dirty="0">
                <a:solidFill>
                  <a:srgbClr val="221F1F"/>
                </a:solidFill>
                <a:latin typeface="Arial" panose="020B0604020202020204"/>
                <a:cs typeface="Arial" panose="020B0604020202020204"/>
              </a:rPr>
              <a:t> </a:t>
            </a:r>
            <a:r>
              <a:rPr b="1" spc="-5" dirty="0">
                <a:solidFill>
                  <a:srgbClr val="221F1F"/>
                </a:solidFill>
                <a:latin typeface="Arial" panose="020B0604020202020204"/>
                <a:cs typeface="Arial" panose="020B0604020202020204"/>
              </a:rPr>
              <a:t>2023</a:t>
            </a:r>
            <a:endParaRPr>
              <a:latin typeface="Arial" panose="020B0604020202020204"/>
              <a:cs typeface="Arial" panose="020B0604020202020204"/>
            </a:endParaRPr>
          </a:p>
          <a:p>
            <a:pPr>
              <a:spcBef>
                <a:spcPts val="25"/>
              </a:spcBef>
            </a:pPr>
            <a:endParaRPr sz="1600">
              <a:latin typeface="Arial" panose="020B0604020202020204"/>
              <a:cs typeface="Arial" panose="020B0604020202020204"/>
            </a:endParaRPr>
          </a:p>
          <a:p>
            <a:pPr marL="71755"/>
            <a:r>
              <a:rPr sz="1600" spc="-60" dirty="0">
                <a:solidFill>
                  <a:srgbClr val="0E2741"/>
                </a:solidFill>
                <a:latin typeface="Lucida Sans Unicode" panose="020B0602030504020204"/>
                <a:cs typeface="Lucida Sans Unicode" panose="020B0602030504020204"/>
              </a:rPr>
              <a:t>b</a:t>
            </a:r>
            <a:r>
              <a:rPr sz="1600" spc="-35" dirty="0">
                <a:solidFill>
                  <a:srgbClr val="0E2741"/>
                </a:solidFill>
                <a:latin typeface="Lucida Sans Unicode" panose="020B0602030504020204"/>
                <a:cs typeface="Lucida Sans Unicode" panose="020B0602030504020204"/>
              </a:rPr>
              <a:t>y</a:t>
            </a:r>
            <a:r>
              <a:rPr sz="1600" spc="-100" dirty="0">
                <a:solidFill>
                  <a:srgbClr val="0E2741"/>
                </a:solidFill>
                <a:latin typeface="Lucida Sans Unicode" panose="020B0602030504020204"/>
                <a:cs typeface="Lucida Sans Unicode" panose="020B0602030504020204"/>
              </a:rPr>
              <a:t> </a:t>
            </a:r>
            <a:r>
              <a:rPr sz="1600" spc="-15" dirty="0">
                <a:solidFill>
                  <a:srgbClr val="0E2741"/>
                </a:solidFill>
                <a:latin typeface="Lucida Sans Unicode" panose="020B0602030504020204"/>
                <a:cs typeface="Lucida Sans Unicode" panose="020B0602030504020204"/>
              </a:rPr>
              <a:t>n</a:t>
            </a:r>
            <a:r>
              <a:rPr sz="1600" spc="-10" dirty="0">
                <a:solidFill>
                  <a:srgbClr val="0E2741"/>
                </a:solidFill>
                <a:latin typeface="Lucida Sans Unicode" panose="020B0602030504020204"/>
                <a:cs typeface="Lucida Sans Unicode" panose="020B0602030504020204"/>
              </a:rPr>
              <a:t>u</a:t>
            </a:r>
            <a:r>
              <a:rPr sz="1600" spc="-30" dirty="0">
                <a:solidFill>
                  <a:srgbClr val="0E2741"/>
                </a:solidFill>
                <a:latin typeface="Lucida Sans Unicode" panose="020B0602030504020204"/>
                <a:cs typeface="Lucida Sans Unicode" panose="020B0602030504020204"/>
              </a:rPr>
              <a:t>m</a:t>
            </a:r>
            <a:r>
              <a:rPr sz="1600" spc="-15" dirty="0">
                <a:solidFill>
                  <a:srgbClr val="0E2741"/>
                </a:solidFill>
                <a:latin typeface="Lucida Sans Unicode" panose="020B0602030504020204"/>
                <a:cs typeface="Lucida Sans Unicode" panose="020B0602030504020204"/>
              </a:rPr>
              <a:t>b</a:t>
            </a:r>
            <a:r>
              <a:rPr sz="1600" spc="-5" dirty="0">
                <a:solidFill>
                  <a:srgbClr val="0E2741"/>
                </a:solidFill>
                <a:latin typeface="Lucida Sans Unicode" panose="020B0602030504020204"/>
                <a:cs typeface="Lucida Sans Unicode" panose="020B0602030504020204"/>
              </a:rPr>
              <a:t>e</a:t>
            </a:r>
            <a:r>
              <a:rPr sz="1600" dirty="0">
                <a:solidFill>
                  <a:srgbClr val="0E2741"/>
                </a:solidFill>
                <a:latin typeface="Lucida Sans Unicode" panose="020B0602030504020204"/>
                <a:cs typeface="Lucida Sans Unicode" panose="020B0602030504020204"/>
              </a:rPr>
              <a:t>r</a:t>
            </a:r>
            <a:r>
              <a:rPr sz="1600" spc="-90" dirty="0">
                <a:solidFill>
                  <a:srgbClr val="0E2741"/>
                </a:solidFill>
                <a:latin typeface="Lucida Sans Unicode" panose="020B0602030504020204"/>
                <a:cs typeface="Lucida Sans Unicode" panose="020B0602030504020204"/>
              </a:rPr>
              <a:t> </a:t>
            </a:r>
            <a:r>
              <a:rPr sz="1600" spc="-35" dirty="0">
                <a:solidFill>
                  <a:srgbClr val="0E2741"/>
                </a:solidFill>
                <a:latin typeface="Lucida Sans Unicode" panose="020B0602030504020204"/>
                <a:cs typeface="Lucida Sans Unicode" panose="020B0602030504020204"/>
              </a:rPr>
              <a:t>of</a:t>
            </a:r>
            <a:r>
              <a:rPr sz="1600" spc="-105" dirty="0">
                <a:solidFill>
                  <a:srgbClr val="0E2741"/>
                </a:solidFill>
                <a:latin typeface="Lucida Sans Unicode" panose="020B0602030504020204"/>
                <a:cs typeface="Lucida Sans Unicode" panose="020B0602030504020204"/>
              </a:rPr>
              <a:t> </a:t>
            </a:r>
            <a:r>
              <a:rPr sz="1600" spc="-25" dirty="0">
                <a:solidFill>
                  <a:srgbClr val="0E2741"/>
                </a:solidFill>
                <a:latin typeface="Lucida Sans Unicode" panose="020B0602030504020204"/>
                <a:cs typeface="Lucida Sans Unicode" panose="020B0602030504020204"/>
              </a:rPr>
              <a:t>mont</a:t>
            </a:r>
            <a:r>
              <a:rPr sz="1600" spc="-15" dirty="0">
                <a:solidFill>
                  <a:srgbClr val="0E2741"/>
                </a:solidFill>
                <a:latin typeface="Lucida Sans Unicode" panose="020B0602030504020204"/>
                <a:cs typeface="Lucida Sans Unicode" panose="020B0602030504020204"/>
              </a:rPr>
              <a:t>h</a:t>
            </a:r>
            <a:r>
              <a:rPr sz="1600" spc="-50" dirty="0">
                <a:solidFill>
                  <a:srgbClr val="0E2741"/>
                </a:solidFill>
                <a:latin typeface="Lucida Sans Unicode" panose="020B0602030504020204"/>
                <a:cs typeface="Lucida Sans Unicode" panose="020B0602030504020204"/>
              </a:rPr>
              <a:t>ly</a:t>
            </a:r>
            <a:r>
              <a:rPr sz="1600" spc="-85" dirty="0">
                <a:solidFill>
                  <a:srgbClr val="0E2741"/>
                </a:solidFill>
                <a:latin typeface="Lucida Sans Unicode" panose="020B0602030504020204"/>
                <a:cs typeface="Lucida Sans Unicode" panose="020B0602030504020204"/>
              </a:rPr>
              <a:t> </a:t>
            </a:r>
            <a:r>
              <a:rPr sz="1600" spc="-40" dirty="0">
                <a:solidFill>
                  <a:srgbClr val="0E2741"/>
                </a:solidFill>
                <a:latin typeface="Lucida Sans Unicode" panose="020B0602030504020204"/>
                <a:cs typeface="Lucida Sans Unicode" panose="020B0602030504020204"/>
              </a:rPr>
              <a:t>acti</a:t>
            </a:r>
            <a:r>
              <a:rPr sz="1600" spc="-45" dirty="0">
                <a:solidFill>
                  <a:srgbClr val="0E2741"/>
                </a:solidFill>
                <a:latin typeface="Lucida Sans Unicode" panose="020B0602030504020204"/>
                <a:cs typeface="Lucida Sans Unicode" panose="020B0602030504020204"/>
              </a:rPr>
              <a:t>v</a:t>
            </a:r>
            <a:r>
              <a:rPr sz="1600" dirty="0">
                <a:solidFill>
                  <a:srgbClr val="0E2741"/>
                </a:solidFill>
                <a:latin typeface="Lucida Sans Unicode" panose="020B0602030504020204"/>
                <a:cs typeface="Lucida Sans Unicode" panose="020B0602030504020204"/>
              </a:rPr>
              <a:t>e</a:t>
            </a:r>
            <a:r>
              <a:rPr sz="1600" spc="-95" dirty="0">
                <a:solidFill>
                  <a:srgbClr val="0E2741"/>
                </a:solidFill>
                <a:latin typeface="Lucida Sans Unicode" panose="020B0602030504020204"/>
                <a:cs typeface="Lucida Sans Unicode" panose="020B0602030504020204"/>
              </a:rPr>
              <a:t> </a:t>
            </a:r>
            <a:r>
              <a:rPr sz="1600" spc="-25" dirty="0">
                <a:solidFill>
                  <a:srgbClr val="0E2741"/>
                </a:solidFill>
                <a:latin typeface="Lucida Sans Unicode" panose="020B0602030504020204"/>
                <a:cs typeface="Lucida Sans Unicode" panose="020B0602030504020204"/>
              </a:rPr>
              <a:t>users</a:t>
            </a:r>
            <a:endParaRPr sz="1600">
              <a:latin typeface="Lucida Sans Unicode" panose="020B0602030504020204"/>
              <a:cs typeface="Lucida Sans Unicode" panose="020B0602030504020204"/>
            </a:endParaRPr>
          </a:p>
        </p:txBody>
      </p:sp>
      <p:pic>
        <p:nvPicPr>
          <p:cNvPr id="6" name="object 6"/>
          <p:cNvPicPr/>
          <p:nvPr/>
        </p:nvPicPr>
        <p:blipFill>
          <a:blip r:embed="rId3" cstate="print"/>
          <a:stretch>
            <a:fillRect/>
          </a:stretch>
        </p:blipFill>
        <p:spPr>
          <a:xfrm>
            <a:off x="3450335" y="1362454"/>
            <a:ext cx="5699760" cy="5495542"/>
          </a:xfrm>
          <a:prstGeom prst="rect">
            <a:avLst/>
          </a:prstGeom>
        </p:spPr>
      </p:pic>
      <p:sp>
        <p:nvSpPr>
          <p:cNvPr id="7" name="object 7"/>
          <p:cNvSpPr txBox="1"/>
          <p:nvPr/>
        </p:nvSpPr>
        <p:spPr>
          <a:xfrm>
            <a:off x="9766491" y="3340760"/>
            <a:ext cx="269304" cy="1039494"/>
          </a:xfrm>
          <a:prstGeom prst="rect">
            <a:avLst/>
          </a:prstGeom>
        </p:spPr>
        <p:txBody>
          <a:bodyPr vert="vert270" wrap="square" lIns="0" tIns="0" rIns="0" bIns="0" rtlCol="0">
            <a:spAutoFit/>
          </a:bodyPr>
          <a:lstStyle/>
          <a:p>
            <a:pPr marL="12700">
              <a:lnSpc>
                <a:spcPts val="2090"/>
              </a:lnSpc>
            </a:pPr>
            <a:r>
              <a:rPr dirty="0">
                <a:solidFill>
                  <a:srgbClr val="221F1F"/>
                </a:solidFill>
                <a:latin typeface="Arial MT"/>
                <a:cs typeface="Arial MT"/>
              </a:rPr>
              <a:t>In</a:t>
            </a:r>
            <a:r>
              <a:rPr spc="-70" dirty="0">
                <a:solidFill>
                  <a:srgbClr val="221F1F"/>
                </a:solidFill>
                <a:latin typeface="Arial MT"/>
                <a:cs typeface="Arial MT"/>
              </a:rPr>
              <a:t> </a:t>
            </a:r>
            <a:r>
              <a:rPr spc="-5" dirty="0">
                <a:solidFill>
                  <a:srgbClr val="221F1F"/>
                </a:solidFill>
                <a:latin typeface="Arial MT"/>
                <a:cs typeface="Arial MT"/>
              </a:rPr>
              <a:t>millions</a:t>
            </a:r>
            <a:endParaRPr>
              <a:latin typeface="Arial MT"/>
              <a:cs typeface="Arial M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978762" y="6489608"/>
            <a:ext cx="1118235" cy="170815"/>
          </a:xfrm>
          <a:prstGeom prst="rect">
            <a:avLst/>
          </a:prstGeom>
        </p:spPr>
        <p:txBody>
          <a:bodyPr vert="horz" wrap="square" lIns="0" tIns="0" rIns="0" bIns="0" rtlCol="0">
            <a:spAutoFit/>
          </a:bodyPr>
          <a:lstStyle/>
          <a:p>
            <a:pPr>
              <a:lnSpc>
                <a:spcPts val="1325"/>
              </a:lnSpc>
            </a:pPr>
            <a:r>
              <a:rPr sz="1200" spc="-5" dirty="0">
                <a:solidFill>
                  <a:srgbClr val="221F1F"/>
                </a:solidFill>
                <a:latin typeface="Arial MT"/>
                <a:cs typeface="Arial MT"/>
              </a:rPr>
              <a:t>lo</a:t>
            </a:r>
            <a:r>
              <a:rPr sz="1200" dirty="0">
                <a:solidFill>
                  <a:srgbClr val="221F1F"/>
                </a:solidFill>
                <a:latin typeface="Arial MT"/>
                <a:cs typeface="Arial MT"/>
              </a:rPr>
              <a:t>n</a:t>
            </a:r>
            <a:r>
              <a:rPr sz="1200" spc="-5" dirty="0">
                <a:solidFill>
                  <a:srgbClr val="221F1F"/>
                </a:solidFill>
                <a:latin typeface="Arial MT"/>
                <a:cs typeface="Arial MT"/>
              </a:rPr>
              <a:t>do</a:t>
            </a:r>
            <a:r>
              <a:rPr sz="1200" spc="-15" dirty="0">
                <a:solidFill>
                  <a:srgbClr val="221F1F"/>
                </a:solidFill>
                <a:latin typeface="Arial MT"/>
                <a:cs typeface="Arial MT"/>
              </a:rPr>
              <a:t>n</a:t>
            </a:r>
            <a:r>
              <a:rPr sz="1200" spc="-5" dirty="0">
                <a:solidFill>
                  <a:srgbClr val="221F1F"/>
                </a:solidFill>
                <a:latin typeface="Arial MT"/>
                <a:cs typeface="Arial MT"/>
              </a:rPr>
              <a:t>m</a:t>
            </a:r>
            <a:r>
              <a:rPr sz="1200" spc="-15" dirty="0">
                <a:solidFill>
                  <a:srgbClr val="221F1F"/>
                </a:solidFill>
                <a:latin typeface="Arial MT"/>
                <a:cs typeface="Arial MT"/>
              </a:rPr>
              <a:t>e</a:t>
            </a:r>
            <a:r>
              <a:rPr sz="1200" dirty="0">
                <a:solidFill>
                  <a:srgbClr val="221F1F"/>
                </a:solidFill>
                <a:latin typeface="Arial MT"/>
                <a:cs typeface="Arial MT"/>
              </a:rPr>
              <a:t>t.</a:t>
            </a:r>
            <a:r>
              <a:rPr sz="1200" spc="-5" dirty="0">
                <a:solidFill>
                  <a:srgbClr val="221F1F"/>
                </a:solidFill>
                <a:latin typeface="Arial MT"/>
                <a:cs typeface="Arial MT"/>
              </a:rPr>
              <a:t>a</a:t>
            </a:r>
            <a:r>
              <a:rPr sz="1200" dirty="0">
                <a:solidFill>
                  <a:srgbClr val="221F1F"/>
                </a:solidFill>
                <a:latin typeface="Arial MT"/>
                <a:cs typeface="Arial MT"/>
              </a:rPr>
              <a:t>c.</a:t>
            </a:r>
            <a:r>
              <a:rPr sz="1200" spc="-5" dirty="0">
                <a:solidFill>
                  <a:srgbClr val="221F1F"/>
                </a:solidFill>
                <a:latin typeface="Arial MT"/>
                <a:cs typeface="Arial MT"/>
              </a:rPr>
              <a:t>u</a:t>
            </a:r>
            <a:r>
              <a:rPr sz="1200" dirty="0">
                <a:solidFill>
                  <a:srgbClr val="221F1F"/>
                </a:solidFill>
                <a:latin typeface="Arial MT"/>
                <a:cs typeface="Arial MT"/>
              </a:rPr>
              <a:t>k</a:t>
            </a:r>
            <a:endParaRPr sz="1200">
              <a:latin typeface="Arial MT"/>
              <a:cs typeface="Arial MT"/>
            </a:endParaRPr>
          </a:p>
        </p:txBody>
      </p:sp>
      <p:pic>
        <p:nvPicPr>
          <p:cNvPr id="3" name="object 3"/>
          <p:cNvPicPr/>
          <p:nvPr/>
        </p:nvPicPr>
        <p:blipFill>
          <a:blip r:embed="rId1" cstate="print"/>
          <a:stretch>
            <a:fillRect/>
          </a:stretch>
        </p:blipFill>
        <p:spPr>
          <a:xfrm>
            <a:off x="7463028" y="217931"/>
            <a:ext cx="3204972" cy="6405372"/>
          </a:xfrm>
          <a:prstGeom prst="rect">
            <a:avLst/>
          </a:prstGeom>
        </p:spPr>
      </p:pic>
      <p:pic>
        <p:nvPicPr>
          <p:cNvPr id="4" name="object 4"/>
          <p:cNvPicPr/>
          <p:nvPr/>
        </p:nvPicPr>
        <p:blipFill>
          <a:blip r:embed="rId2" cstate="print"/>
          <a:stretch>
            <a:fillRect/>
          </a:stretch>
        </p:blipFill>
        <p:spPr>
          <a:xfrm>
            <a:off x="2004059" y="478537"/>
            <a:ext cx="2855976" cy="719327"/>
          </a:xfrm>
          <a:prstGeom prst="rect">
            <a:avLst/>
          </a:prstGeom>
        </p:spPr>
      </p:pic>
      <p:sp>
        <p:nvSpPr>
          <p:cNvPr id="5" name="object 5"/>
          <p:cNvSpPr txBox="1">
            <a:spLocks noGrp="1"/>
          </p:cNvSpPr>
          <p:nvPr>
            <p:ph type="title"/>
          </p:nvPr>
        </p:nvSpPr>
        <p:spPr>
          <a:xfrm>
            <a:off x="2341576" y="1570483"/>
            <a:ext cx="6607809" cy="330835"/>
          </a:xfrm>
          <a:prstGeom prst="rect">
            <a:avLst/>
          </a:prstGeom>
        </p:spPr>
        <p:txBody>
          <a:bodyPr vert="horz" wrap="square" lIns="0" tIns="13335" rIns="0" bIns="0" rtlCol="0" anchor="ctr">
            <a:spAutoFit/>
          </a:bodyPr>
          <a:lstStyle/>
          <a:p>
            <a:pPr marL="12700">
              <a:lnSpc>
                <a:spcPct val="100000"/>
              </a:lnSpc>
              <a:spcBef>
                <a:spcPts val="105"/>
              </a:spcBef>
            </a:pPr>
            <a:r>
              <a:rPr sz="2000" dirty="0"/>
              <a:t>Instagram</a:t>
            </a:r>
            <a:r>
              <a:rPr sz="2000" spc="-35" dirty="0"/>
              <a:t> </a:t>
            </a:r>
            <a:r>
              <a:rPr sz="2000" dirty="0"/>
              <a:t>accounts</a:t>
            </a:r>
            <a:r>
              <a:rPr sz="2000" spc="-30" dirty="0"/>
              <a:t> </a:t>
            </a:r>
            <a:r>
              <a:rPr sz="2000" dirty="0"/>
              <a:t>with</a:t>
            </a:r>
            <a:r>
              <a:rPr sz="2000" spc="-45" dirty="0"/>
              <a:t> </a:t>
            </a:r>
            <a:r>
              <a:rPr sz="2000" dirty="0"/>
              <a:t>the</a:t>
            </a:r>
            <a:r>
              <a:rPr sz="2000" spc="-20" dirty="0"/>
              <a:t> </a:t>
            </a:r>
            <a:r>
              <a:rPr sz="2000" dirty="0"/>
              <a:t>most</a:t>
            </a:r>
            <a:r>
              <a:rPr sz="2000" spc="-15" dirty="0"/>
              <a:t> </a:t>
            </a:r>
            <a:r>
              <a:rPr sz="2000" dirty="0"/>
              <a:t>followers</a:t>
            </a:r>
            <a:r>
              <a:rPr sz="2000" spc="-40" dirty="0"/>
              <a:t> </a:t>
            </a:r>
            <a:r>
              <a:rPr sz="2000" dirty="0"/>
              <a:t>:</a:t>
            </a:r>
            <a:r>
              <a:rPr sz="2000" spc="-15" dirty="0"/>
              <a:t> </a:t>
            </a:r>
            <a:r>
              <a:rPr sz="2000" dirty="0"/>
              <a:t>Jan</a:t>
            </a:r>
            <a:r>
              <a:rPr sz="2000" spc="-20" dirty="0"/>
              <a:t> </a:t>
            </a:r>
            <a:r>
              <a:rPr sz="2000" dirty="0"/>
              <a:t>2021</a:t>
            </a:r>
            <a:endParaRPr sz="2000"/>
          </a:p>
        </p:txBody>
      </p:sp>
      <p:pic>
        <p:nvPicPr>
          <p:cNvPr id="6" name="object 6"/>
          <p:cNvPicPr/>
          <p:nvPr/>
        </p:nvPicPr>
        <p:blipFill>
          <a:blip r:embed="rId3" cstate="print"/>
          <a:stretch>
            <a:fillRect/>
          </a:stretch>
        </p:blipFill>
        <p:spPr>
          <a:xfrm>
            <a:off x="2263140" y="2136648"/>
            <a:ext cx="7013448" cy="3752088"/>
          </a:xfrm>
          <a:prstGeom prst="rect">
            <a:avLst/>
          </a:prstGeom>
        </p:spPr>
      </p:pic>
      <p:grpSp>
        <p:nvGrpSpPr>
          <p:cNvPr id="7" name="object 7"/>
          <p:cNvGrpSpPr/>
          <p:nvPr/>
        </p:nvGrpSpPr>
        <p:grpSpPr>
          <a:xfrm>
            <a:off x="8364855" y="493649"/>
            <a:ext cx="1943100" cy="1485265"/>
            <a:chOff x="6840855" y="493648"/>
            <a:chExt cx="1943100" cy="1485265"/>
          </a:xfrm>
        </p:grpSpPr>
        <p:sp>
          <p:nvSpPr>
            <p:cNvPr id="8" name="object 8"/>
            <p:cNvSpPr/>
            <p:nvPr/>
          </p:nvSpPr>
          <p:spPr>
            <a:xfrm>
              <a:off x="6840855" y="493648"/>
              <a:ext cx="1943100" cy="1485265"/>
            </a:xfrm>
            <a:custGeom>
              <a:avLst/>
              <a:gdLst/>
              <a:ahLst/>
              <a:cxnLst/>
              <a:rect l="l" t="t" r="r" b="b"/>
              <a:pathLst>
                <a:path w="1943100" h="1485264">
                  <a:moveTo>
                    <a:pt x="148336" y="0"/>
                  </a:moveTo>
                  <a:lnTo>
                    <a:pt x="0" y="208661"/>
                  </a:lnTo>
                  <a:lnTo>
                    <a:pt x="1794510" y="1485011"/>
                  </a:lnTo>
                  <a:lnTo>
                    <a:pt x="1942846" y="1276350"/>
                  </a:lnTo>
                  <a:lnTo>
                    <a:pt x="148336" y="0"/>
                  </a:lnTo>
                  <a:close/>
                </a:path>
              </a:pathLst>
            </a:custGeom>
            <a:solidFill>
              <a:srgbClr val="0000FF"/>
            </a:solidFill>
          </p:spPr>
          <p:txBody>
            <a:bodyPr wrap="square" lIns="0" tIns="0" rIns="0" bIns="0" rtlCol="0"/>
            <a:lstStyle/>
            <a:p/>
          </p:txBody>
        </p:sp>
        <p:pic>
          <p:nvPicPr>
            <p:cNvPr id="9" name="object 9"/>
            <p:cNvPicPr/>
            <p:nvPr/>
          </p:nvPicPr>
          <p:blipFill>
            <a:blip r:embed="rId4" cstate="print"/>
            <a:stretch>
              <a:fillRect/>
            </a:stretch>
          </p:blipFill>
          <p:spPr>
            <a:xfrm>
              <a:off x="6885051" y="536828"/>
              <a:ext cx="1837690" cy="1410970"/>
            </a:xfrm>
            <a:prstGeom prst="rect">
              <a:avLst/>
            </a:prstGeom>
          </p:spPr>
        </p:pic>
      </p:grpSp>
      <p:sp>
        <p:nvSpPr>
          <p:cNvPr id="10" name="object 10"/>
          <p:cNvSpPr txBox="1"/>
          <p:nvPr/>
        </p:nvSpPr>
        <p:spPr>
          <a:xfrm>
            <a:off x="7442327" y="6046914"/>
            <a:ext cx="2781300" cy="256540"/>
          </a:xfrm>
          <a:prstGeom prst="rect">
            <a:avLst/>
          </a:prstGeom>
          <a:solidFill>
            <a:srgbClr val="0000FF"/>
          </a:solidFill>
        </p:spPr>
        <p:txBody>
          <a:bodyPr vert="horz" wrap="square" lIns="0" tIns="0" rIns="0" bIns="0" rtlCol="0">
            <a:spAutoFit/>
          </a:bodyPr>
          <a:lstStyle/>
          <a:p>
            <a:pPr marL="635">
              <a:lnSpc>
                <a:spcPts val="1980"/>
              </a:lnSpc>
            </a:pPr>
            <a:r>
              <a:rPr spc="-5" dirty="0">
                <a:solidFill>
                  <a:srgbClr val="FFFFFF"/>
                </a:solidFill>
                <a:latin typeface="Arial MT"/>
                <a:cs typeface="Arial MT"/>
              </a:rPr>
              <a:t>1bn monthly</a:t>
            </a:r>
            <a:r>
              <a:rPr spc="-10" dirty="0">
                <a:solidFill>
                  <a:srgbClr val="FFFFFF"/>
                </a:solidFill>
                <a:latin typeface="Arial MT"/>
                <a:cs typeface="Arial MT"/>
              </a:rPr>
              <a:t> </a:t>
            </a:r>
            <a:r>
              <a:rPr spc="-5" dirty="0">
                <a:solidFill>
                  <a:srgbClr val="FFFFFF"/>
                </a:solidFill>
                <a:latin typeface="Arial MT"/>
                <a:cs typeface="Arial MT"/>
              </a:rPr>
              <a:t>active</a:t>
            </a:r>
            <a:r>
              <a:rPr dirty="0">
                <a:solidFill>
                  <a:srgbClr val="FFFFFF"/>
                </a:solidFill>
                <a:latin typeface="Arial MT"/>
                <a:cs typeface="Arial MT"/>
              </a:rPr>
              <a:t> </a:t>
            </a:r>
            <a:r>
              <a:rPr spc="-5" dirty="0">
                <a:solidFill>
                  <a:srgbClr val="FFFFFF"/>
                </a:solidFill>
                <a:latin typeface="Arial MT"/>
                <a:cs typeface="Arial MT"/>
              </a:rPr>
              <a:t>users </a:t>
            </a:r>
            <a:r>
              <a:rPr dirty="0">
                <a:solidFill>
                  <a:srgbClr val="FFFFFF"/>
                </a:solidFill>
                <a:latin typeface="Arial MT"/>
                <a:cs typeface="Arial MT"/>
              </a:rPr>
              <a:t>/</a:t>
            </a:r>
            <a:endParaRPr>
              <a:latin typeface="Arial MT"/>
              <a:cs typeface="Arial MT"/>
            </a:endParaRPr>
          </a:p>
        </p:txBody>
      </p:sp>
      <p:sp>
        <p:nvSpPr>
          <p:cNvPr id="11" name="object 11"/>
          <p:cNvSpPr txBox="1"/>
          <p:nvPr/>
        </p:nvSpPr>
        <p:spPr>
          <a:xfrm>
            <a:off x="7442327" y="6321234"/>
            <a:ext cx="2623820" cy="256540"/>
          </a:xfrm>
          <a:prstGeom prst="rect">
            <a:avLst/>
          </a:prstGeom>
          <a:solidFill>
            <a:srgbClr val="0000FF"/>
          </a:solidFill>
        </p:spPr>
        <p:txBody>
          <a:bodyPr vert="horz" wrap="square" lIns="0" tIns="0" rIns="0" bIns="0" rtlCol="0">
            <a:spAutoFit/>
          </a:bodyPr>
          <a:lstStyle/>
          <a:p>
            <a:pPr marL="635">
              <a:lnSpc>
                <a:spcPts val="1980"/>
              </a:lnSpc>
            </a:pPr>
            <a:r>
              <a:rPr spc="-5" dirty="0">
                <a:solidFill>
                  <a:srgbClr val="FFFFFF"/>
                </a:solidFill>
                <a:latin typeface="Arial MT"/>
                <a:cs typeface="Arial MT"/>
              </a:rPr>
              <a:t>popular</a:t>
            </a:r>
            <a:r>
              <a:rPr spc="5" dirty="0">
                <a:solidFill>
                  <a:srgbClr val="FFFFFF"/>
                </a:solidFill>
                <a:latin typeface="Arial MT"/>
                <a:cs typeface="Arial MT"/>
              </a:rPr>
              <a:t> </a:t>
            </a:r>
            <a:r>
              <a:rPr spc="-5" dirty="0">
                <a:solidFill>
                  <a:srgbClr val="FFFFFF"/>
                </a:solidFill>
                <a:latin typeface="Arial MT"/>
                <a:cs typeface="Arial MT"/>
              </a:rPr>
              <a:t>all</a:t>
            </a:r>
            <a:r>
              <a:rPr spc="-20" dirty="0">
                <a:solidFill>
                  <a:srgbClr val="FFFFFF"/>
                </a:solidFill>
                <a:latin typeface="Arial MT"/>
                <a:cs typeface="Arial MT"/>
              </a:rPr>
              <a:t> </a:t>
            </a:r>
            <a:r>
              <a:rPr spc="-5" dirty="0">
                <a:solidFill>
                  <a:srgbClr val="FFFFFF"/>
                </a:solidFill>
                <a:latin typeface="Arial MT"/>
                <a:cs typeface="Arial MT"/>
              </a:rPr>
              <a:t>over </a:t>
            </a:r>
            <a:r>
              <a:rPr dirty="0">
                <a:solidFill>
                  <a:srgbClr val="FFFFFF"/>
                </a:solidFill>
                <a:latin typeface="Arial MT"/>
                <a:cs typeface="Arial MT"/>
              </a:rPr>
              <a:t>the</a:t>
            </a:r>
            <a:r>
              <a:rPr spc="-30" dirty="0">
                <a:solidFill>
                  <a:srgbClr val="FFFFFF"/>
                </a:solidFill>
                <a:latin typeface="Arial MT"/>
                <a:cs typeface="Arial MT"/>
              </a:rPr>
              <a:t> </a:t>
            </a:r>
            <a:r>
              <a:rPr spc="-10" dirty="0">
                <a:solidFill>
                  <a:srgbClr val="FFFFFF"/>
                </a:solidFill>
                <a:latin typeface="Arial MT"/>
                <a:cs typeface="Arial MT"/>
              </a:rPr>
              <a:t>world.</a:t>
            </a:r>
            <a:endParaRPr>
              <a:latin typeface="Arial MT"/>
              <a:cs typeface="Arial MT"/>
            </a:endParaRPr>
          </a:p>
        </p:txBody>
      </p:sp>
      <p:sp>
        <p:nvSpPr>
          <p:cNvPr id="12" name="object 12"/>
          <p:cNvSpPr txBox="1"/>
          <p:nvPr/>
        </p:nvSpPr>
        <p:spPr>
          <a:xfrm>
            <a:off x="1945653" y="6149162"/>
            <a:ext cx="3569335" cy="256540"/>
          </a:xfrm>
          <a:prstGeom prst="rect">
            <a:avLst/>
          </a:prstGeom>
          <a:solidFill>
            <a:srgbClr val="0000FF"/>
          </a:solidFill>
        </p:spPr>
        <p:txBody>
          <a:bodyPr vert="horz" wrap="square" lIns="0" tIns="0" rIns="0" bIns="0" rtlCol="0">
            <a:spAutoFit/>
          </a:bodyPr>
          <a:lstStyle/>
          <a:p>
            <a:pPr>
              <a:lnSpc>
                <a:spcPts val="1980"/>
              </a:lnSpc>
            </a:pPr>
            <a:r>
              <a:rPr dirty="0">
                <a:solidFill>
                  <a:srgbClr val="FFFFFF"/>
                </a:solidFill>
                <a:latin typeface="Arial MT"/>
                <a:cs typeface="Arial MT"/>
              </a:rPr>
              <a:t>With</a:t>
            </a:r>
            <a:r>
              <a:rPr spc="-10" dirty="0">
                <a:solidFill>
                  <a:srgbClr val="FFFFFF"/>
                </a:solidFill>
                <a:latin typeface="Arial MT"/>
                <a:cs typeface="Arial MT"/>
              </a:rPr>
              <a:t> </a:t>
            </a:r>
            <a:r>
              <a:rPr dirty="0">
                <a:solidFill>
                  <a:srgbClr val="FFFFFF"/>
                </a:solidFill>
                <a:latin typeface="Arial MT"/>
                <a:cs typeface="Arial MT"/>
              </a:rPr>
              <a:t>the</a:t>
            </a:r>
            <a:r>
              <a:rPr spc="-15" dirty="0">
                <a:solidFill>
                  <a:srgbClr val="FFFFFF"/>
                </a:solidFill>
                <a:latin typeface="Arial MT"/>
                <a:cs typeface="Arial MT"/>
              </a:rPr>
              <a:t> </a:t>
            </a:r>
            <a:r>
              <a:rPr spc="-5" dirty="0">
                <a:solidFill>
                  <a:srgbClr val="FFFFFF"/>
                </a:solidFill>
                <a:latin typeface="Arial MT"/>
                <a:cs typeface="Arial MT"/>
              </a:rPr>
              <a:t>rise </a:t>
            </a:r>
            <a:r>
              <a:rPr dirty="0">
                <a:solidFill>
                  <a:srgbClr val="FFFFFF"/>
                </a:solidFill>
                <a:latin typeface="Arial MT"/>
                <a:cs typeface="Arial MT"/>
              </a:rPr>
              <a:t>of</a:t>
            </a:r>
            <a:r>
              <a:rPr spc="-10" dirty="0">
                <a:solidFill>
                  <a:srgbClr val="FFFFFF"/>
                </a:solidFill>
                <a:latin typeface="Arial MT"/>
                <a:cs typeface="Arial MT"/>
              </a:rPr>
              <a:t> </a:t>
            </a:r>
            <a:r>
              <a:rPr spc="-5" dirty="0">
                <a:solidFill>
                  <a:srgbClr val="FFFFFF"/>
                </a:solidFill>
                <a:latin typeface="Arial MT"/>
                <a:cs typeface="Arial MT"/>
              </a:rPr>
              <a:t>influencers,</a:t>
            </a:r>
            <a:r>
              <a:rPr spc="10" dirty="0">
                <a:solidFill>
                  <a:srgbClr val="FFFFFF"/>
                </a:solidFill>
                <a:latin typeface="Arial MT"/>
                <a:cs typeface="Arial MT"/>
              </a:rPr>
              <a:t> </a:t>
            </a:r>
            <a:r>
              <a:rPr spc="-5" dirty="0">
                <a:solidFill>
                  <a:srgbClr val="FFFFFF"/>
                </a:solidFill>
                <a:latin typeface="Arial MT"/>
                <a:cs typeface="Arial MT"/>
              </a:rPr>
              <a:t>people</a:t>
            </a:r>
            <a:endParaRPr>
              <a:latin typeface="Arial MT"/>
              <a:cs typeface="Arial MT"/>
            </a:endParaRPr>
          </a:p>
        </p:txBody>
      </p:sp>
      <p:sp>
        <p:nvSpPr>
          <p:cNvPr id="13" name="object 13"/>
          <p:cNvSpPr txBox="1"/>
          <p:nvPr/>
        </p:nvSpPr>
        <p:spPr>
          <a:xfrm>
            <a:off x="1945652" y="6423482"/>
            <a:ext cx="2921000" cy="256540"/>
          </a:xfrm>
          <a:prstGeom prst="rect">
            <a:avLst/>
          </a:prstGeom>
          <a:solidFill>
            <a:srgbClr val="0000FF"/>
          </a:solidFill>
        </p:spPr>
        <p:txBody>
          <a:bodyPr vert="horz" wrap="square" lIns="0" tIns="0" rIns="0" bIns="0" rtlCol="0">
            <a:spAutoFit/>
          </a:bodyPr>
          <a:lstStyle/>
          <a:p>
            <a:pPr>
              <a:lnSpc>
                <a:spcPts val="1980"/>
              </a:lnSpc>
            </a:pPr>
            <a:r>
              <a:rPr spc="-5" dirty="0">
                <a:solidFill>
                  <a:srgbClr val="FFFFFF"/>
                </a:solidFill>
                <a:latin typeface="Arial MT"/>
                <a:cs typeface="Arial MT"/>
              </a:rPr>
              <a:t>can</a:t>
            </a:r>
            <a:r>
              <a:rPr spc="-15" dirty="0">
                <a:solidFill>
                  <a:srgbClr val="FFFFFF"/>
                </a:solidFill>
                <a:latin typeface="Arial MT"/>
                <a:cs typeface="Arial MT"/>
              </a:rPr>
              <a:t> </a:t>
            </a:r>
            <a:r>
              <a:rPr spc="-5" dirty="0">
                <a:solidFill>
                  <a:srgbClr val="FFFFFF"/>
                </a:solidFill>
                <a:latin typeface="Arial MT"/>
                <a:cs typeface="Arial MT"/>
              </a:rPr>
              <a:t>even</a:t>
            </a:r>
            <a:r>
              <a:rPr dirty="0">
                <a:solidFill>
                  <a:srgbClr val="FFFFFF"/>
                </a:solidFill>
                <a:latin typeface="Arial MT"/>
                <a:cs typeface="Arial MT"/>
              </a:rPr>
              <a:t> </a:t>
            </a:r>
            <a:r>
              <a:rPr spc="-5" dirty="0">
                <a:solidFill>
                  <a:srgbClr val="FFFFFF"/>
                </a:solidFill>
                <a:latin typeface="Arial MT"/>
                <a:cs typeface="Arial MT"/>
              </a:rPr>
              <a:t>make</a:t>
            </a:r>
            <a:r>
              <a:rPr spc="-10" dirty="0">
                <a:solidFill>
                  <a:srgbClr val="FFFFFF"/>
                </a:solidFill>
                <a:latin typeface="Arial MT"/>
                <a:cs typeface="Arial MT"/>
              </a:rPr>
              <a:t> </a:t>
            </a:r>
            <a:r>
              <a:rPr spc="-5" dirty="0">
                <a:solidFill>
                  <a:srgbClr val="FFFFFF"/>
                </a:solidFill>
                <a:latin typeface="Arial MT"/>
                <a:cs typeface="Arial MT"/>
              </a:rPr>
              <a:t>a living</a:t>
            </a:r>
            <a:r>
              <a:rPr spc="15" dirty="0">
                <a:solidFill>
                  <a:srgbClr val="FFFFFF"/>
                </a:solidFill>
                <a:latin typeface="Arial MT"/>
                <a:cs typeface="Arial MT"/>
              </a:rPr>
              <a:t> </a:t>
            </a:r>
            <a:r>
              <a:rPr spc="-5" dirty="0">
                <a:solidFill>
                  <a:srgbClr val="FFFFFF"/>
                </a:solidFill>
                <a:latin typeface="Arial MT"/>
                <a:cs typeface="Arial MT"/>
              </a:rPr>
              <a:t>there</a:t>
            </a:r>
            <a:endParaRPr>
              <a:latin typeface="Arial MT"/>
              <a:cs typeface="Arial M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5460" y="239395"/>
            <a:ext cx="10515600" cy="1325563"/>
          </a:xfrm>
        </p:spPr>
        <p:txBody>
          <a:bodyPr>
            <a:normAutofit/>
          </a:bodyPr>
          <a:lstStyle/>
          <a:p>
            <a:r>
              <a:rPr lang="en-CA" sz="3600" b="1" dirty="0" smtClean="0"/>
              <a:t>INFORMATION SYSTEMS AND MARKETING RESEARCH </a:t>
            </a:r>
            <a:endParaRPr lang="en-GB" sz="3600" b="1" dirty="0"/>
          </a:p>
        </p:txBody>
      </p:sp>
      <p:sp>
        <p:nvSpPr>
          <p:cNvPr id="3" name="Content Placeholder 2"/>
          <p:cNvSpPr>
            <a:spLocks noGrp="1"/>
          </p:cNvSpPr>
          <p:nvPr>
            <p:ph idx="1"/>
          </p:nvPr>
        </p:nvSpPr>
        <p:spPr>
          <a:xfrm>
            <a:off x="203718" y="1847850"/>
            <a:ext cx="11420591" cy="4351338"/>
          </a:xfrm>
        </p:spPr>
        <p:txBody>
          <a:bodyPr>
            <a:normAutofit/>
          </a:bodyPr>
          <a:lstStyle/>
          <a:p>
            <a:r>
              <a:rPr lang="en-US" dirty="0"/>
              <a:t>Information technology (</a:t>
            </a:r>
            <a:r>
              <a:rPr lang="en-US" dirty="0" smtClean="0"/>
              <a:t>IT): an </a:t>
            </a:r>
            <a:r>
              <a:rPr lang="en-US" dirty="0"/>
              <a:t>organization’s processes for creating, storing, exchanging, </a:t>
            </a:r>
            <a:r>
              <a:rPr lang="en-US" dirty="0" smtClean="0"/>
              <a:t>using</a:t>
            </a:r>
            <a:r>
              <a:rPr lang="en-US" dirty="0"/>
              <a:t>, and managing information. </a:t>
            </a:r>
            <a:endParaRPr lang="en-US" dirty="0"/>
          </a:p>
          <a:p>
            <a:pPr>
              <a:buFont typeface="Wingdings" panose="05000000000000000000" pitchFamily="2" charset="2"/>
              <a:buChar char="§"/>
            </a:pPr>
            <a:r>
              <a:rPr lang="en-US" dirty="0" smtClean="0"/>
              <a:t>A </a:t>
            </a:r>
            <a:r>
              <a:rPr lang="en-US" dirty="0"/>
              <a:t>management information system (MIS) provides managers </a:t>
            </a:r>
            <a:r>
              <a:rPr lang="en-US" dirty="0" smtClean="0"/>
              <a:t>and </a:t>
            </a:r>
            <a:r>
              <a:rPr lang="en-US" dirty="0"/>
              <a:t>other decision makers with a continuous flow of information about company operations. MIS is </a:t>
            </a:r>
            <a:r>
              <a:rPr lang="en-US" dirty="0" smtClean="0"/>
              <a:t>a </a:t>
            </a:r>
            <a:r>
              <a:rPr lang="en-US" dirty="0"/>
              <a:t>broad term that can be used to refer to a system of hardware and software that a company uses to </a:t>
            </a:r>
            <a:r>
              <a:rPr lang="en-US" dirty="0" smtClean="0"/>
              <a:t>manage </a:t>
            </a:r>
            <a:r>
              <a:rPr lang="en-US" dirty="0"/>
              <a:t>information. An MIS should provide a means for gathering, analyzing, classifying, storing, </a:t>
            </a:r>
            <a:r>
              <a:rPr lang="en-US" dirty="0" smtClean="0"/>
              <a:t>retrieving</a:t>
            </a:r>
            <a:r>
              <a:rPr lang="en-US" dirty="0"/>
              <a:t>, and reporting relevant </a:t>
            </a:r>
            <a:r>
              <a:rPr lang="en-US" dirty="0" smtClean="0"/>
              <a:t>data.</a:t>
            </a:r>
            <a:endParaRPr lang="en-US" dirty="0" smtClean="0"/>
          </a:p>
          <a:p>
            <a:r>
              <a:rPr lang="en-US" dirty="0" smtClean="0"/>
              <a:t>big data: extremely </a:t>
            </a:r>
            <a:r>
              <a:rPr lang="en-US" dirty="0"/>
              <a:t>large data sets that can </a:t>
            </a:r>
            <a:r>
              <a:rPr lang="en-US" dirty="0" smtClean="0"/>
              <a:t>be </a:t>
            </a:r>
            <a:r>
              <a:rPr lang="en-US" dirty="0"/>
              <a:t>subjected to computational analysis to reveal patterns and trends </a:t>
            </a:r>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0858" y="1607820"/>
            <a:ext cx="11717771" cy="4351338"/>
          </a:xfrm>
        </p:spPr>
        <p:txBody>
          <a:bodyPr>
            <a:noAutofit/>
          </a:bodyPr>
          <a:lstStyle/>
          <a:p>
            <a:r>
              <a:rPr lang="en-US" sz="3200" dirty="0" smtClean="0"/>
              <a:t>What </a:t>
            </a:r>
            <a:r>
              <a:rPr lang="en-US" sz="3200" dirty="0"/>
              <a:t>is global marketing? How does it differ from “regular” marketing </a:t>
            </a:r>
            <a:endParaRPr lang="en-US" sz="3200" dirty="0" smtClean="0"/>
          </a:p>
          <a:p>
            <a:r>
              <a:rPr lang="en-US" sz="3200" dirty="0" smtClean="0"/>
              <a:t>Global marketing: an </a:t>
            </a:r>
            <a:r>
              <a:rPr lang="en-US" sz="3200" dirty="0"/>
              <a:t>organization that engages in global </a:t>
            </a:r>
            <a:r>
              <a:rPr lang="en-US" sz="3200" dirty="0" smtClean="0"/>
              <a:t>marketing focuses </a:t>
            </a:r>
            <a:r>
              <a:rPr lang="en-US" sz="3200" dirty="0"/>
              <a:t>its resources and competencies on global market opportunities and threats. </a:t>
            </a:r>
            <a:endParaRPr lang="en-US" sz="3200" dirty="0" smtClean="0"/>
          </a:p>
          <a:p>
            <a:r>
              <a:rPr lang="en-US" sz="3200" dirty="0" smtClean="0"/>
              <a:t>A </a:t>
            </a:r>
            <a:r>
              <a:rPr lang="en-US" sz="3200" dirty="0"/>
              <a:t>fundamental </a:t>
            </a:r>
            <a:r>
              <a:rPr lang="en-US" sz="3200" dirty="0" smtClean="0"/>
              <a:t>difference </a:t>
            </a:r>
            <a:r>
              <a:rPr lang="en-US" sz="3200" dirty="0"/>
              <a:t>between </a:t>
            </a:r>
            <a:r>
              <a:rPr lang="en-US" sz="3200" dirty="0" smtClean="0"/>
              <a:t>“regular” </a:t>
            </a:r>
            <a:r>
              <a:rPr lang="en-US" sz="3200" dirty="0"/>
              <a:t>marketing and global marketing is the scope of activities. </a:t>
            </a:r>
            <a:endParaRPr lang="en-US" sz="3200" dirty="0" smtClean="0"/>
          </a:p>
          <a:p>
            <a:r>
              <a:rPr lang="en-US" sz="3200" dirty="0" smtClean="0"/>
              <a:t>A </a:t>
            </a:r>
            <a:r>
              <a:rPr lang="en-US" sz="3200" dirty="0"/>
              <a:t>company </a:t>
            </a:r>
            <a:r>
              <a:rPr lang="en-US" sz="3200" dirty="0" smtClean="0"/>
              <a:t>that </a:t>
            </a:r>
            <a:r>
              <a:rPr lang="en-US" sz="3200" dirty="0"/>
              <a:t>engages in global marketing conducts important business activities outside the home-country </a:t>
            </a:r>
            <a:r>
              <a:rPr lang="en-US" sz="3200" dirty="0" smtClean="0"/>
              <a:t>market</a:t>
            </a:r>
            <a:endParaRPr lang="en-GB" sz="3200" dirty="0"/>
          </a:p>
        </p:txBody>
      </p:sp>
      <p:sp>
        <p:nvSpPr>
          <p:cNvPr id="5" name="Title 1"/>
          <p:cNvSpPr>
            <a:spLocks noGrp="1"/>
          </p:cNvSpPr>
          <p:nvPr>
            <p:ph type="title"/>
          </p:nvPr>
        </p:nvSpPr>
        <p:spPr>
          <a:xfrm>
            <a:off x="1676400" y="170815"/>
            <a:ext cx="10515600" cy="1325563"/>
          </a:xfrm>
        </p:spPr>
        <p:txBody>
          <a:bodyPr/>
          <a:lstStyle/>
          <a:p>
            <a:r>
              <a:rPr lang="en-CA" b="1" dirty="0" smtClean="0"/>
              <a:t>THE GLOBAL MARKETPLACE - ENVIRONMENT</a:t>
            </a:r>
            <a:endParaRPr lang="en-GB" b="1"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3718" y="1847850"/>
            <a:ext cx="11854931" cy="4351338"/>
          </a:xfrm>
        </p:spPr>
        <p:txBody>
          <a:bodyPr>
            <a:normAutofit/>
          </a:bodyPr>
          <a:lstStyle/>
          <a:p>
            <a:r>
              <a:rPr lang="en-US" dirty="0"/>
              <a:t>An electronic data interchange (EDI) system allows a company’s business units to submit </a:t>
            </a:r>
            <a:r>
              <a:rPr lang="en-US" dirty="0" smtClean="0"/>
              <a:t>orders</a:t>
            </a:r>
            <a:r>
              <a:rPr lang="en-US" dirty="0"/>
              <a:t>, issue invoices, and conduct business electronically with other company units as well as </a:t>
            </a:r>
            <a:r>
              <a:rPr lang="en-US" dirty="0" smtClean="0"/>
              <a:t>with </a:t>
            </a:r>
            <a:r>
              <a:rPr lang="en-US" dirty="0"/>
              <a:t>outside companies. </a:t>
            </a:r>
            <a:endParaRPr lang="en-US" dirty="0" smtClean="0"/>
          </a:p>
          <a:p>
            <a:r>
              <a:rPr lang="en-US" dirty="0" smtClean="0"/>
              <a:t>One </a:t>
            </a:r>
            <a:r>
              <a:rPr lang="en-US" dirty="0"/>
              <a:t>of the key features of EDI is that its transaction formats are universal, </a:t>
            </a:r>
            <a:r>
              <a:rPr lang="en-US" dirty="0" smtClean="0"/>
              <a:t>which </a:t>
            </a:r>
            <a:r>
              <a:rPr lang="en-US" dirty="0"/>
              <a:t>enables computer systems at different companies to “speak the same language</a:t>
            </a:r>
            <a:r>
              <a:rPr lang="en-US" dirty="0" smtClean="0"/>
              <a:t>.”</a:t>
            </a:r>
            <a:endParaRPr lang="en-US" dirty="0" smtClean="0"/>
          </a:p>
          <a:p>
            <a:r>
              <a:rPr lang="en-US" dirty="0"/>
              <a:t>Customer relationship </a:t>
            </a:r>
            <a:r>
              <a:rPr lang="en-US" dirty="0" smtClean="0"/>
              <a:t>management </a:t>
            </a:r>
            <a:r>
              <a:rPr lang="en-US" dirty="0"/>
              <a:t>(CRM) is an important business tool that helps companies leverage the data they </a:t>
            </a:r>
            <a:r>
              <a:rPr lang="en-US" dirty="0" smtClean="0"/>
              <a:t>collect </a:t>
            </a:r>
            <a:r>
              <a:rPr lang="en-US" dirty="0"/>
              <a:t>through </a:t>
            </a:r>
            <a:r>
              <a:rPr lang="en-US" dirty="0" smtClean="0"/>
              <a:t>systems</a:t>
            </a:r>
            <a:r>
              <a:rPr lang="en-US" dirty="0"/>
              <a:t>.</a:t>
            </a:r>
            <a:endParaRPr lang="en-GB" dirty="0"/>
          </a:p>
        </p:txBody>
      </p:sp>
      <p:sp>
        <p:nvSpPr>
          <p:cNvPr id="4" name="Title 1"/>
          <p:cNvSpPr>
            <a:spLocks noGrp="1"/>
          </p:cNvSpPr>
          <p:nvPr>
            <p:ph type="title"/>
          </p:nvPr>
        </p:nvSpPr>
        <p:spPr>
          <a:xfrm>
            <a:off x="1676400" y="125095"/>
            <a:ext cx="10515600" cy="1325563"/>
          </a:xfrm>
        </p:spPr>
        <p:txBody>
          <a:bodyPr>
            <a:normAutofit/>
          </a:bodyPr>
          <a:lstStyle/>
          <a:p>
            <a:r>
              <a:rPr lang="en-CA" sz="3600" b="1" dirty="0" smtClean="0"/>
              <a:t>INFORMATION SYSTEMS AND MARKETING RESEARCH </a:t>
            </a:r>
            <a:endParaRPr lang="en-GB" sz="3600" b="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CA" sz="3600" b="1" dirty="0" smtClean="0"/>
              <a:t>SOURCES OF MARKET INFO</a:t>
            </a:r>
            <a:endParaRPr lang="en-GB" sz="3600" b="1" dirty="0"/>
          </a:p>
        </p:txBody>
      </p:sp>
      <p:sp>
        <p:nvSpPr>
          <p:cNvPr id="3" name="Content Placeholder 2"/>
          <p:cNvSpPr>
            <a:spLocks noGrp="1"/>
          </p:cNvSpPr>
          <p:nvPr>
            <p:ph idx="1"/>
          </p:nvPr>
        </p:nvSpPr>
        <p:spPr>
          <a:xfrm>
            <a:off x="203718" y="1847850"/>
            <a:ext cx="11740631" cy="4351338"/>
          </a:xfrm>
        </p:spPr>
        <p:txBody>
          <a:bodyPr>
            <a:normAutofit/>
          </a:bodyPr>
          <a:lstStyle/>
          <a:p>
            <a:r>
              <a:rPr lang="en-US" dirty="0" smtClean="0"/>
              <a:t>Research </a:t>
            </a:r>
            <a:r>
              <a:rPr lang="en-US" dirty="0"/>
              <a:t>has shown that </a:t>
            </a:r>
            <a:r>
              <a:rPr lang="en-US" dirty="0" smtClean="0"/>
              <a:t>executives HQ f </a:t>
            </a:r>
            <a:r>
              <a:rPr lang="en-US" dirty="0"/>
              <a:t>global companies obtain as much as two-thirds of the </a:t>
            </a:r>
            <a:r>
              <a:rPr lang="en-US" dirty="0" smtClean="0"/>
              <a:t>information </a:t>
            </a:r>
            <a:r>
              <a:rPr lang="en-US" dirty="0"/>
              <a:t>they need from personal sources. </a:t>
            </a:r>
            <a:endParaRPr lang="en-US" dirty="0" smtClean="0"/>
          </a:p>
          <a:p>
            <a:r>
              <a:rPr lang="en-US" dirty="0" smtClean="0"/>
              <a:t>A </a:t>
            </a:r>
            <a:r>
              <a:rPr lang="en-US" dirty="0"/>
              <a:t>great deal of external information comes from </a:t>
            </a:r>
            <a:r>
              <a:rPr lang="en-US" dirty="0" smtClean="0"/>
              <a:t>executives </a:t>
            </a:r>
            <a:r>
              <a:rPr lang="en-US" dirty="0"/>
              <a:t>based abroad in company subsidiaries, affiliates, and branches. </a:t>
            </a:r>
            <a:endParaRPr lang="en-US" dirty="0" smtClean="0"/>
          </a:p>
          <a:p>
            <a:r>
              <a:rPr lang="en-US" dirty="0" smtClean="0"/>
              <a:t>Headquarters-based </a:t>
            </a:r>
            <a:r>
              <a:rPr lang="en-US" dirty="0"/>
              <a:t>executives generally </a:t>
            </a:r>
            <a:r>
              <a:rPr lang="en-US" dirty="0" smtClean="0"/>
              <a:t>acknowledge </a:t>
            </a:r>
            <a:r>
              <a:rPr lang="en-US" dirty="0"/>
              <a:t>that company executives overseas are the people who know best what is going on in their </a:t>
            </a:r>
            <a:r>
              <a:rPr lang="en-US" dirty="0" smtClean="0"/>
              <a:t>areas. </a:t>
            </a:r>
            <a:endParaRPr lang="en-US" dirty="0" smtClean="0"/>
          </a:p>
          <a:p>
            <a:r>
              <a:rPr lang="en-US" dirty="0" smtClean="0"/>
              <a:t>Similarly</a:t>
            </a:r>
            <a:r>
              <a:rPr lang="en-US" dirty="0"/>
              <a:t>, a company with limited geographical operations </a:t>
            </a:r>
            <a:r>
              <a:rPr lang="en-US" dirty="0" smtClean="0"/>
              <a:t>may </a:t>
            </a:r>
            <a:r>
              <a:rPr lang="en-US" dirty="0"/>
              <a:t>be at risk because internal sources abroad tend to scan only the information about their own </a:t>
            </a:r>
            <a:r>
              <a:rPr lang="en-US" dirty="0" smtClean="0"/>
              <a:t>countries </a:t>
            </a:r>
            <a:r>
              <a:rPr lang="en-US" dirty="0"/>
              <a:t>or regions.</a:t>
            </a:r>
            <a:endParaRPr lang="en-GB"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5876" y="211121"/>
            <a:ext cx="10515600" cy="1325563"/>
          </a:xfrm>
        </p:spPr>
        <p:txBody>
          <a:bodyPr/>
          <a:lstStyle/>
          <a:p>
            <a:r>
              <a:rPr lang="en-CA" dirty="0" smtClean="0"/>
              <a:t>NEW PRODUCTS AND SERVICES</a:t>
            </a:r>
            <a:endParaRPr lang="en-GB" dirty="0"/>
          </a:p>
        </p:txBody>
      </p:sp>
      <p:sp>
        <p:nvSpPr>
          <p:cNvPr id="3" name="Content Placeholder 2"/>
          <p:cNvSpPr>
            <a:spLocks noGrp="1"/>
          </p:cNvSpPr>
          <p:nvPr>
            <p:ph idx="1"/>
          </p:nvPr>
        </p:nvSpPr>
        <p:spPr>
          <a:xfrm>
            <a:off x="193307" y="1536684"/>
            <a:ext cx="11684268" cy="4351338"/>
          </a:xfrm>
        </p:spPr>
        <p:txBody>
          <a:bodyPr>
            <a:normAutofit fontScale="85000" lnSpcReduction="20000"/>
          </a:bodyPr>
          <a:lstStyle/>
          <a:p>
            <a:r>
              <a:rPr lang="en-US" dirty="0"/>
              <a:t>The digital revolution has spurred innovations in many different industries. Companies in all </a:t>
            </a:r>
            <a:r>
              <a:rPr lang="en-US" dirty="0" smtClean="0"/>
              <a:t>parts </a:t>
            </a:r>
            <a:r>
              <a:rPr lang="en-US" dirty="0"/>
              <a:t>of the world are developing a new generation of products, services, and technologies. </a:t>
            </a:r>
            <a:endParaRPr lang="en-US" dirty="0" smtClean="0"/>
          </a:p>
          <a:p>
            <a:r>
              <a:rPr lang="en-US" dirty="0" smtClean="0"/>
              <a:t>These include </a:t>
            </a:r>
            <a:r>
              <a:rPr lang="en-US" dirty="0"/>
              <a:t>broadband networks, mobile commerce, wireless connectivity, and </a:t>
            </a:r>
            <a:r>
              <a:rPr lang="en-US" dirty="0" smtClean="0"/>
              <a:t>smartphones</a:t>
            </a:r>
            <a:r>
              <a:rPr lang="en-US" dirty="0"/>
              <a:t>. </a:t>
            </a:r>
            <a:endParaRPr lang="en-US" dirty="0" smtClean="0"/>
          </a:p>
          <a:p>
            <a:r>
              <a:rPr lang="en-US" dirty="0"/>
              <a:t>A broadband communication system is one that has sufficient capacity to carry multiple voice, </a:t>
            </a:r>
            <a:r>
              <a:rPr lang="en-US" dirty="0" smtClean="0"/>
              <a:t>data</a:t>
            </a:r>
            <a:r>
              <a:rPr lang="en-US" dirty="0"/>
              <a:t>, or video channels simultaneously. </a:t>
            </a:r>
            <a:endParaRPr lang="en-US" dirty="0" smtClean="0"/>
          </a:p>
          <a:p>
            <a:r>
              <a:rPr lang="en-US" dirty="0" smtClean="0"/>
              <a:t>Broadband </a:t>
            </a:r>
            <a:r>
              <a:rPr lang="en-US" dirty="0"/>
              <a:t>offers multiple </a:t>
            </a:r>
            <a:r>
              <a:rPr lang="en-US" dirty="0" smtClean="0"/>
              <a:t>marketing </a:t>
            </a:r>
            <a:r>
              <a:rPr lang="en-US" dirty="0"/>
              <a:t>opportunities to companies in a variety of industries. It also allows Internet users to </a:t>
            </a:r>
            <a:r>
              <a:rPr lang="en-US" dirty="0" smtClean="0"/>
              <a:t>access </a:t>
            </a:r>
            <a:r>
              <a:rPr lang="en-US" dirty="0"/>
              <a:t>streaming media such as streaming audio and streaming video</a:t>
            </a:r>
            <a:r>
              <a:rPr lang="en-US" dirty="0" smtClean="0"/>
              <a:t>.</a:t>
            </a:r>
            <a:endParaRPr lang="en-US" dirty="0" smtClean="0"/>
          </a:p>
          <a:p>
            <a:r>
              <a:rPr lang="en-US" dirty="0"/>
              <a:t>Streaming media are also </a:t>
            </a:r>
            <a:r>
              <a:rPr lang="en-US" dirty="0" smtClean="0"/>
              <a:t>having </a:t>
            </a:r>
            <a:r>
              <a:rPr lang="en-US" dirty="0"/>
              <a:t>a profound impact on the television industry, with Amazon.com, iTunes, Netflix, </a:t>
            </a:r>
            <a:r>
              <a:rPr lang="en-US" dirty="0" smtClean="0"/>
              <a:t>YouTube and </a:t>
            </a:r>
            <a:r>
              <a:rPr lang="en-US" dirty="0"/>
              <a:t>other services offering movie and TV show downloads</a:t>
            </a:r>
            <a:endParaRPr lang="en-GB"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CA" b="1" dirty="0" smtClean="0"/>
              <a:t>CLOUD COMPUTING</a:t>
            </a:r>
            <a:endParaRPr lang="en-GB" b="1" dirty="0"/>
          </a:p>
        </p:txBody>
      </p:sp>
      <p:sp>
        <p:nvSpPr>
          <p:cNvPr id="3" name="Content Placeholder 2"/>
          <p:cNvSpPr>
            <a:spLocks noGrp="1"/>
          </p:cNvSpPr>
          <p:nvPr>
            <p:ph idx="1"/>
          </p:nvPr>
        </p:nvSpPr>
        <p:spPr/>
        <p:txBody>
          <a:bodyPr>
            <a:normAutofit/>
          </a:bodyPr>
          <a:lstStyle/>
          <a:p>
            <a:r>
              <a:rPr lang="en-US" dirty="0" smtClean="0"/>
              <a:t>Cloud computing means that instead of installing </a:t>
            </a:r>
            <a:r>
              <a:rPr lang="en-US" dirty="0"/>
              <a:t>software such as iTunes or Microsoft Office on a </a:t>
            </a:r>
            <a:r>
              <a:rPr lang="en-US" dirty="0" smtClean="0"/>
              <a:t>computer hard </a:t>
            </a:r>
            <a:r>
              <a:rPr lang="en-US" dirty="0"/>
              <a:t>drive, such applications are delivered through a Web browser. </a:t>
            </a:r>
            <a:endParaRPr lang="en-US" dirty="0" smtClean="0"/>
          </a:p>
          <a:p>
            <a:r>
              <a:rPr lang="en-US" dirty="0" smtClean="0"/>
              <a:t>Cloud </a:t>
            </a:r>
            <a:r>
              <a:rPr lang="en-US" dirty="0"/>
              <a:t>computing means that </a:t>
            </a:r>
            <a:r>
              <a:rPr lang="en-US" dirty="0" smtClean="0"/>
              <a:t>archives—including </a:t>
            </a:r>
            <a:r>
              <a:rPr lang="en-US" dirty="0"/>
              <a:t>music and movie files, photos, and documents—are stored on massive remote </a:t>
            </a:r>
            <a:r>
              <a:rPr lang="en-US" dirty="0" smtClean="0"/>
              <a:t>servers </a:t>
            </a:r>
            <a:r>
              <a:rPr lang="en-US" dirty="0"/>
              <a:t>and data centers rather than on individual users’ computers. </a:t>
            </a:r>
            <a:endParaRPr lang="en-US" dirty="0" smtClean="0"/>
          </a:p>
          <a:p>
            <a:r>
              <a:rPr lang="en-US" dirty="0" smtClean="0"/>
              <a:t>Computer </a:t>
            </a:r>
            <a:r>
              <a:rPr lang="en-US" dirty="0"/>
              <a:t>files can be accessed </a:t>
            </a:r>
            <a:r>
              <a:rPr lang="en-US" dirty="0" smtClean="0"/>
              <a:t>remotely</a:t>
            </a:r>
            <a:r>
              <a:rPr lang="en-US" dirty="0"/>
              <a:t>, via the Internet, from any location and from any computer</a:t>
            </a:r>
            <a:endParaRPr lang="en-GB"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CA" dirty="0" smtClean="0"/>
              <a:t>SMARTPHONES</a:t>
            </a:r>
            <a:endParaRPr lang="en-GB" dirty="0"/>
          </a:p>
        </p:txBody>
      </p:sp>
      <p:sp>
        <p:nvSpPr>
          <p:cNvPr id="3" name="Content Placeholder 2"/>
          <p:cNvSpPr>
            <a:spLocks noGrp="1"/>
          </p:cNvSpPr>
          <p:nvPr>
            <p:ph idx="1"/>
          </p:nvPr>
        </p:nvSpPr>
        <p:spPr/>
        <p:txBody>
          <a:bodyPr/>
          <a:lstStyle/>
          <a:p>
            <a:r>
              <a:rPr lang="en-US" dirty="0"/>
              <a:t>Cell phones have been one of the biggest new-product success stories of the digital revolution. </a:t>
            </a:r>
            <a:endParaRPr lang="en-US" dirty="0"/>
          </a:p>
          <a:p>
            <a:r>
              <a:rPr lang="en-US" dirty="0"/>
              <a:t>Worldwide, 1.5 billion smartphones were shipped in 2017</a:t>
            </a:r>
            <a:r>
              <a:rPr lang="en-US" dirty="0" smtClean="0"/>
              <a:t>.</a:t>
            </a:r>
            <a:endParaRPr lang="en-US" dirty="0" smtClean="0"/>
          </a:p>
          <a:p>
            <a:r>
              <a:rPr lang="en-US" dirty="0"/>
              <a:t>Smartphones have much greater functionality than feature phones, incorporating many of </a:t>
            </a:r>
            <a:r>
              <a:rPr lang="en-US" dirty="0" smtClean="0"/>
              <a:t>the </a:t>
            </a:r>
            <a:r>
              <a:rPr lang="en-US" dirty="0"/>
              <a:t>capabilities of computers</a:t>
            </a:r>
            <a:endParaRPr lang="en-GB"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CA" b="1" dirty="0" smtClean="0"/>
              <a:t>DEVELOPING VALUE THROUGH </a:t>
            </a:r>
            <a:br>
              <a:rPr lang="en-CA" b="1" dirty="0" smtClean="0"/>
            </a:br>
            <a:r>
              <a:rPr lang="en-CA" b="1" dirty="0" smtClean="0"/>
              <a:t>DISTRIBUTION CHANNELS</a:t>
            </a:r>
            <a:endParaRPr lang="en-GB" b="1" dirty="0"/>
          </a:p>
        </p:txBody>
      </p:sp>
      <p:sp>
        <p:nvSpPr>
          <p:cNvPr id="3" name="Content Placeholder 2"/>
          <p:cNvSpPr>
            <a:spLocks noGrp="1"/>
          </p:cNvSpPr>
          <p:nvPr>
            <p:ph idx="1"/>
          </p:nvPr>
        </p:nvSpPr>
        <p:spPr/>
        <p:txBody>
          <a:bodyPr/>
          <a:lstStyle/>
          <a:p>
            <a:r>
              <a:rPr lang="en-US" dirty="0"/>
              <a:t>In business-to-consumer marketing (also known </a:t>
            </a:r>
            <a:r>
              <a:rPr lang="en-US" dirty="0" smtClean="0"/>
              <a:t>as </a:t>
            </a:r>
            <a:r>
              <a:rPr lang="en-US" dirty="0"/>
              <a:t>b-to-c or B2C marketing), consumer channels are designed to put products in the hands of </a:t>
            </a:r>
            <a:r>
              <a:rPr lang="en-US" dirty="0" smtClean="0"/>
              <a:t>people </a:t>
            </a:r>
            <a:r>
              <a:rPr lang="en-US" dirty="0"/>
              <a:t>for their own use. </a:t>
            </a:r>
            <a:endParaRPr lang="en-US" dirty="0" smtClean="0"/>
          </a:p>
          <a:p>
            <a:r>
              <a:rPr lang="en-US" dirty="0" smtClean="0"/>
              <a:t>Business-to-business </a:t>
            </a:r>
            <a:r>
              <a:rPr lang="en-US" dirty="0"/>
              <a:t>marketing (also known as b-to-b </a:t>
            </a:r>
            <a:r>
              <a:rPr lang="en-US" dirty="0" smtClean="0"/>
              <a:t>or </a:t>
            </a:r>
            <a:r>
              <a:rPr lang="en-US" dirty="0"/>
              <a:t>B2B marketing) involves industrial channels that deliver products to manufacturers or other </a:t>
            </a:r>
            <a:r>
              <a:rPr lang="en-US" dirty="0" smtClean="0"/>
              <a:t>organizations </a:t>
            </a:r>
            <a:r>
              <a:rPr lang="en-US" dirty="0"/>
              <a:t>that then use them as inputs in the production process or in day-to-day operations. </a:t>
            </a:r>
            <a:endParaRPr lang="en-GB"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CA" dirty="0" smtClean="0"/>
              <a:t>ADVERTISING </a:t>
            </a:r>
            <a:endParaRPr lang="en-GB" dirty="0"/>
          </a:p>
        </p:txBody>
      </p:sp>
      <p:sp>
        <p:nvSpPr>
          <p:cNvPr id="3" name="Content Placeholder 2"/>
          <p:cNvSpPr>
            <a:spLocks noGrp="1"/>
          </p:cNvSpPr>
          <p:nvPr>
            <p:ph idx="1"/>
          </p:nvPr>
        </p:nvSpPr>
        <p:spPr>
          <a:xfrm>
            <a:off x="241433" y="1517616"/>
            <a:ext cx="11655392" cy="4351338"/>
          </a:xfrm>
        </p:spPr>
        <p:txBody>
          <a:bodyPr>
            <a:normAutofit/>
          </a:bodyPr>
          <a:lstStyle/>
          <a:p>
            <a:r>
              <a:rPr lang="en-US" dirty="0"/>
              <a:t>Advertising is a sponsored, paid message </a:t>
            </a:r>
            <a:r>
              <a:rPr lang="en-US" dirty="0" smtClean="0"/>
              <a:t>that </a:t>
            </a:r>
            <a:r>
              <a:rPr lang="en-US" dirty="0"/>
              <a:t>is communicated through </a:t>
            </a:r>
            <a:r>
              <a:rPr lang="en-US" dirty="0" smtClean="0"/>
              <a:t>non-personal </a:t>
            </a:r>
            <a:r>
              <a:rPr lang="en-US" dirty="0"/>
              <a:t>channels. </a:t>
            </a:r>
            <a:endParaRPr lang="en-US" dirty="0" smtClean="0"/>
          </a:p>
          <a:p>
            <a:r>
              <a:rPr lang="en-US" dirty="0" smtClean="0"/>
              <a:t>Global </a:t>
            </a:r>
            <a:r>
              <a:rPr lang="en-US" dirty="0"/>
              <a:t>advertising relies on the same </a:t>
            </a:r>
            <a:r>
              <a:rPr lang="en-US" dirty="0" smtClean="0"/>
              <a:t>advertising </a:t>
            </a:r>
            <a:r>
              <a:rPr lang="en-US" dirty="0"/>
              <a:t>appeals, messages, artwork, and copy in campaigns around the world. </a:t>
            </a:r>
            <a:endParaRPr lang="en-US" dirty="0" smtClean="0"/>
          </a:p>
          <a:p>
            <a:r>
              <a:rPr lang="en-US" dirty="0"/>
              <a:t>Global advertising may be defined as messages whose art, </a:t>
            </a:r>
            <a:r>
              <a:rPr lang="en-US" dirty="0" smtClean="0"/>
              <a:t>copy, headlines</a:t>
            </a:r>
            <a:r>
              <a:rPr lang="en-US" dirty="0"/>
              <a:t>, photographs, taglines, and other elements have been developed expressly for their </a:t>
            </a:r>
            <a:r>
              <a:rPr lang="en-US" dirty="0" smtClean="0"/>
              <a:t>worldwide </a:t>
            </a:r>
            <a:r>
              <a:rPr lang="en-US" dirty="0"/>
              <a:t>suitability</a:t>
            </a:r>
            <a:endParaRPr lang="en-US" dirty="0" smtClean="0"/>
          </a:p>
          <a:p>
            <a:r>
              <a:rPr lang="en-US" dirty="0" smtClean="0"/>
              <a:t>The </a:t>
            </a:r>
            <a:r>
              <a:rPr lang="en-US" dirty="0"/>
              <a:t>effort required </a:t>
            </a:r>
            <a:r>
              <a:rPr lang="en-US" dirty="0" smtClean="0"/>
              <a:t>to </a:t>
            </a:r>
            <a:r>
              <a:rPr lang="en-US" dirty="0"/>
              <a:t>create a global campaign forces a company to determine whether a global market exists for its </a:t>
            </a:r>
            <a:r>
              <a:rPr lang="en-US" dirty="0" smtClean="0"/>
              <a:t>product </a:t>
            </a:r>
            <a:r>
              <a:rPr lang="en-US" dirty="0"/>
              <a:t>or brand</a:t>
            </a:r>
            <a:r>
              <a:rPr lang="en-US" dirty="0" smtClean="0"/>
              <a:t>.</a:t>
            </a:r>
            <a:endParaRPr lang="en-US" dirty="0" smtClean="0"/>
          </a:p>
          <a:p>
            <a:endParaRPr lang="en-GB"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CA" dirty="0" smtClean="0"/>
              <a:t>GLOBAL ADVERTISING CONTENT</a:t>
            </a:r>
            <a:endParaRPr lang="en-GB" dirty="0"/>
          </a:p>
        </p:txBody>
      </p:sp>
      <p:sp>
        <p:nvSpPr>
          <p:cNvPr id="3" name="Content Placeholder 2"/>
          <p:cNvSpPr>
            <a:spLocks noGrp="1"/>
          </p:cNvSpPr>
          <p:nvPr>
            <p:ph idx="1"/>
          </p:nvPr>
        </p:nvSpPr>
        <p:spPr/>
        <p:txBody>
          <a:bodyPr/>
          <a:lstStyle/>
          <a:p>
            <a:r>
              <a:rPr lang="en-US" dirty="0"/>
              <a:t>Communication experts generally agree that the overall requirements of effective communication </a:t>
            </a:r>
            <a:r>
              <a:rPr lang="en-US" dirty="0" smtClean="0"/>
              <a:t>and </a:t>
            </a:r>
            <a:r>
              <a:rPr lang="en-US" dirty="0"/>
              <a:t>persuasion are fixed and do not vary from country to country. </a:t>
            </a:r>
            <a:endParaRPr lang="en-US" dirty="0" smtClean="0"/>
          </a:p>
          <a:p>
            <a:r>
              <a:rPr lang="en-US" dirty="0" smtClean="0"/>
              <a:t>The </a:t>
            </a:r>
            <a:r>
              <a:rPr lang="en-US" dirty="0"/>
              <a:t>same is true of the </a:t>
            </a:r>
            <a:r>
              <a:rPr lang="en-US" dirty="0" smtClean="0"/>
              <a:t>components </a:t>
            </a:r>
            <a:r>
              <a:rPr lang="en-US" dirty="0"/>
              <a:t>of the communication </a:t>
            </a:r>
            <a:r>
              <a:rPr lang="en-US" dirty="0" smtClean="0"/>
              <a:t>process</a:t>
            </a:r>
            <a:endParaRPr lang="en-GB"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CA" b="1" dirty="0" smtClean="0"/>
              <a:t>PUBLIC RELATIONS</a:t>
            </a:r>
            <a:endParaRPr lang="en-GB" b="1" dirty="0"/>
          </a:p>
        </p:txBody>
      </p:sp>
      <p:sp>
        <p:nvSpPr>
          <p:cNvPr id="3" name="Content Placeholder 2"/>
          <p:cNvSpPr>
            <a:spLocks noGrp="1"/>
          </p:cNvSpPr>
          <p:nvPr>
            <p:ph idx="1"/>
          </p:nvPr>
        </p:nvSpPr>
        <p:spPr>
          <a:xfrm>
            <a:off x="0" y="1401930"/>
            <a:ext cx="11819021" cy="4351338"/>
          </a:xfrm>
        </p:spPr>
        <p:txBody>
          <a:bodyPr>
            <a:noAutofit/>
          </a:bodyPr>
          <a:lstStyle/>
          <a:p>
            <a:r>
              <a:rPr lang="en-US" sz="2600" dirty="0" smtClean="0"/>
              <a:t>Public Relations </a:t>
            </a:r>
            <a:r>
              <a:rPr lang="en-US" sz="2600" dirty="0"/>
              <a:t>(PR) is a “strategic </a:t>
            </a:r>
            <a:r>
              <a:rPr lang="en-US" sz="2600" dirty="0" smtClean="0"/>
              <a:t>communication </a:t>
            </a:r>
            <a:r>
              <a:rPr lang="en-US" sz="2600" dirty="0"/>
              <a:t>process that builds mutually beneficial relationships between organizations and </a:t>
            </a:r>
            <a:r>
              <a:rPr lang="en-US" sz="2600" dirty="0" smtClean="0"/>
              <a:t>their </a:t>
            </a:r>
            <a:r>
              <a:rPr lang="en-US" sz="2600" dirty="0"/>
              <a:t>publics</a:t>
            </a:r>
            <a:r>
              <a:rPr lang="en-US" sz="2600" dirty="0" smtClean="0"/>
              <a:t>.</a:t>
            </a:r>
            <a:endParaRPr lang="en-US" sz="2600" dirty="0" smtClean="0"/>
          </a:p>
          <a:p>
            <a:r>
              <a:rPr lang="en-US" sz="2600" dirty="0" smtClean="0"/>
              <a:t>Public </a:t>
            </a:r>
            <a:r>
              <a:rPr lang="en-US" sz="2600" dirty="0"/>
              <a:t>relations personnel are responsible for fostering goodwill, </a:t>
            </a:r>
            <a:r>
              <a:rPr lang="en-US" sz="2600" dirty="0" smtClean="0"/>
              <a:t>understanding, and </a:t>
            </a:r>
            <a:r>
              <a:rPr lang="en-US" sz="2600" dirty="0"/>
              <a:t>acceptance among a company’s various constituents and stakeholders. </a:t>
            </a:r>
            <a:endParaRPr lang="en-US" sz="2600" dirty="0" smtClean="0"/>
          </a:p>
          <a:p>
            <a:r>
              <a:rPr lang="en-US" sz="2600" dirty="0" smtClean="0"/>
              <a:t>Along </a:t>
            </a:r>
            <a:r>
              <a:rPr lang="en-US" sz="2600" dirty="0"/>
              <a:t>with </a:t>
            </a:r>
            <a:r>
              <a:rPr lang="en-US" sz="2600" dirty="0" err="1" smtClean="0"/>
              <a:t>advertising,PR</a:t>
            </a:r>
            <a:r>
              <a:rPr lang="en-US" sz="2600" dirty="0" smtClean="0"/>
              <a:t> </a:t>
            </a:r>
            <a:r>
              <a:rPr lang="en-US" sz="2600" dirty="0"/>
              <a:t>is one of four variables in the promotion mix. </a:t>
            </a:r>
            <a:endParaRPr lang="en-US" sz="2600" dirty="0" smtClean="0"/>
          </a:p>
          <a:p>
            <a:r>
              <a:rPr lang="en-US" sz="2600" dirty="0" smtClean="0"/>
              <a:t>One </a:t>
            </a:r>
            <a:r>
              <a:rPr lang="en-US" sz="2600" dirty="0"/>
              <a:t>of the </a:t>
            </a:r>
            <a:r>
              <a:rPr lang="en-US" sz="2600" dirty="0" smtClean="0"/>
              <a:t>key tasks </a:t>
            </a:r>
            <a:r>
              <a:rPr lang="en-US" sz="2600" dirty="0"/>
              <a:t>of the PR practitioner is to </a:t>
            </a:r>
            <a:r>
              <a:rPr lang="en-US" sz="2600" dirty="0" smtClean="0"/>
              <a:t>generate </a:t>
            </a:r>
            <a:r>
              <a:rPr lang="en-US" sz="2600" dirty="0"/>
              <a:t>favorable publicity. </a:t>
            </a:r>
            <a:endParaRPr lang="en-US" sz="2600" dirty="0" smtClean="0"/>
          </a:p>
          <a:p>
            <a:r>
              <a:rPr lang="en-US" sz="2600" dirty="0" smtClean="0"/>
              <a:t>Publicity </a:t>
            </a:r>
            <a:r>
              <a:rPr lang="en-US" sz="2600" dirty="0"/>
              <a:t>is communication about a company or product for which the company does not pay. </a:t>
            </a:r>
            <a:endParaRPr lang="en-US" sz="2600" dirty="0" smtClean="0"/>
          </a:p>
          <a:p>
            <a:r>
              <a:rPr lang="en-US" sz="2600" dirty="0" smtClean="0"/>
              <a:t>Publicity </a:t>
            </a:r>
            <a:r>
              <a:rPr lang="en-US" sz="2600" dirty="0"/>
              <a:t>is sometimes referred to </a:t>
            </a:r>
            <a:r>
              <a:rPr lang="en-US" sz="2600" dirty="0" smtClean="0"/>
              <a:t>as </a:t>
            </a:r>
            <a:r>
              <a:rPr lang="en-US" sz="2600" dirty="0"/>
              <a:t>earned media, and advertising and promotions are known as unearned media.)</a:t>
            </a:r>
            <a:endParaRPr lang="en-US" sz="26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CA" dirty="0" smtClean="0"/>
              <a:t>SALES PROMOTION</a:t>
            </a:r>
            <a:endParaRPr lang="en-GB" dirty="0"/>
          </a:p>
        </p:txBody>
      </p:sp>
      <p:sp>
        <p:nvSpPr>
          <p:cNvPr id="3" name="Content Placeholder 2"/>
          <p:cNvSpPr>
            <a:spLocks noGrp="1"/>
          </p:cNvSpPr>
          <p:nvPr>
            <p:ph idx="1"/>
          </p:nvPr>
        </p:nvSpPr>
        <p:spPr>
          <a:xfrm>
            <a:off x="97055" y="1479115"/>
            <a:ext cx="10384857" cy="4351338"/>
          </a:xfrm>
        </p:spPr>
        <p:txBody>
          <a:bodyPr>
            <a:noAutofit/>
          </a:bodyPr>
          <a:lstStyle/>
          <a:p>
            <a:r>
              <a:rPr lang="en-US" sz="2000" dirty="0" smtClean="0"/>
              <a:t>Sales promotion refers to any paid consumer or trade communication program of limited duration that adds tangible value to a product or brand. </a:t>
            </a:r>
            <a:endParaRPr lang="en-US" sz="2000" dirty="0" smtClean="0"/>
          </a:p>
          <a:p>
            <a:r>
              <a:rPr lang="en-US" sz="2000" dirty="0" smtClean="0"/>
              <a:t>In a price promotion, tangible value may take the form of a price reduction, coupon, or mail-in refund. </a:t>
            </a:r>
            <a:endParaRPr lang="en-US" sz="2000" dirty="0" smtClean="0"/>
          </a:p>
          <a:p>
            <a:r>
              <a:rPr lang="en-US" sz="2000" dirty="0" smtClean="0"/>
              <a:t>Non-price promotions may take the form of free samples, premiums, “buy one, get one free” offers, sweepstakes, and contests. </a:t>
            </a:r>
            <a:endParaRPr lang="en-US" sz="2000" dirty="0" smtClean="0"/>
          </a:p>
          <a:p>
            <a:r>
              <a:rPr lang="en-US" sz="2000" dirty="0" smtClean="0"/>
              <a:t>Consumer sales promotions may be designed to make consumers aware of a new product, to stimulate nonusers to sample an existing product, or to increase overall consumer demand. </a:t>
            </a:r>
            <a:endParaRPr lang="en-US" sz="2000" dirty="0" smtClean="0"/>
          </a:p>
          <a:p>
            <a:r>
              <a:rPr lang="en-US" sz="2000" dirty="0" smtClean="0"/>
              <a:t>Trade sales promotions are designed to increase product availability within distribution </a:t>
            </a:r>
            <a:r>
              <a:rPr lang="en-US" sz="2000" dirty="0" err="1" smtClean="0"/>
              <a:t>channnels</a:t>
            </a:r>
            <a:r>
              <a:rPr lang="en-US" sz="2000" dirty="0" smtClean="0"/>
              <a:t>. </a:t>
            </a:r>
            <a:endParaRPr lang="en-US" sz="2000" dirty="0" smtClean="0"/>
          </a:p>
          <a:p>
            <a:r>
              <a:rPr lang="en-US" sz="2000" dirty="0" smtClean="0"/>
              <a:t>At many companies, expenditures for sales promotion activities have surpassed </a:t>
            </a:r>
            <a:r>
              <a:rPr lang="en-US" sz="2000" dirty="0" err="1" smtClean="0"/>
              <a:t>expendiitures</a:t>
            </a:r>
            <a:r>
              <a:rPr lang="en-US" sz="2000" dirty="0" smtClean="0"/>
              <a:t> for media advertising. </a:t>
            </a:r>
            <a:endParaRPr lang="en-US" sz="2000" dirty="0" smtClean="0"/>
          </a:p>
          <a:p>
            <a:r>
              <a:rPr lang="en-US" sz="2000" dirty="0" smtClean="0"/>
              <a:t>Sales promotion is just one of several marketing communication tools available to enterprises. In turn, sales promotion plans and programs should be integrated and coordinated with those for advertising, public relations (</a:t>
            </a:r>
            <a:r>
              <a:rPr lang="en-US" sz="2000" dirty="0" err="1" smtClean="0"/>
              <a:t>pr</a:t>
            </a:r>
            <a:r>
              <a:rPr lang="en-US" sz="2000" dirty="0" smtClean="0"/>
              <a:t>), and personal selling.</a:t>
            </a:r>
            <a:endParaRPr lang="en-US" sz="2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16535"/>
            <a:ext cx="10515600" cy="1325563"/>
          </a:xfrm>
        </p:spPr>
        <p:txBody>
          <a:bodyPr/>
          <a:lstStyle/>
          <a:p>
            <a:r>
              <a:rPr lang="en-CA" b="1" dirty="0" smtClean="0"/>
              <a:t>THE GLOBAL MARKETPLACE - ENVIRONMENT</a:t>
            </a:r>
            <a:endParaRPr lang="en-GB" b="1" dirty="0"/>
          </a:p>
        </p:txBody>
      </p:sp>
      <p:sp>
        <p:nvSpPr>
          <p:cNvPr id="3" name="Content Placeholder 2"/>
          <p:cNvSpPr>
            <a:spLocks noGrp="1"/>
          </p:cNvSpPr>
          <p:nvPr>
            <p:ph idx="1"/>
          </p:nvPr>
        </p:nvSpPr>
        <p:spPr>
          <a:xfrm>
            <a:off x="0" y="1542098"/>
            <a:ext cx="11672051" cy="4351338"/>
          </a:xfrm>
        </p:spPr>
        <p:txBody>
          <a:bodyPr>
            <a:normAutofit fontScale="85000" lnSpcReduction="10000"/>
          </a:bodyPr>
          <a:lstStyle/>
          <a:p>
            <a:r>
              <a:rPr lang="en-US" dirty="0" smtClean="0"/>
              <a:t>We </a:t>
            </a:r>
            <a:r>
              <a:rPr lang="en-US" dirty="0"/>
              <a:t>live in a global marketplace. Apple iPhones, Burberry </a:t>
            </a:r>
            <a:r>
              <a:rPr lang="en-US" dirty="0" smtClean="0"/>
              <a:t>trench </a:t>
            </a:r>
            <a:r>
              <a:rPr lang="en-US" dirty="0"/>
              <a:t>coats, Caterpillar earthmoving equipment, Facebook, LEGO toys, McDonald’s </a:t>
            </a:r>
            <a:r>
              <a:rPr lang="en-US" dirty="0" smtClean="0"/>
              <a:t>restaurants</a:t>
            </a:r>
            <a:r>
              <a:rPr lang="en-US" dirty="0"/>
              <a:t>, Samsung HDTVs, and Swatch watches are found practically everywhere on the planet. </a:t>
            </a:r>
            <a:endParaRPr lang="en-US" dirty="0" smtClean="0"/>
          </a:p>
          <a:p>
            <a:r>
              <a:rPr lang="en-US" dirty="0" smtClean="0"/>
              <a:t>Global companies </a:t>
            </a:r>
            <a:r>
              <a:rPr lang="en-US" dirty="0"/>
              <a:t>are fierce rivals in key markets</a:t>
            </a:r>
            <a:r>
              <a:rPr lang="en-US" dirty="0" smtClean="0"/>
              <a:t>. </a:t>
            </a:r>
            <a:r>
              <a:rPr lang="en-US" dirty="0" smtClean="0"/>
              <a:t>E.g. </a:t>
            </a:r>
            <a:r>
              <a:rPr lang="en-US" dirty="0"/>
              <a:t>American auto industry giants General Motors </a:t>
            </a:r>
            <a:r>
              <a:rPr lang="en-US" dirty="0" smtClean="0"/>
              <a:t>and </a:t>
            </a:r>
            <a:r>
              <a:rPr lang="en-US" dirty="0"/>
              <a:t>Ford are locked in a competitive struggle with Toyota, Hyundai, and other global Asian rivals as </a:t>
            </a:r>
            <a:r>
              <a:rPr lang="en-US" dirty="0" smtClean="0"/>
              <a:t> well </a:t>
            </a:r>
            <a:r>
              <a:rPr lang="en-US" dirty="0"/>
              <a:t>as European companies such as Volkswagen. U.S.-based Intel, the world’s largest chip maker, </a:t>
            </a:r>
            <a:r>
              <a:rPr lang="en-US" dirty="0" smtClean="0"/>
              <a:t>competes </a:t>
            </a:r>
            <a:r>
              <a:rPr lang="en-US" dirty="0"/>
              <a:t>with South Korea’s Samsung. </a:t>
            </a:r>
            <a:endParaRPr lang="en-US" dirty="0" smtClean="0"/>
          </a:p>
          <a:p>
            <a:r>
              <a:rPr lang="en-US" dirty="0" smtClean="0"/>
              <a:t>In </a:t>
            </a:r>
            <a:r>
              <a:rPr lang="en-US" dirty="0"/>
              <a:t>the global smartphone market, Apple (United States), </a:t>
            </a:r>
            <a:r>
              <a:rPr lang="en-US" dirty="0" smtClean="0"/>
              <a:t>Motorola </a:t>
            </a:r>
            <a:r>
              <a:rPr lang="en-US" dirty="0"/>
              <a:t>(China), and Samsung are dominant players. The globalization of the appliance industry </a:t>
            </a:r>
            <a:r>
              <a:rPr lang="en-US" dirty="0" smtClean="0"/>
              <a:t>means </a:t>
            </a:r>
            <a:r>
              <a:rPr lang="en-US" dirty="0"/>
              <a:t>that Bosch, Electrolux, Haier Group, LG, and Whirlpool all compete for precious retail floor </a:t>
            </a:r>
            <a:r>
              <a:rPr lang="en-US" dirty="0" smtClean="0"/>
              <a:t>space </a:t>
            </a:r>
            <a:r>
              <a:rPr lang="en-US" dirty="0"/>
              <a:t>and consumer awareness and preference.</a:t>
            </a:r>
            <a:endParaRPr lang="en-US" dirty="0"/>
          </a:p>
          <a:p>
            <a:r>
              <a:rPr lang="en-US" dirty="0" smtClean="0"/>
              <a:t>We </a:t>
            </a:r>
            <a:r>
              <a:rPr lang="en-US" dirty="0"/>
              <a:t>live in a world in which markets are local. In China, for </a:t>
            </a:r>
            <a:r>
              <a:rPr lang="en-US" dirty="0" smtClean="0"/>
              <a:t>example</a:t>
            </a:r>
            <a:r>
              <a:rPr lang="en-US" dirty="0"/>
              <a:t>, Yum! Brands’ </a:t>
            </a:r>
            <a:r>
              <a:rPr lang="en-US" dirty="0" smtClean="0"/>
              <a:t>KFC fast-food </a:t>
            </a:r>
            <a:r>
              <a:rPr lang="en-US" dirty="0"/>
              <a:t>chain competes with local restaurants such as </a:t>
            </a:r>
            <a:r>
              <a:rPr lang="en-US" dirty="0" err="1" smtClean="0"/>
              <a:t>Haidi</a:t>
            </a:r>
            <a:r>
              <a:rPr lang="en-US" dirty="0" smtClean="0"/>
              <a:t> </a:t>
            </a:r>
            <a:r>
              <a:rPr lang="en-US" dirty="0"/>
              <a:t>Lao. </a:t>
            </a:r>
            <a:endParaRPr lang="en-GB"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Sampling is a sales promotion technique that provides potential customers with the opportunity </a:t>
            </a:r>
            <a:r>
              <a:rPr lang="en-US" dirty="0" smtClean="0"/>
              <a:t>to </a:t>
            </a:r>
            <a:r>
              <a:rPr lang="en-US" dirty="0"/>
              <a:t>try a product or service at no cost</a:t>
            </a:r>
            <a:r>
              <a:rPr lang="en-US" dirty="0" smtClean="0"/>
              <a:t>.</a:t>
            </a:r>
            <a:endParaRPr lang="en-US" dirty="0" smtClean="0"/>
          </a:p>
          <a:p>
            <a:r>
              <a:rPr lang="en-US" dirty="0"/>
              <a:t>Cost </a:t>
            </a:r>
            <a:r>
              <a:rPr lang="en-US" dirty="0" smtClean="0"/>
              <a:t>of goods is </a:t>
            </a:r>
            <a:r>
              <a:rPr lang="en-US" dirty="0"/>
              <a:t>one of the major disadvantages associated with </a:t>
            </a:r>
            <a:r>
              <a:rPr lang="en-US" dirty="0" smtClean="0"/>
              <a:t>sampling</a:t>
            </a:r>
            <a:r>
              <a:rPr lang="en-US" dirty="0"/>
              <a:t>; another problem is that it is sometimes difficult for marketing managers to assess the </a:t>
            </a:r>
            <a:r>
              <a:rPr lang="en-US" dirty="0" smtClean="0"/>
              <a:t>contribution </a:t>
            </a:r>
            <a:r>
              <a:rPr lang="en-US" dirty="0"/>
              <a:t>that a sampling program makes to return on investment.</a:t>
            </a:r>
            <a:endParaRPr lang="en-GB" dirty="0"/>
          </a:p>
        </p:txBody>
      </p:sp>
      <p:sp>
        <p:nvSpPr>
          <p:cNvPr id="5" name="Title 1"/>
          <p:cNvSpPr>
            <a:spLocks noGrp="1"/>
          </p:cNvSpPr>
          <p:nvPr>
            <p:ph type="title"/>
          </p:nvPr>
        </p:nvSpPr>
        <p:spPr/>
        <p:txBody>
          <a:bodyPr/>
          <a:lstStyle/>
          <a:p>
            <a:pPr algn="ctr"/>
            <a:r>
              <a:rPr lang="en-CA" dirty="0" smtClean="0"/>
              <a:t>SALES PROMOTION</a:t>
            </a:r>
            <a:endParaRPr lang="en-GB"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553" y="1556118"/>
            <a:ext cx="11915273" cy="4351338"/>
          </a:xfrm>
        </p:spPr>
        <p:txBody>
          <a:bodyPr>
            <a:normAutofit lnSpcReduction="10000"/>
          </a:bodyPr>
          <a:lstStyle/>
          <a:p>
            <a:r>
              <a:rPr lang="en-US" dirty="0"/>
              <a:t>A coupon is a printed certificate that entitles the bearer to a price reduction or some other special </a:t>
            </a:r>
            <a:r>
              <a:rPr lang="en-US" dirty="0" smtClean="0"/>
              <a:t>consideration </a:t>
            </a:r>
            <a:r>
              <a:rPr lang="en-US" dirty="0"/>
              <a:t>for purchasing a particular product or service. </a:t>
            </a:r>
            <a:endParaRPr lang="en-US" dirty="0" smtClean="0"/>
          </a:p>
          <a:p>
            <a:r>
              <a:rPr lang="en-US" dirty="0"/>
              <a:t>Coupons can also be handed out in stores, offered on a self-service basis from on-shelf </a:t>
            </a:r>
            <a:r>
              <a:rPr lang="en-US" dirty="0" smtClean="0"/>
              <a:t>dispensers</a:t>
            </a:r>
            <a:r>
              <a:rPr lang="en-US" dirty="0"/>
              <a:t>, delivered to homes by mail, or distributed electronically at the checkout counter. In </a:t>
            </a:r>
            <a:r>
              <a:rPr lang="en-US" dirty="0" smtClean="0"/>
              <a:t>addition</a:t>
            </a:r>
            <a:r>
              <a:rPr lang="en-US" dirty="0"/>
              <a:t>, the number of coupons distributed via the Internet is growing</a:t>
            </a:r>
            <a:r>
              <a:rPr lang="en-US" dirty="0" smtClean="0"/>
              <a:t>.</a:t>
            </a:r>
            <a:endParaRPr lang="en-US" dirty="0" smtClean="0"/>
          </a:p>
          <a:p>
            <a:r>
              <a:rPr lang="en-US" dirty="0"/>
              <a:t>Social couponing is one of hottest online sales promotion trends today. Industry leader </a:t>
            </a:r>
            <a:r>
              <a:rPr lang="en-US" dirty="0" smtClean="0"/>
              <a:t>Groupon </a:t>
            </a:r>
            <a:r>
              <a:rPr lang="en-US" dirty="0"/>
              <a:t>offers its followers deal-of-the-day coupons that are sponsored by local businesses. Followers </a:t>
            </a:r>
            <a:r>
              <a:rPr lang="en-US" dirty="0" smtClean="0"/>
              <a:t>then </a:t>
            </a:r>
            <a:r>
              <a:rPr lang="en-US" dirty="0"/>
              <a:t>share their experiences via social networks. The local business gets customers, and Groupon </a:t>
            </a:r>
            <a:r>
              <a:rPr lang="en-US" dirty="0" smtClean="0"/>
              <a:t>takes </a:t>
            </a:r>
            <a:r>
              <a:rPr lang="en-US" dirty="0"/>
              <a:t>a share of the coupon proceeds. </a:t>
            </a:r>
            <a:endParaRPr lang="en-GB" dirty="0"/>
          </a:p>
        </p:txBody>
      </p:sp>
      <p:sp>
        <p:nvSpPr>
          <p:cNvPr id="4" name="Title 1"/>
          <p:cNvSpPr>
            <a:spLocks noGrp="1"/>
          </p:cNvSpPr>
          <p:nvPr>
            <p:ph type="title"/>
          </p:nvPr>
        </p:nvSpPr>
        <p:spPr>
          <a:xfrm>
            <a:off x="838200" y="365125"/>
            <a:ext cx="10515600" cy="1325563"/>
          </a:xfrm>
        </p:spPr>
        <p:txBody>
          <a:bodyPr/>
          <a:lstStyle/>
          <a:p>
            <a:pPr algn="ctr"/>
            <a:r>
              <a:rPr lang="en-CA" dirty="0" smtClean="0"/>
              <a:t>COUPONING</a:t>
            </a:r>
            <a:endParaRPr lang="en-GB"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CA" dirty="0" smtClean="0"/>
              <a:t>PERSON TO PERSON SELLING</a:t>
            </a:r>
            <a:endParaRPr lang="en-GB" dirty="0"/>
          </a:p>
        </p:txBody>
      </p:sp>
      <p:sp>
        <p:nvSpPr>
          <p:cNvPr id="3" name="Content Placeholder 2"/>
          <p:cNvSpPr>
            <a:spLocks noGrp="1"/>
          </p:cNvSpPr>
          <p:nvPr>
            <p:ph idx="1"/>
          </p:nvPr>
        </p:nvSpPr>
        <p:spPr>
          <a:xfrm>
            <a:off x="77804" y="1556118"/>
            <a:ext cx="11944150" cy="4351338"/>
          </a:xfrm>
        </p:spPr>
        <p:txBody>
          <a:bodyPr>
            <a:noAutofit/>
          </a:bodyPr>
          <a:lstStyle/>
          <a:p>
            <a:r>
              <a:rPr lang="en-US" sz="2000" dirty="0"/>
              <a:t>Personal selling is person-to-person communication between a company representative and a </a:t>
            </a:r>
            <a:r>
              <a:rPr lang="en-US" sz="2000" dirty="0" smtClean="0"/>
              <a:t>prospective </a:t>
            </a:r>
            <a:r>
              <a:rPr lang="en-US" sz="2000" dirty="0"/>
              <a:t>buyer. </a:t>
            </a:r>
            <a:endParaRPr lang="en-US" sz="2000" dirty="0" smtClean="0"/>
          </a:p>
          <a:p>
            <a:r>
              <a:rPr lang="en-US" sz="2000" dirty="0" smtClean="0"/>
              <a:t>The </a:t>
            </a:r>
            <a:r>
              <a:rPr lang="en-US" sz="2000" dirty="0"/>
              <a:t>seller’s communication effort is focused on informing and persuading </a:t>
            </a:r>
            <a:r>
              <a:rPr lang="en-US" sz="2000" dirty="0" smtClean="0"/>
              <a:t>the </a:t>
            </a:r>
            <a:r>
              <a:rPr lang="en-US" sz="2000" dirty="0"/>
              <a:t>prospect, with the short-term goal of making a sale and the longer-term goal of building a </a:t>
            </a:r>
            <a:r>
              <a:rPr lang="en-US" sz="2000" dirty="0" smtClean="0"/>
              <a:t>relationship </a:t>
            </a:r>
            <a:r>
              <a:rPr lang="en-US" sz="2000" dirty="0"/>
              <a:t>with that buyer. </a:t>
            </a:r>
            <a:endParaRPr lang="en-US" sz="2000" dirty="0" smtClean="0"/>
          </a:p>
          <a:p>
            <a:r>
              <a:rPr lang="en-US" sz="2000" dirty="0" smtClean="0"/>
              <a:t>The </a:t>
            </a:r>
            <a:r>
              <a:rPr lang="en-US" sz="2000" dirty="0"/>
              <a:t>salesperson’s job is to correctly understand the buyer’s needs, </a:t>
            </a:r>
            <a:r>
              <a:rPr lang="en-US" sz="2000" dirty="0" smtClean="0"/>
              <a:t>match </a:t>
            </a:r>
            <a:r>
              <a:rPr lang="en-US" sz="2000" dirty="0"/>
              <a:t>those needs to the company’s product(s), and then persuade the customer to buy. Because </a:t>
            </a:r>
            <a:r>
              <a:rPr lang="en-US" sz="2000" dirty="0" smtClean="0"/>
              <a:t>selling </a:t>
            </a:r>
            <a:r>
              <a:rPr lang="en-US" sz="2000" dirty="0"/>
              <a:t>provides a two-way communication channel, it is especially important in marketing </a:t>
            </a:r>
            <a:r>
              <a:rPr lang="en-US" sz="2000" dirty="0" smtClean="0"/>
              <a:t>industrial </a:t>
            </a:r>
            <a:r>
              <a:rPr lang="en-US" sz="2000" dirty="0"/>
              <a:t>products that may be expensive and technologically complex. </a:t>
            </a:r>
            <a:endParaRPr lang="en-US" sz="2000" dirty="0" smtClean="0"/>
          </a:p>
          <a:p>
            <a:r>
              <a:rPr lang="en-US" sz="2000" dirty="0" smtClean="0"/>
              <a:t>Sales </a:t>
            </a:r>
            <a:r>
              <a:rPr lang="en-US" sz="2000" dirty="0"/>
              <a:t>personnel can </a:t>
            </a:r>
            <a:r>
              <a:rPr lang="en-US" sz="2000" dirty="0" smtClean="0"/>
              <a:t>often </a:t>
            </a:r>
            <a:r>
              <a:rPr lang="en-US" sz="2000" dirty="0"/>
              <a:t>provide headquarters with important customer feedback that can be used in design and </a:t>
            </a:r>
            <a:r>
              <a:rPr lang="en-US" sz="2000" dirty="0" smtClean="0"/>
              <a:t>engineering </a:t>
            </a:r>
            <a:r>
              <a:rPr lang="en-US" sz="2000" dirty="0"/>
              <a:t>decisions.</a:t>
            </a:r>
            <a:endParaRPr lang="en-US" sz="2000" dirty="0"/>
          </a:p>
          <a:p>
            <a:r>
              <a:rPr lang="en-US" sz="2000" dirty="0"/>
              <a:t>Effective personal selling in a salesperson’s home country requires building a relationship </a:t>
            </a:r>
            <a:r>
              <a:rPr lang="en-US" sz="2000" dirty="0" smtClean="0"/>
              <a:t>with </a:t>
            </a:r>
            <a:r>
              <a:rPr lang="en-US" sz="2000" dirty="0"/>
              <a:t>the customer; </a:t>
            </a:r>
            <a:endParaRPr lang="en-GB" sz="20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CA" dirty="0" smtClean="0"/>
              <a:t>Social media marketing is a technique that leverages on social networks and applications to spread brand awareness and promote particular products. Usually centres around establishing major presence on social media platform. </a:t>
            </a:r>
            <a:endParaRPr lang="en-CA" dirty="0" smtClean="0"/>
          </a:p>
          <a:p>
            <a:endParaRPr lang="en-CA" dirty="0"/>
          </a:p>
          <a:p>
            <a:r>
              <a:rPr lang="en-CA" dirty="0" smtClean="0"/>
              <a:t>Types of social media: </a:t>
            </a:r>
            <a:endParaRPr lang="en-CA" dirty="0" smtClean="0"/>
          </a:p>
          <a:p>
            <a:pPr lvl="1"/>
            <a:r>
              <a:rPr lang="en-CA" dirty="0" smtClean="0"/>
              <a:t>Social networking: Facebook / </a:t>
            </a:r>
            <a:r>
              <a:rPr lang="en-CA" dirty="0" err="1" smtClean="0"/>
              <a:t>linkedin</a:t>
            </a:r>
            <a:endParaRPr lang="en-CA" dirty="0" smtClean="0"/>
          </a:p>
          <a:p>
            <a:pPr lvl="1"/>
            <a:r>
              <a:rPr lang="en-CA" dirty="0" smtClean="0"/>
              <a:t>News</a:t>
            </a:r>
            <a:endParaRPr lang="en-CA" dirty="0" smtClean="0"/>
          </a:p>
          <a:p>
            <a:pPr lvl="1"/>
            <a:r>
              <a:rPr lang="en-CA" dirty="0" smtClean="0"/>
              <a:t>Microblogging: </a:t>
            </a:r>
            <a:r>
              <a:rPr lang="zh-CN" altLang="en-US" dirty="0"/>
              <a:t>小红</a:t>
            </a:r>
            <a:r>
              <a:rPr lang="zh-CN" altLang="en-US" dirty="0" smtClean="0"/>
              <a:t>书 </a:t>
            </a:r>
            <a:r>
              <a:rPr lang="en-CA" altLang="zh-CN" dirty="0" smtClean="0"/>
              <a:t>/ </a:t>
            </a:r>
            <a:r>
              <a:rPr lang="zh-CN" altLang="en-US" dirty="0"/>
              <a:t>微</a:t>
            </a:r>
            <a:r>
              <a:rPr lang="zh-CN" altLang="en-US" dirty="0" smtClean="0"/>
              <a:t>博</a:t>
            </a:r>
            <a:endParaRPr lang="en-CA" altLang="zh-CN" dirty="0" smtClean="0"/>
          </a:p>
          <a:p>
            <a:pPr lvl="1"/>
            <a:r>
              <a:rPr lang="en-CA" dirty="0" smtClean="0"/>
              <a:t>Forums </a:t>
            </a:r>
            <a:r>
              <a:rPr lang="en-CA" dirty="0" err="1" smtClean="0"/>
              <a:t>eg</a:t>
            </a:r>
            <a:r>
              <a:rPr lang="en-CA" dirty="0" smtClean="0"/>
              <a:t> cars and other special interest</a:t>
            </a:r>
            <a:endParaRPr lang="en-CA" dirty="0" smtClean="0"/>
          </a:p>
          <a:p>
            <a:pPr lvl="1"/>
            <a:endParaRPr lang="en-GB" dirty="0"/>
          </a:p>
        </p:txBody>
      </p:sp>
      <p:sp>
        <p:nvSpPr>
          <p:cNvPr id="5" name="Title 1"/>
          <p:cNvSpPr>
            <a:spLocks noGrp="1"/>
          </p:cNvSpPr>
          <p:nvPr>
            <p:ph type="title"/>
          </p:nvPr>
        </p:nvSpPr>
        <p:spPr/>
        <p:txBody>
          <a:bodyPr/>
          <a:lstStyle/>
          <a:p>
            <a:pPr algn="ctr"/>
            <a:r>
              <a:rPr lang="en-CA" dirty="0" smtClean="0"/>
              <a:t>SOCIAL NETWORKS</a:t>
            </a:r>
            <a:endParaRPr lang="en-GB"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CA" dirty="0" smtClean="0"/>
              <a:t>SOCIAL NETWORKS</a:t>
            </a:r>
            <a:endParaRPr lang="en-GB" dirty="0"/>
          </a:p>
        </p:txBody>
      </p:sp>
      <p:pic>
        <p:nvPicPr>
          <p:cNvPr id="4" name="Content Placeholder 3"/>
          <p:cNvPicPr>
            <a:picLocks noGrp="1" noChangeAspect="1"/>
          </p:cNvPicPr>
          <p:nvPr>
            <p:ph idx="1"/>
          </p:nvPr>
        </p:nvPicPr>
        <p:blipFill>
          <a:blip r:embed="rId1"/>
          <a:stretch>
            <a:fillRect/>
          </a:stretch>
        </p:blipFill>
        <p:spPr>
          <a:xfrm>
            <a:off x="1870357" y="1437653"/>
            <a:ext cx="8108690" cy="5040149"/>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CA" b="1" dirty="0" smtClean="0"/>
              <a:t>PRICING OBJECTIVES AND STRATEGIES</a:t>
            </a:r>
            <a:endParaRPr lang="en-GB" b="1" dirty="0"/>
          </a:p>
        </p:txBody>
      </p:sp>
      <p:sp>
        <p:nvSpPr>
          <p:cNvPr id="3" name="Content Placeholder 2"/>
          <p:cNvSpPr>
            <a:spLocks noGrp="1"/>
          </p:cNvSpPr>
          <p:nvPr>
            <p:ph idx="1"/>
          </p:nvPr>
        </p:nvSpPr>
        <p:spPr>
          <a:xfrm>
            <a:off x="251059" y="1594619"/>
            <a:ext cx="11491762" cy="4351338"/>
          </a:xfrm>
        </p:spPr>
        <p:txBody>
          <a:bodyPr>
            <a:normAutofit/>
          </a:bodyPr>
          <a:lstStyle/>
          <a:p>
            <a:r>
              <a:rPr lang="en-US" dirty="0" smtClean="0"/>
              <a:t>Whether </a:t>
            </a:r>
            <a:r>
              <a:rPr lang="en-US" dirty="0"/>
              <a:t>dealing with a single home-country market or multiple country markets, marketing </a:t>
            </a:r>
            <a:r>
              <a:rPr lang="en-US" dirty="0" smtClean="0"/>
              <a:t>managers </a:t>
            </a:r>
            <a:r>
              <a:rPr lang="en-US" dirty="0"/>
              <a:t>must develop pricing objectives as well as strategies for achieving those objectives. </a:t>
            </a:r>
            <a:endParaRPr lang="en-US" dirty="0"/>
          </a:p>
          <a:p>
            <a:r>
              <a:rPr lang="en-US" dirty="0"/>
              <a:t>Price is always an independent variable; as a marketing tactic, managers can raise, lower, or </a:t>
            </a:r>
            <a:r>
              <a:rPr lang="en-US" dirty="0" smtClean="0"/>
              <a:t>maintain </a:t>
            </a:r>
            <a:r>
              <a:rPr lang="en-US" dirty="0"/>
              <a:t>prices as part of the overall marketing strategy. </a:t>
            </a:r>
            <a:endParaRPr lang="en-US" dirty="0" smtClean="0"/>
          </a:p>
          <a:p>
            <a:r>
              <a:rPr lang="en-US" dirty="0" smtClean="0"/>
              <a:t>Nevertheless</a:t>
            </a:r>
            <a:r>
              <a:rPr lang="en-US" dirty="0"/>
              <a:t>, a number of pricing </a:t>
            </a:r>
            <a:r>
              <a:rPr lang="en-US" dirty="0" smtClean="0"/>
              <a:t>issues </a:t>
            </a:r>
            <a:r>
              <a:rPr lang="en-US" dirty="0"/>
              <a:t>are unique to global </a:t>
            </a:r>
            <a:r>
              <a:rPr lang="en-US" dirty="0" smtClean="0"/>
              <a:t>marketing</a:t>
            </a:r>
            <a:endParaRPr lang="en-US" dirty="0" smtClean="0"/>
          </a:p>
          <a:p>
            <a:r>
              <a:rPr lang="en-US" dirty="0" smtClean="0"/>
              <a:t>The </a:t>
            </a:r>
            <a:r>
              <a:rPr lang="en-US" dirty="0"/>
              <a:t>pricing strategy for a particular product may vary </a:t>
            </a:r>
            <a:r>
              <a:rPr lang="en-US" dirty="0" smtClean="0"/>
              <a:t>from </a:t>
            </a:r>
            <a:r>
              <a:rPr lang="en-US" dirty="0"/>
              <a:t>country to country; a product may be positioned as a low-priced, mass-market product in </a:t>
            </a:r>
            <a:r>
              <a:rPr lang="en-US" dirty="0" smtClean="0"/>
              <a:t>some </a:t>
            </a:r>
            <a:r>
              <a:rPr lang="en-US" dirty="0"/>
              <a:t>countries and as a premium-priced, niche product in others</a:t>
            </a:r>
            <a:endParaRPr lang="en-GB"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The </a:t>
            </a:r>
            <a:r>
              <a:rPr lang="en-US" b="1" dirty="0"/>
              <a:t>market skimming pricing strategy</a:t>
            </a:r>
            <a:r>
              <a:rPr lang="en-US" dirty="0"/>
              <a:t> is often part of a deliberate attempt to reach a </a:t>
            </a:r>
            <a:r>
              <a:rPr lang="en-US" dirty="0" smtClean="0"/>
              <a:t>market </a:t>
            </a:r>
            <a:r>
              <a:rPr lang="en-US" dirty="0"/>
              <a:t>segment that is willing to pay a premium price for a particular brand or for a specialized </a:t>
            </a:r>
            <a:r>
              <a:rPr lang="en-US" dirty="0" smtClean="0"/>
              <a:t>or </a:t>
            </a:r>
            <a:r>
              <a:rPr lang="en-US" dirty="0"/>
              <a:t>unique </a:t>
            </a:r>
            <a:r>
              <a:rPr lang="en-US" dirty="0" smtClean="0"/>
              <a:t>product</a:t>
            </a:r>
            <a:endParaRPr lang="en-US" dirty="0" smtClean="0"/>
          </a:p>
          <a:p>
            <a:r>
              <a:rPr lang="en-US" dirty="0"/>
              <a:t>Companies that seek competitive advantage by pursuing differentiation strategies or </a:t>
            </a:r>
            <a:r>
              <a:rPr lang="en-US" dirty="0" err="1"/>
              <a:t>positioning</a:t>
            </a:r>
            <a:r>
              <a:rPr lang="en-US" dirty="0"/>
              <a:t> their products in the premium segment frequently use market skimming. For example, LVMH </a:t>
            </a:r>
            <a:r>
              <a:rPr lang="en-US" dirty="0" smtClean="0"/>
              <a:t>and </a:t>
            </a:r>
            <a:r>
              <a:rPr lang="en-US" dirty="0"/>
              <a:t>other luxury goods marketers that target the global elite market segment use skimming </a:t>
            </a:r>
            <a:r>
              <a:rPr lang="en-US" dirty="0" smtClean="0"/>
              <a:t>strategies </a:t>
            </a:r>
            <a:endParaRPr lang="en-GB" dirty="0"/>
          </a:p>
        </p:txBody>
      </p:sp>
      <p:sp>
        <p:nvSpPr>
          <p:cNvPr id="4" name="Title 1"/>
          <p:cNvSpPr>
            <a:spLocks noGrp="1"/>
          </p:cNvSpPr>
          <p:nvPr>
            <p:ph type="title"/>
          </p:nvPr>
        </p:nvSpPr>
        <p:spPr/>
        <p:txBody>
          <a:bodyPr/>
          <a:lstStyle/>
          <a:p>
            <a:pPr algn="ctr"/>
            <a:r>
              <a:rPr lang="en-CA" b="1" dirty="0" smtClean="0"/>
              <a:t>PRICING OBJECTIVES AND STRATEGIES</a:t>
            </a:r>
            <a:endParaRPr lang="en-GB" b="1"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a:t>A </a:t>
            </a:r>
            <a:r>
              <a:rPr lang="en-US" b="1" dirty="0"/>
              <a:t>market penetration pricing strategy </a:t>
            </a:r>
            <a:r>
              <a:rPr lang="en-US" dirty="0"/>
              <a:t>calls for setting price levels </a:t>
            </a:r>
            <a:r>
              <a:rPr lang="en-US" dirty="0" smtClean="0"/>
              <a:t>that </a:t>
            </a:r>
            <a:r>
              <a:rPr lang="en-US" dirty="0"/>
              <a:t>are low enough to quickly build market share. </a:t>
            </a:r>
            <a:endParaRPr lang="en-US" dirty="0" smtClean="0"/>
          </a:p>
          <a:p>
            <a:r>
              <a:rPr lang="en-US" dirty="0" smtClean="0"/>
              <a:t>Scale-efficient </a:t>
            </a:r>
            <a:r>
              <a:rPr lang="en-US" dirty="0"/>
              <a:t>plants and low-cost labor allowed </a:t>
            </a:r>
            <a:r>
              <a:rPr lang="en-US" dirty="0" smtClean="0"/>
              <a:t>these </a:t>
            </a:r>
            <a:r>
              <a:rPr lang="en-US" dirty="0"/>
              <a:t>companies to </a:t>
            </a:r>
            <a:r>
              <a:rPr lang="en-US" dirty="0" smtClean="0"/>
              <a:t>flood the </a:t>
            </a:r>
            <a:r>
              <a:rPr lang="en-US" dirty="0"/>
              <a:t>market.</a:t>
            </a:r>
            <a:endParaRPr lang="en-US" dirty="0"/>
          </a:p>
          <a:p>
            <a:r>
              <a:rPr lang="en-US" dirty="0"/>
              <a:t>A first-time exporter is unlikely to use penetration pricing, for a simple reason: Penetration </a:t>
            </a:r>
            <a:r>
              <a:rPr lang="en-US" dirty="0" smtClean="0"/>
              <a:t>pricing </a:t>
            </a:r>
            <a:r>
              <a:rPr lang="en-US" dirty="0"/>
              <a:t>often means that the product may be sold at a loss for a certain length of time.</a:t>
            </a:r>
            <a:endParaRPr lang="en-GB" dirty="0"/>
          </a:p>
        </p:txBody>
      </p:sp>
      <p:sp>
        <p:nvSpPr>
          <p:cNvPr id="4" name="Title 1"/>
          <p:cNvSpPr>
            <a:spLocks noGrp="1"/>
          </p:cNvSpPr>
          <p:nvPr>
            <p:ph type="title"/>
          </p:nvPr>
        </p:nvSpPr>
        <p:spPr/>
        <p:txBody>
          <a:bodyPr/>
          <a:lstStyle/>
          <a:p>
            <a:pPr algn="ctr"/>
            <a:r>
              <a:rPr lang="en-CA" b="1" dirty="0" smtClean="0"/>
              <a:t>PRICING OBJECTIVES AND STRATEGIES</a:t>
            </a:r>
            <a:endParaRPr lang="en-GB" b="1"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b="1" dirty="0"/>
              <a:t>Target costing </a:t>
            </a:r>
            <a:r>
              <a:rPr lang="en-US" dirty="0"/>
              <a:t>ensures that development teams will bring profitable products to market not only </a:t>
            </a:r>
            <a:r>
              <a:rPr lang="en-US" dirty="0" smtClean="0"/>
              <a:t>with </a:t>
            </a:r>
            <a:r>
              <a:rPr lang="en-US" dirty="0"/>
              <a:t>the right level of quality and functionality but also with appropriate prices for the target </a:t>
            </a:r>
            <a:r>
              <a:rPr lang="en-US" dirty="0" smtClean="0"/>
              <a:t>customer </a:t>
            </a:r>
            <a:r>
              <a:rPr lang="en-US" dirty="0"/>
              <a:t>segments. </a:t>
            </a:r>
            <a:endParaRPr lang="en-US" dirty="0" smtClean="0"/>
          </a:p>
          <a:p>
            <a:r>
              <a:rPr lang="en-US" dirty="0" smtClean="0"/>
              <a:t>It </a:t>
            </a:r>
            <a:r>
              <a:rPr lang="en-US" dirty="0"/>
              <a:t>is a discipline that harmonizes the labor of disparate participants in the </a:t>
            </a:r>
            <a:r>
              <a:rPr lang="en-US" dirty="0" smtClean="0"/>
              <a:t>development </a:t>
            </a:r>
            <a:r>
              <a:rPr lang="en-US" dirty="0"/>
              <a:t>effort, from designers and manufacturing engineers to market researchers </a:t>
            </a:r>
            <a:r>
              <a:rPr lang="en-US" dirty="0" smtClean="0"/>
              <a:t>and suppliers</a:t>
            </a:r>
            <a:r>
              <a:rPr lang="en-US" dirty="0"/>
              <a:t>. . .</a:t>
            </a:r>
            <a:endParaRPr lang="en-GB" dirty="0"/>
          </a:p>
        </p:txBody>
      </p:sp>
      <p:sp>
        <p:nvSpPr>
          <p:cNvPr id="4" name="Title 1"/>
          <p:cNvSpPr>
            <a:spLocks noGrp="1"/>
          </p:cNvSpPr>
          <p:nvPr>
            <p:ph type="title"/>
          </p:nvPr>
        </p:nvSpPr>
        <p:spPr/>
        <p:txBody>
          <a:bodyPr/>
          <a:lstStyle/>
          <a:p>
            <a:pPr algn="ctr"/>
            <a:r>
              <a:rPr lang="en-CA" b="1" dirty="0" smtClean="0"/>
              <a:t>PRICING OBJECTIVES AND STRATEGIES</a:t>
            </a:r>
            <a:endParaRPr lang="en-GB" b="1"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1807" y="1690688"/>
            <a:ext cx="11722769" cy="4351338"/>
          </a:xfrm>
        </p:spPr>
        <p:txBody>
          <a:bodyPr>
            <a:noAutofit/>
          </a:bodyPr>
          <a:lstStyle/>
          <a:p>
            <a:r>
              <a:rPr lang="en-US" sz="2000" dirty="0" smtClean="0"/>
              <a:t>In target costing, the marketing </a:t>
            </a:r>
            <a:r>
              <a:rPr lang="en-US" sz="2000" dirty="0"/>
              <a:t>team must do the following:</a:t>
            </a:r>
            <a:endParaRPr lang="en-US" sz="2000" dirty="0"/>
          </a:p>
          <a:p>
            <a:r>
              <a:rPr lang="en-US" sz="2000" dirty="0" smtClean="0"/>
              <a:t>Determine </a:t>
            </a:r>
            <a:r>
              <a:rPr lang="en-US" sz="2000" dirty="0"/>
              <a:t>the segment(s) to be targeted, as well as the prices that customers in the segment </a:t>
            </a:r>
            <a:endParaRPr lang="en-US" sz="2000" dirty="0"/>
          </a:p>
          <a:p>
            <a:r>
              <a:rPr lang="en-US" sz="2000" dirty="0" smtClean="0"/>
              <a:t>Customers be </a:t>
            </a:r>
            <a:r>
              <a:rPr lang="en-US" sz="2000" dirty="0"/>
              <a:t>willing to pay. </a:t>
            </a:r>
            <a:endParaRPr lang="en-US" sz="2000" dirty="0" smtClean="0"/>
          </a:p>
          <a:p>
            <a:r>
              <a:rPr lang="en-US" sz="2000" dirty="0" smtClean="0"/>
              <a:t>Using </a:t>
            </a:r>
            <a:r>
              <a:rPr lang="en-US" sz="2000" dirty="0"/>
              <a:t>market research techniques such as focus groups and conjoint </a:t>
            </a:r>
            <a:r>
              <a:rPr lang="en-US" sz="2000" dirty="0" smtClean="0"/>
              <a:t>analysis</a:t>
            </a:r>
            <a:r>
              <a:rPr lang="en-US" sz="2000" dirty="0"/>
              <a:t>, the team seeks to better understand how customers will perceive product features </a:t>
            </a:r>
            <a:r>
              <a:rPr lang="en-US" sz="2000" dirty="0" smtClean="0"/>
              <a:t>and </a:t>
            </a:r>
            <a:r>
              <a:rPr lang="en-US" sz="2000" dirty="0"/>
              <a:t>functionalities.</a:t>
            </a:r>
            <a:endParaRPr lang="en-US" sz="2000" dirty="0"/>
          </a:p>
          <a:p>
            <a:r>
              <a:rPr lang="en-US" sz="2000" dirty="0" smtClean="0"/>
              <a:t>Compute </a:t>
            </a:r>
            <a:r>
              <a:rPr lang="en-US" sz="2000" dirty="0"/>
              <a:t>overall target costs with the aim of ensuring the company’s future </a:t>
            </a:r>
            <a:r>
              <a:rPr lang="en-US" sz="2000" dirty="0" smtClean="0"/>
              <a:t>profitability.</a:t>
            </a:r>
            <a:endParaRPr lang="en-US" sz="2000" dirty="0" smtClean="0"/>
          </a:p>
          <a:p>
            <a:r>
              <a:rPr lang="en-US" sz="2000" dirty="0" smtClean="0"/>
              <a:t>Allocate </a:t>
            </a:r>
            <a:r>
              <a:rPr lang="en-US" sz="2000" dirty="0"/>
              <a:t>target costs to the product’s various functions. </a:t>
            </a:r>
            <a:endParaRPr lang="en-US" sz="2000" dirty="0" smtClean="0"/>
          </a:p>
          <a:p>
            <a:r>
              <a:rPr lang="en-US" sz="2000" dirty="0" smtClean="0"/>
              <a:t>Calculate </a:t>
            </a:r>
            <a:r>
              <a:rPr lang="en-US" sz="2000" dirty="0"/>
              <a:t>the gap between the </a:t>
            </a:r>
            <a:r>
              <a:rPr lang="en-US" sz="2000" dirty="0" smtClean="0"/>
              <a:t>target </a:t>
            </a:r>
            <a:r>
              <a:rPr lang="en-US" sz="2000" dirty="0"/>
              <a:t>cost and the estimated actual production cost. </a:t>
            </a:r>
            <a:endParaRPr lang="en-US" sz="2000" dirty="0" smtClean="0"/>
          </a:p>
          <a:p>
            <a:r>
              <a:rPr lang="en-US" sz="2000" dirty="0" smtClean="0"/>
              <a:t>Obey </a:t>
            </a:r>
            <a:r>
              <a:rPr lang="en-US" sz="2000" dirty="0"/>
              <a:t>the cardinal rule: If the design team can’t meet the targets, the product should not be </a:t>
            </a:r>
            <a:endParaRPr lang="en-US" sz="2000" dirty="0"/>
          </a:p>
          <a:p>
            <a:r>
              <a:rPr lang="en-US" sz="2000" dirty="0"/>
              <a:t>launched</a:t>
            </a:r>
            <a:endParaRPr lang="en-GB" sz="2000" dirty="0"/>
          </a:p>
        </p:txBody>
      </p:sp>
      <p:sp>
        <p:nvSpPr>
          <p:cNvPr id="4" name="Title 1"/>
          <p:cNvSpPr>
            <a:spLocks noGrp="1"/>
          </p:cNvSpPr>
          <p:nvPr>
            <p:ph type="title"/>
          </p:nvPr>
        </p:nvSpPr>
        <p:spPr/>
        <p:txBody>
          <a:bodyPr/>
          <a:lstStyle/>
          <a:p>
            <a:pPr algn="ctr"/>
            <a:r>
              <a:rPr lang="en-CA" b="1" dirty="0" smtClean="0"/>
              <a:t>PRICING OBJECTIVES AND STRATEGIES</a:t>
            </a:r>
            <a:endParaRPr lang="en-GB"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3718" y="1847850"/>
            <a:ext cx="11592041" cy="4351338"/>
          </a:xfrm>
        </p:spPr>
        <p:txBody>
          <a:bodyPr>
            <a:normAutofit/>
          </a:bodyPr>
          <a:lstStyle/>
          <a:p>
            <a:r>
              <a:rPr lang="en-US" sz="3600" dirty="0"/>
              <a:t>Four decades ago, the phrase global marketing did not exist. Today, </a:t>
            </a:r>
            <a:r>
              <a:rPr lang="en-US" sz="3600" dirty="0" smtClean="0"/>
              <a:t>businesspeople </a:t>
            </a:r>
            <a:r>
              <a:rPr lang="en-US" sz="3600" dirty="0"/>
              <a:t>use global </a:t>
            </a:r>
            <a:r>
              <a:rPr lang="en-US" sz="3600" dirty="0" smtClean="0"/>
              <a:t>marketing </a:t>
            </a:r>
            <a:r>
              <a:rPr lang="en-US" sz="3600" dirty="0"/>
              <a:t>to realize their companies’ full commercial potential. </a:t>
            </a:r>
            <a:endParaRPr lang="en-US" sz="3600" dirty="0" smtClean="0"/>
          </a:p>
          <a:p>
            <a:r>
              <a:rPr lang="en-US" sz="3600" dirty="0" smtClean="0"/>
              <a:t>No </a:t>
            </a:r>
            <a:r>
              <a:rPr lang="en-US" sz="3600" dirty="0"/>
              <a:t>matter whether </a:t>
            </a:r>
            <a:r>
              <a:rPr lang="en-US" sz="3600" dirty="0" smtClean="0"/>
              <a:t>you </a:t>
            </a:r>
            <a:r>
              <a:rPr lang="en-US" sz="3600" dirty="0"/>
              <a:t>live in Asia, Europe, North America, or South America, </a:t>
            </a:r>
            <a:r>
              <a:rPr lang="en-US" sz="3600" dirty="0" smtClean="0"/>
              <a:t>you will be </a:t>
            </a:r>
            <a:r>
              <a:rPr lang="en-US" sz="3600" dirty="0"/>
              <a:t>familiar with </a:t>
            </a:r>
            <a:r>
              <a:rPr lang="en-US" sz="3600" dirty="0" smtClean="0"/>
              <a:t>global brands such as KFC, McDonalds</a:t>
            </a:r>
            <a:endParaRPr lang="en-GB" sz="3600" dirty="0"/>
          </a:p>
        </p:txBody>
      </p:sp>
      <p:sp>
        <p:nvSpPr>
          <p:cNvPr id="5" name="Title 1"/>
          <p:cNvSpPr>
            <a:spLocks noGrp="1"/>
          </p:cNvSpPr>
          <p:nvPr>
            <p:ph type="title"/>
          </p:nvPr>
        </p:nvSpPr>
        <p:spPr>
          <a:xfrm>
            <a:off x="1455420" y="342265"/>
            <a:ext cx="10515600" cy="1325563"/>
          </a:xfrm>
        </p:spPr>
        <p:txBody>
          <a:bodyPr/>
          <a:lstStyle/>
          <a:p>
            <a:r>
              <a:rPr lang="en-CA" b="1" dirty="0" smtClean="0"/>
              <a:t>THE GLOBAL MARKETPLACE - ENVIRONMENT</a:t>
            </a:r>
            <a:endParaRPr lang="en-GB" b="1"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162994"/>
            <a:ext cx="10515600" cy="1325563"/>
          </a:xfrm>
        </p:spPr>
        <p:txBody>
          <a:bodyPr>
            <a:normAutofit/>
          </a:bodyPr>
          <a:lstStyle/>
          <a:p>
            <a:r>
              <a:rPr lang="en-GB" sz="3600" b="1" dirty="0" smtClean="0"/>
              <a:t>ENVIRONMENTAL INFLUENCES THAT IMPACT PRICES</a:t>
            </a:r>
            <a:r>
              <a:rPr lang="en-GB" sz="3600" dirty="0" smtClean="0"/>
              <a:t>.</a:t>
            </a:r>
            <a:endParaRPr lang="en-GB" sz="3600" dirty="0"/>
          </a:p>
        </p:txBody>
      </p:sp>
      <p:sp>
        <p:nvSpPr>
          <p:cNvPr id="3" name="Content Placeholder 2"/>
          <p:cNvSpPr>
            <a:spLocks noGrp="1"/>
          </p:cNvSpPr>
          <p:nvPr>
            <p:ph idx="1"/>
          </p:nvPr>
        </p:nvSpPr>
        <p:spPr/>
        <p:txBody>
          <a:bodyPr>
            <a:normAutofit fontScale="92500" lnSpcReduction="20000"/>
          </a:bodyPr>
          <a:lstStyle/>
          <a:p>
            <a:r>
              <a:rPr lang="en-CA" dirty="0" smtClean="0"/>
              <a:t>CURRENCY FLUCTUTATIONS</a:t>
            </a:r>
            <a:endParaRPr lang="en-CA" dirty="0" smtClean="0"/>
          </a:p>
          <a:p>
            <a:r>
              <a:rPr lang="en-CA" dirty="0" smtClean="0"/>
              <a:t>INFLATION</a:t>
            </a:r>
            <a:endParaRPr lang="en-CA" dirty="0" smtClean="0"/>
          </a:p>
          <a:p>
            <a:r>
              <a:rPr lang="en-CA" dirty="0" smtClean="0"/>
              <a:t>GOVERNMENT CONTROLS, SUBSIDIES AND REGULATIONS</a:t>
            </a:r>
            <a:endParaRPr lang="en-CA" dirty="0" smtClean="0"/>
          </a:p>
          <a:p>
            <a:r>
              <a:rPr lang="en-CA" dirty="0" smtClean="0"/>
              <a:t>COMPETITIVE BEHAVIOUR</a:t>
            </a:r>
            <a:endParaRPr lang="en-CA" dirty="0" smtClean="0"/>
          </a:p>
          <a:p>
            <a:r>
              <a:rPr lang="en-CA" dirty="0" smtClean="0"/>
              <a:t>GREY MARKETS (PARALLEL IMPORTS)</a:t>
            </a:r>
            <a:endParaRPr lang="en-CA" dirty="0" smtClean="0"/>
          </a:p>
          <a:p>
            <a:r>
              <a:rPr lang="en-CA" dirty="0" smtClean="0"/>
              <a:t>DUMPING</a:t>
            </a:r>
            <a:endParaRPr lang="en-CA" dirty="0" smtClean="0"/>
          </a:p>
          <a:p>
            <a:r>
              <a:rPr lang="en-CA" dirty="0" smtClean="0"/>
              <a:t>PRICE FIXING</a:t>
            </a:r>
            <a:endParaRPr lang="en-CA" dirty="0" smtClean="0"/>
          </a:p>
          <a:p>
            <a:r>
              <a:rPr lang="en-CA" dirty="0" smtClean="0"/>
              <a:t>TRANSFER PRICING E.G. SUBSIDIARIES BUY FROM EACH OTHER</a:t>
            </a:r>
            <a:endParaRPr lang="en-CA" dirty="0" smtClean="0"/>
          </a:p>
          <a:p>
            <a:r>
              <a:rPr lang="en-CA" dirty="0" smtClean="0"/>
              <a:t>BARTER TRADE</a:t>
            </a:r>
            <a:endParaRPr lang="en-CA" dirty="0" smtClean="0"/>
          </a:p>
          <a:p>
            <a:r>
              <a:rPr lang="en-CA" dirty="0" smtClean="0"/>
              <a:t>COUNTRADE (BUY BACK)</a:t>
            </a:r>
            <a:endParaRPr lang="en-CA" dirty="0" smtClean="0"/>
          </a:p>
          <a:p>
            <a:endParaRPr lang="en-GB"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CA" b="1" dirty="0" smtClean="0"/>
              <a:t>ENVIRONMENT</a:t>
            </a:r>
            <a:endParaRPr lang="en-GB" b="1" dirty="0"/>
          </a:p>
        </p:txBody>
      </p:sp>
      <p:sp>
        <p:nvSpPr>
          <p:cNvPr id="3" name="Content Placeholder 2"/>
          <p:cNvSpPr>
            <a:spLocks noGrp="1"/>
          </p:cNvSpPr>
          <p:nvPr>
            <p:ph idx="1"/>
          </p:nvPr>
        </p:nvSpPr>
        <p:spPr/>
        <p:txBody>
          <a:bodyPr/>
          <a:lstStyle/>
          <a:p>
            <a:r>
              <a:rPr lang="en-US" dirty="0" smtClean="0"/>
              <a:t>In </a:t>
            </a:r>
            <a:r>
              <a:rPr lang="en-US" dirty="0"/>
              <a:t>a global marketing environment, a business is competing with many brands from </a:t>
            </a:r>
            <a:r>
              <a:rPr lang="en-US" dirty="0" smtClean="0"/>
              <a:t>around </a:t>
            </a:r>
            <a:r>
              <a:rPr lang="en-US" dirty="0"/>
              <a:t>the world</a:t>
            </a:r>
            <a:r>
              <a:rPr lang="en-US" dirty="0" smtClean="0"/>
              <a:t>.</a:t>
            </a:r>
            <a:endParaRPr lang="en-US" dirty="0" smtClean="0"/>
          </a:p>
          <a:p>
            <a:r>
              <a:rPr lang="en-US" dirty="0" smtClean="0"/>
              <a:t>Why is it important to understand the global business environment?</a:t>
            </a:r>
            <a:endParaRPr lang="en-US" dirty="0"/>
          </a:p>
          <a:p>
            <a:pPr lvl="1"/>
            <a:r>
              <a:rPr lang="en-US" dirty="0" smtClean="0"/>
              <a:t>It </a:t>
            </a:r>
            <a:r>
              <a:rPr lang="en-US" dirty="0"/>
              <a:t>helps businesses easily adapt t</a:t>
            </a:r>
            <a:r>
              <a:rPr lang="en-US" dirty="0" smtClean="0"/>
              <a:t>o </a:t>
            </a:r>
            <a:r>
              <a:rPr lang="en-US" dirty="0"/>
              <a:t>the business environment in host </a:t>
            </a:r>
            <a:r>
              <a:rPr lang="en-US" dirty="0" smtClean="0"/>
              <a:t>countries</a:t>
            </a:r>
            <a:endParaRPr lang="en-US" dirty="0" smtClean="0"/>
          </a:p>
          <a:p>
            <a:pPr lvl="1"/>
            <a:r>
              <a:rPr lang="en-US" dirty="0"/>
              <a:t>It helps enhance the ability to expand market share in new </a:t>
            </a:r>
            <a:r>
              <a:rPr lang="en-US" dirty="0" smtClean="0"/>
              <a:t>countries</a:t>
            </a:r>
            <a:endParaRPr lang="en-US" dirty="0" smtClean="0"/>
          </a:p>
          <a:p>
            <a:pPr lvl="1"/>
            <a:r>
              <a:rPr lang="en-US" dirty="0"/>
              <a:t>It helps optimize profits by country, market </a:t>
            </a:r>
            <a:r>
              <a:rPr lang="en-US" dirty="0" smtClean="0"/>
              <a:t>share</a:t>
            </a:r>
            <a:endParaRPr lang="en-US" dirty="0" smtClean="0"/>
          </a:p>
          <a:p>
            <a:pPr lvl="1"/>
            <a:r>
              <a:rPr lang="en-US" dirty="0"/>
              <a:t>It helps diversify markets, less dependent on a single </a:t>
            </a:r>
            <a:r>
              <a:rPr lang="en-US" dirty="0" smtClean="0"/>
              <a:t>market</a:t>
            </a:r>
            <a:endParaRPr lang="en-US" dirty="0" smtClean="0"/>
          </a:p>
          <a:p>
            <a:pPr lvl="1"/>
            <a:r>
              <a:rPr lang="en-US" dirty="0"/>
              <a:t>It helps limit risks due to differences in culture and awareness in each </a:t>
            </a:r>
            <a:r>
              <a:rPr lang="en-US" dirty="0" smtClean="0"/>
              <a:t>country</a:t>
            </a:r>
            <a:endParaRPr lang="en-US" dirty="0" smtClean="0"/>
          </a:p>
          <a:p>
            <a:pPr lvl="1"/>
            <a:r>
              <a:rPr lang="en-US" dirty="0"/>
              <a:t>It shows how to optimize resources and supply capacity</a:t>
            </a:r>
            <a:endParaRPr lang="en-GB"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CA" dirty="0" smtClean="0"/>
              <a:t>MARKET RESEARCH </a:t>
            </a:r>
            <a:endParaRPr lang="en-GB" dirty="0"/>
          </a:p>
        </p:txBody>
      </p:sp>
      <p:sp>
        <p:nvSpPr>
          <p:cNvPr id="3" name="Content Placeholder 2"/>
          <p:cNvSpPr>
            <a:spLocks noGrp="1"/>
          </p:cNvSpPr>
          <p:nvPr>
            <p:ph idx="1"/>
          </p:nvPr>
        </p:nvSpPr>
        <p:spPr>
          <a:xfrm>
            <a:off x="203718" y="1847850"/>
            <a:ext cx="12117821" cy="4351338"/>
          </a:xfrm>
        </p:spPr>
        <p:txBody>
          <a:bodyPr>
            <a:normAutofit/>
          </a:bodyPr>
          <a:lstStyle/>
          <a:p>
            <a:r>
              <a:rPr lang="en-US" dirty="0"/>
              <a:t>Market </a:t>
            </a:r>
            <a:r>
              <a:rPr lang="en-US" dirty="0" smtClean="0"/>
              <a:t>research is </a:t>
            </a:r>
            <a:r>
              <a:rPr lang="en-US" dirty="0"/>
              <a:t>the project-specific, systematic gathering of </a:t>
            </a:r>
            <a:r>
              <a:rPr lang="en-US" dirty="0" smtClean="0"/>
              <a:t>data</a:t>
            </a:r>
            <a:r>
              <a:rPr lang="en-US" dirty="0"/>
              <a:t>. </a:t>
            </a:r>
            <a:endParaRPr lang="en-US" dirty="0" smtClean="0"/>
          </a:p>
          <a:p>
            <a:r>
              <a:rPr lang="en-US" dirty="0" smtClean="0"/>
              <a:t>American </a:t>
            </a:r>
            <a:r>
              <a:rPr lang="en-US" dirty="0"/>
              <a:t>Marketing Association defines marketing research as “the activity that links </a:t>
            </a:r>
            <a:r>
              <a:rPr lang="en-US" dirty="0" smtClean="0"/>
              <a:t>the </a:t>
            </a:r>
            <a:r>
              <a:rPr lang="en-US" dirty="0"/>
              <a:t>consumer, customer, and public to the marketer through information</a:t>
            </a:r>
            <a:r>
              <a:rPr lang="en-US" dirty="0" smtClean="0"/>
              <a:t>.”</a:t>
            </a:r>
            <a:endParaRPr lang="en-US" dirty="0" smtClean="0"/>
          </a:p>
          <a:p>
            <a:r>
              <a:rPr lang="en-US" dirty="0" smtClean="0"/>
              <a:t>In </a:t>
            </a:r>
            <a:r>
              <a:rPr lang="en-US" dirty="0"/>
              <a:t>global market </a:t>
            </a:r>
            <a:r>
              <a:rPr lang="en-US" dirty="0" smtClean="0"/>
              <a:t>research</a:t>
            </a:r>
            <a:r>
              <a:rPr lang="en-US" dirty="0"/>
              <a:t>, this activity is carried out on a global scale. The challenge of global market research is </a:t>
            </a:r>
            <a:r>
              <a:rPr lang="en-US" dirty="0" smtClean="0"/>
              <a:t>to </a:t>
            </a:r>
            <a:r>
              <a:rPr lang="en-US" dirty="0"/>
              <a:t>recognize and respond to the important national differences that influence the way information </a:t>
            </a:r>
            <a:r>
              <a:rPr lang="en-US" dirty="0" smtClean="0"/>
              <a:t>can </a:t>
            </a:r>
            <a:r>
              <a:rPr lang="en-US" dirty="0"/>
              <a:t>be obtained. These include cultural, linguistic, economic, political, religious, historical, and </a:t>
            </a:r>
            <a:r>
              <a:rPr lang="en-US" dirty="0" smtClean="0"/>
              <a:t>market </a:t>
            </a:r>
            <a:r>
              <a:rPr lang="en-US" dirty="0"/>
              <a:t>differences.</a:t>
            </a:r>
            <a:endParaRPr lang="en-GB"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90689" y="1282184"/>
            <a:ext cx="6096000" cy="400110"/>
          </a:xfrm>
          <a:prstGeom prst="rect">
            <a:avLst/>
          </a:prstGeom>
          <a:noFill/>
        </p:spPr>
        <p:txBody>
          <a:bodyPr wrap="square">
            <a:spAutoFit/>
          </a:bodyPr>
          <a:lstStyle/>
          <a:p>
            <a:r>
              <a:rPr lang="en-GB" altLang="en-US" sz="2000" dirty="0">
                <a:latin typeface="Arial" panose="020B0604020202020204" pitchFamily="34" charset="0"/>
                <a:ea typeface="Arial" panose="020B0604020202020204" pitchFamily="34" charset="0"/>
                <a:cs typeface="Arial" panose="020B0604020202020204" pitchFamily="34" charset="0"/>
                <a:sym typeface="Arial" panose="020B0604020202020204" pitchFamily="34" charset="0"/>
              </a:rPr>
              <a:t>What is big data?</a:t>
            </a:r>
            <a:endParaRPr lang="en-SG" sz="2000" dirty="0"/>
          </a:p>
        </p:txBody>
      </p:sp>
      <p:sp>
        <p:nvSpPr>
          <p:cNvPr id="4" name="Rectangle 3"/>
          <p:cNvSpPr txBox="1">
            <a:spLocks noChangeArrowheads="1"/>
          </p:cNvSpPr>
          <p:nvPr/>
        </p:nvSpPr>
        <p:spPr>
          <a:xfrm>
            <a:off x="1481139" y="1739444"/>
            <a:ext cx="3257550" cy="3875087"/>
          </a:xfrm>
          <a:prstGeom prst="rect">
            <a:avLst/>
          </a:prstGeom>
        </p:spPr>
        <p:txBody>
          <a:bodyPr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2000" dirty="0"/>
              <a:t>Every day, we create 2.5 quintillion bytes of data — so much that </a:t>
            </a:r>
            <a:r>
              <a:rPr lang="en-US" sz="2000" dirty="0">
                <a:solidFill>
                  <a:schemeClr val="accent3"/>
                </a:solidFill>
              </a:rPr>
              <a:t>90% of the data in the world today has been created in the last two years alone.</a:t>
            </a:r>
            <a:r>
              <a:rPr lang="en-US" sz="2000" dirty="0"/>
              <a:t> This data comes from everywhere: sensors used to gather </a:t>
            </a:r>
            <a:r>
              <a:rPr lang="en-US" sz="2000" dirty="0">
                <a:solidFill>
                  <a:schemeClr val="accent3"/>
                </a:solidFill>
              </a:rPr>
              <a:t>climate information, posts to social media sites, digital pictures and videos, purchase transaction records, and cell phone GPS signals </a:t>
            </a:r>
            <a:r>
              <a:rPr lang="en-US" sz="2000" dirty="0"/>
              <a:t>to name a few. </a:t>
            </a:r>
            <a:endParaRPr lang="en-US" sz="2000" dirty="0"/>
          </a:p>
          <a:p>
            <a:pPr lvl="1">
              <a:defRPr/>
            </a:pPr>
            <a:endParaRPr lang="en-US" sz="2000" dirty="0">
              <a:ea typeface="Arial Unicode MS" pitchFamily="34" charset="-128"/>
            </a:endParaRPr>
          </a:p>
          <a:p>
            <a:pPr lvl="1">
              <a:defRPr/>
            </a:pPr>
            <a:r>
              <a:rPr lang="en-US" sz="2000" i="1" dirty="0">
                <a:solidFill>
                  <a:schemeClr val="accent3"/>
                </a:solidFill>
                <a:latin typeface="Arial Unicode MS" pitchFamily="34" charset="-128"/>
                <a:ea typeface="Arial Unicode MS" pitchFamily="34" charset="-128"/>
                <a:cs typeface="Arial Unicode MS" pitchFamily="34" charset="-128"/>
              </a:rPr>
              <a:t>This data is “big data.</a:t>
            </a:r>
            <a:endParaRPr lang="en-US" sz="2000" i="1" dirty="0">
              <a:solidFill>
                <a:schemeClr val="accent3"/>
              </a:solidFill>
              <a:latin typeface="Arial Unicode MS" pitchFamily="34" charset="-128"/>
              <a:ea typeface="Arial Unicode MS" pitchFamily="34" charset="-128"/>
              <a:cs typeface="Arial Unicode MS" pitchFamily="34" charset="-128"/>
            </a:endParaRPr>
          </a:p>
        </p:txBody>
      </p:sp>
      <p:pic>
        <p:nvPicPr>
          <p:cNvPr id="5" name="Picture 1"/>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5019677" y="973138"/>
            <a:ext cx="504825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2111360" y="817384"/>
            <a:ext cx="7432675" cy="72231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dirty="0">
                <a:solidFill>
                  <a:srgbClr val="009A72"/>
                </a:solidFill>
                <a:cs typeface="Arial" panose="020B0604020202020204" pitchFamily="34" charset="0"/>
              </a:rPr>
              <a:t>Huge amount of data</a:t>
            </a:r>
            <a:endParaRPr lang="en-GB" altLang="en-US" dirty="0">
              <a:solidFill>
                <a:srgbClr val="009A72"/>
              </a:solidFill>
              <a:cs typeface="Arial" panose="020B0604020202020204" pitchFamily="34" charset="0"/>
            </a:endParaRPr>
          </a:p>
        </p:txBody>
      </p:sp>
      <p:sp>
        <p:nvSpPr>
          <p:cNvPr id="3" name="Subtitle 2"/>
          <p:cNvSpPr txBox="1"/>
          <p:nvPr/>
        </p:nvSpPr>
        <p:spPr>
          <a:xfrm>
            <a:off x="2379662" y="2072147"/>
            <a:ext cx="7432675" cy="38750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buFontTx/>
              <a:buNone/>
            </a:pPr>
            <a:r>
              <a:rPr lang="en-US" altLang="en-US" sz="2400" dirty="0">
                <a:cs typeface="Arial" panose="020B0604020202020204" pitchFamily="34" charset="0"/>
              </a:rPr>
              <a:t>There are huge volumes of data in the world:</a:t>
            </a:r>
            <a:endParaRPr lang="en-US" altLang="en-US" sz="2400" dirty="0">
              <a:cs typeface="Arial" panose="020B0604020202020204" pitchFamily="34" charset="0"/>
            </a:endParaRPr>
          </a:p>
          <a:p>
            <a:pPr>
              <a:spcBef>
                <a:spcPct val="0"/>
              </a:spcBef>
              <a:buFontTx/>
              <a:buNone/>
            </a:pPr>
            <a:endParaRPr lang="en-US" altLang="en-US" sz="2400" dirty="0">
              <a:cs typeface="Arial" panose="020B0604020202020204" pitchFamily="34" charset="0"/>
            </a:endParaRPr>
          </a:p>
          <a:p>
            <a:pPr lvl="1" indent="-342900"/>
            <a:r>
              <a:rPr lang="en-US" altLang="en-US" dirty="0">
                <a:latin typeface="Arial" panose="020B0604020202020204" pitchFamily="34" charset="0"/>
                <a:cs typeface="Arial" panose="020B0604020202020204" pitchFamily="34" charset="0"/>
              </a:rPr>
              <a:t>From the beginning of recorded time </a:t>
            </a:r>
            <a:r>
              <a:rPr lang="en-US" altLang="en-US" dirty="0">
                <a:solidFill>
                  <a:srgbClr val="009A72"/>
                </a:solidFill>
                <a:latin typeface="Arial" panose="020B0604020202020204" pitchFamily="34" charset="0"/>
                <a:cs typeface="Arial" panose="020B0604020202020204" pitchFamily="34" charset="0"/>
              </a:rPr>
              <a:t>until 2003</a:t>
            </a:r>
            <a:r>
              <a:rPr lang="en-US" altLang="en-US" dirty="0">
                <a:latin typeface="Arial" panose="020B0604020202020204" pitchFamily="34" charset="0"/>
                <a:cs typeface="Arial" panose="020B0604020202020204" pitchFamily="34" charset="0"/>
              </a:rPr>
              <a:t>, we created </a:t>
            </a:r>
            <a:r>
              <a:rPr lang="en-US" altLang="en-US" dirty="0">
                <a:solidFill>
                  <a:srgbClr val="009A72"/>
                </a:solidFill>
                <a:latin typeface="Arial" panose="020B0604020202020204" pitchFamily="34" charset="0"/>
                <a:cs typeface="Arial" panose="020B0604020202020204" pitchFamily="34" charset="0"/>
              </a:rPr>
              <a:t>5 billion gigabytes </a:t>
            </a:r>
            <a:r>
              <a:rPr lang="en-US" altLang="en-US" dirty="0">
                <a:latin typeface="Arial" panose="020B0604020202020204" pitchFamily="34" charset="0"/>
                <a:cs typeface="Arial" panose="020B0604020202020204" pitchFamily="34" charset="0"/>
              </a:rPr>
              <a:t>of data.</a:t>
            </a:r>
            <a:endParaRPr lang="en-US" altLang="en-US" dirty="0">
              <a:latin typeface="Arial" panose="020B0604020202020204" pitchFamily="34" charset="0"/>
              <a:cs typeface="Arial" panose="020B0604020202020204" pitchFamily="34" charset="0"/>
            </a:endParaRPr>
          </a:p>
          <a:p>
            <a:pPr lvl="1" indent="-342900"/>
            <a:r>
              <a:rPr lang="en-US" altLang="en-US" dirty="0">
                <a:latin typeface="Arial" panose="020B0604020202020204" pitchFamily="34" charset="0"/>
                <a:cs typeface="Arial" panose="020B0604020202020204" pitchFamily="34" charset="0"/>
              </a:rPr>
              <a:t>In </a:t>
            </a:r>
            <a:r>
              <a:rPr lang="en-US" altLang="en-US" dirty="0">
                <a:solidFill>
                  <a:srgbClr val="009A72"/>
                </a:solidFill>
                <a:latin typeface="Arial" panose="020B0604020202020204" pitchFamily="34" charset="0"/>
                <a:cs typeface="Arial" panose="020B0604020202020204" pitchFamily="34" charset="0"/>
              </a:rPr>
              <a:t>2011</a:t>
            </a:r>
            <a:r>
              <a:rPr lang="en-US" altLang="en-US" dirty="0">
                <a:latin typeface="Arial" panose="020B0604020202020204" pitchFamily="34" charset="0"/>
                <a:cs typeface="Arial" panose="020B0604020202020204" pitchFamily="34" charset="0"/>
              </a:rPr>
              <a:t>, the same amount was created </a:t>
            </a:r>
            <a:r>
              <a:rPr lang="en-US" altLang="en-US" dirty="0">
                <a:solidFill>
                  <a:srgbClr val="009A72"/>
                </a:solidFill>
                <a:latin typeface="Arial" panose="020B0604020202020204" pitchFamily="34" charset="0"/>
                <a:cs typeface="Arial" panose="020B0604020202020204" pitchFamily="34" charset="0"/>
              </a:rPr>
              <a:t>every two days</a:t>
            </a:r>
            <a:endParaRPr lang="en-US" altLang="en-US" dirty="0">
              <a:solidFill>
                <a:srgbClr val="009A72"/>
              </a:solidFill>
              <a:latin typeface="Arial" panose="020B0604020202020204" pitchFamily="34" charset="0"/>
              <a:cs typeface="Arial" panose="020B0604020202020204" pitchFamily="34" charset="0"/>
            </a:endParaRPr>
          </a:p>
          <a:p>
            <a:pPr lvl="1" indent="-342900"/>
            <a:r>
              <a:rPr lang="en-US" altLang="en-US" dirty="0">
                <a:latin typeface="Arial" panose="020B0604020202020204" pitchFamily="34" charset="0"/>
                <a:cs typeface="Arial" panose="020B0604020202020204" pitchFamily="34" charset="0"/>
              </a:rPr>
              <a:t>In </a:t>
            </a:r>
            <a:r>
              <a:rPr lang="en-US" altLang="en-US" dirty="0">
                <a:solidFill>
                  <a:srgbClr val="009A72"/>
                </a:solidFill>
                <a:latin typeface="Arial" panose="020B0604020202020204" pitchFamily="34" charset="0"/>
                <a:cs typeface="Arial" panose="020B0604020202020204" pitchFamily="34" charset="0"/>
              </a:rPr>
              <a:t>2013</a:t>
            </a:r>
            <a:r>
              <a:rPr lang="en-US" altLang="en-US" dirty="0">
                <a:latin typeface="Arial" panose="020B0604020202020204" pitchFamily="34" charset="0"/>
                <a:cs typeface="Arial" panose="020B0604020202020204" pitchFamily="34" charset="0"/>
              </a:rPr>
              <a:t>, the same amount of data is created </a:t>
            </a:r>
            <a:r>
              <a:rPr lang="en-US" altLang="en-US" dirty="0">
                <a:solidFill>
                  <a:srgbClr val="009A72"/>
                </a:solidFill>
                <a:latin typeface="Arial" panose="020B0604020202020204" pitchFamily="34" charset="0"/>
                <a:cs typeface="Arial" panose="020B0604020202020204" pitchFamily="34" charset="0"/>
              </a:rPr>
              <a:t>every 10 minutes</a:t>
            </a:r>
            <a:r>
              <a:rPr lang="en-US" altLang="en-US" sz="1800" dirty="0">
                <a:latin typeface="Arial" panose="020B0604020202020204" pitchFamily="34" charset="0"/>
                <a:cs typeface="Arial" panose="020B0604020202020204" pitchFamily="34" charset="0"/>
              </a:rPr>
              <a:t>.</a:t>
            </a:r>
            <a:endParaRPr lang="en-US" altLang="en-US" sz="1800" dirty="0">
              <a:latin typeface="Arial" panose="020B0604020202020204" pitchFamily="34" charset="0"/>
              <a:cs typeface="Arial" panose="020B0604020202020204" pitchFamily="34" charset="0"/>
            </a:endParaRPr>
          </a:p>
          <a:p>
            <a:pPr>
              <a:spcBef>
                <a:spcPct val="0"/>
              </a:spcBef>
              <a:buFontTx/>
              <a:buNone/>
            </a:pPr>
            <a:endParaRPr lang="en-GB" altLang="en-US" dirty="0">
              <a:cs typeface="Arial" panose="020B0604020202020204" pitchFamily="34"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72694" y="831621"/>
            <a:ext cx="6096000" cy="646331"/>
          </a:xfrm>
          <a:prstGeom prst="rect">
            <a:avLst/>
          </a:prstGeom>
          <a:noFill/>
        </p:spPr>
        <p:txBody>
          <a:bodyPr wrap="square">
            <a:spAutoFit/>
          </a:bodyPr>
          <a:lstStyle/>
          <a:p>
            <a:r>
              <a:rPr lang="en-GB" altLang="en-US" sz="3600" dirty="0">
                <a:latin typeface="Arial" panose="020B0604020202020204" pitchFamily="34" charset="0"/>
                <a:ea typeface="Arial" panose="020B0604020202020204" pitchFamily="34" charset="0"/>
                <a:cs typeface="Arial" panose="020B0604020202020204" pitchFamily="34" charset="0"/>
                <a:sym typeface="Arial" panose="020B0604020202020204" pitchFamily="34" charset="0"/>
              </a:rPr>
              <a:t>Why is data important</a:t>
            </a:r>
            <a:endParaRPr lang="en-SG" sz="3600" dirty="0"/>
          </a:p>
        </p:txBody>
      </p:sp>
      <p:sp>
        <p:nvSpPr>
          <p:cNvPr id="4" name="Subtitle 2"/>
          <p:cNvSpPr txBox="1"/>
          <p:nvPr/>
        </p:nvSpPr>
        <p:spPr>
          <a:xfrm>
            <a:off x="2181225" y="2420938"/>
            <a:ext cx="8712200" cy="38750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38150" indent="-285750">
              <a:spcBef>
                <a:spcPct val="0"/>
              </a:spcBef>
              <a:buFontTx/>
              <a:buChar char="•"/>
            </a:pPr>
            <a:r>
              <a:rPr lang="en-GB" altLang="en-US" dirty="0">
                <a:solidFill>
                  <a:srgbClr val="009A72"/>
                </a:solidFill>
                <a:cs typeface="Arial" panose="020B0604020202020204" pitchFamily="34" charset="0"/>
              </a:rPr>
              <a:t>Segmentation</a:t>
            </a:r>
            <a:r>
              <a:rPr lang="en-GB" altLang="en-US" dirty="0">
                <a:cs typeface="Arial" panose="020B0604020202020204" pitchFamily="34" charset="0"/>
              </a:rPr>
              <a:t> of audience</a:t>
            </a:r>
            <a:endParaRPr lang="en-GB" altLang="en-US" dirty="0">
              <a:cs typeface="Arial" panose="020B0604020202020204" pitchFamily="34" charset="0"/>
            </a:endParaRPr>
          </a:p>
          <a:p>
            <a:pPr marL="438150" indent="-285750">
              <a:spcBef>
                <a:spcPct val="0"/>
              </a:spcBef>
              <a:buFontTx/>
              <a:buChar char="•"/>
            </a:pPr>
            <a:endParaRPr lang="en-GB" altLang="en-US" dirty="0">
              <a:cs typeface="Arial" panose="020B0604020202020204" pitchFamily="34" charset="0"/>
            </a:endParaRPr>
          </a:p>
          <a:p>
            <a:pPr marL="438150" indent="-285750">
              <a:spcBef>
                <a:spcPct val="0"/>
              </a:spcBef>
              <a:buFontTx/>
              <a:buChar char="•"/>
            </a:pPr>
            <a:r>
              <a:rPr lang="en-GB" altLang="en-US" dirty="0">
                <a:solidFill>
                  <a:srgbClr val="009A72"/>
                </a:solidFill>
                <a:cs typeface="Arial" panose="020B0604020202020204" pitchFamily="34" charset="0"/>
              </a:rPr>
              <a:t>Tailoring products/services </a:t>
            </a:r>
            <a:r>
              <a:rPr lang="en-GB" altLang="en-US" dirty="0">
                <a:cs typeface="Arial" panose="020B0604020202020204" pitchFamily="34" charset="0"/>
              </a:rPr>
              <a:t>to individuals</a:t>
            </a:r>
            <a:endParaRPr lang="en-GB" altLang="en-US" dirty="0">
              <a:cs typeface="Arial" panose="020B0604020202020204" pitchFamily="34" charset="0"/>
            </a:endParaRPr>
          </a:p>
          <a:p>
            <a:pPr marL="438150" indent="-285750">
              <a:spcBef>
                <a:spcPct val="0"/>
              </a:spcBef>
              <a:buFontTx/>
              <a:buChar char="•"/>
            </a:pPr>
            <a:endParaRPr lang="en-GB" altLang="en-US" dirty="0">
              <a:cs typeface="Arial" panose="020B0604020202020204" pitchFamily="34" charset="0"/>
            </a:endParaRPr>
          </a:p>
          <a:p>
            <a:pPr marL="438150" indent="-285750">
              <a:spcBef>
                <a:spcPct val="0"/>
              </a:spcBef>
              <a:buFontTx/>
              <a:buChar char="•"/>
            </a:pPr>
            <a:r>
              <a:rPr lang="en-GB" altLang="en-US" dirty="0">
                <a:solidFill>
                  <a:srgbClr val="009A72"/>
                </a:solidFill>
                <a:cs typeface="Arial" panose="020B0604020202020204" pitchFamily="34" charset="0"/>
              </a:rPr>
              <a:t>Understanding buyer behaviour</a:t>
            </a:r>
            <a:endParaRPr lang="en-GB" altLang="en-US" dirty="0">
              <a:solidFill>
                <a:srgbClr val="009A72"/>
              </a:solidFill>
              <a:cs typeface="Arial" panose="020B0604020202020204" pitchFamily="34" charset="0"/>
            </a:endParaRPr>
          </a:p>
          <a:p>
            <a:pPr marL="438150" indent="-285750">
              <a:spcBef>
                <a:spcPct val="0"/>
              </a:spcBef>
              <a:buFontTx/>
              <a:buChar char="•"/>
            </a:pPr>
            <a:endParaRPr lang="en-GB" altLang="en-US" dirty="0">
              <a:cs typeface="Arial" panose="020B0604020202020204" pitchFamily="34" charset="0"/>
            </a:endParaRPr>
          </a:p>
          <a:p>
            <a:pPr marL="438150" indent="-285750">
              <a:spcBef>
                <a:spcPct val="0"/>
              </a:spcBef>
              <a:buFontTx/>
              <a:buChar char="•"/>
            </a:pPr>
            <a:r>
              <a:rPr lang="en-GB" altLang="en-US" dirty="0">
                <a:solidFill>
                  <a:srgbClr val="009A72"/>
                </a:solidFill>
                <a:cs typeface="Arial" panose="020B0604020202020204" pitchFamily="34" charset="0"/>
              </a:rPr>
              <a:t>Customer Engagement</a:t>
            </a:r>
            <a:endParaRPr lang="en-GB" altLang="en-US" dirty="0">
              <a:solidFill>
                <a:srgbClr val="009A72"/>
              </a:solidFill>
              <a:cs typeface="Arial" panose="020B0604020202020204" pitchFamily="34" charset="0"/>
            </a:endParaRPr>
          </a:p>
          <a:p>
            <a:pPr marL="438150" indent="-285750">
              <a:spcBef>
                <a:spcPct val="0"/>
              </a:spcBef>
            </a:pPr>
            <a:endParaRPr lang="en-GB" altLang="en-US" dirty="0">
              <a:cs typeface="Arial" panose="020B0604020202020204" pitchFamily="34"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CA" dirty="0" smtClean="0"/>
              <a:t>ERA OF BIG DATA</a:t>
            </a:r>
            <a:endParaRPr lang="en-GB" dirty="0"/>
          </a:p>
        </p:txBody>
      </p:sp>
      <p:sp>
        <p:nvSpPr>
          <p:cNvPr id="3" name="Content Placeholder 2"/>
          <p:cNvSpPr>
            <a:spLocks noGrp="1"/>
          </p:cNvSpPr>
          <p:nvPr>
            <p:ph idx="1"/>
          </p:nvPr>
        </p:nvSpPr>
        <p:spPr>
          <a:xfrm>
            <a:off x="203718" y="1847850"/>
            <a:ext cx="11717771" cy="4351338"/>
          </a:xfrm>
        </p:spPr>
        <p:txBody>
          <a:bodyPr>
            <a:normAutofit/>
          </a:bodyPr>
          <a:lstStyle/>
          <a:p>
            <a:r>
              <a:rPr lang="en-US" dirty="0" smtClean="0"/>
              <a:t>Big </a:t>
            </a:r>
            <a:r>
              <a:rPr lang="en-US" dirty="0"/>
              <a:t>data refers to extremely large data sets that can </a:t>
            </a:r>
            <a:r>
              <a:rPr lang="en-US" dirty="0" smtClean="0"/>
              <a:t>be </a:t>
            </a:r>
            <a:r>
              <a:rPr lang="en-US" dirty="0"/>
              <a:t>subjected to computational analysis to reveal patterns and </a:t>
            </a:r>
            <a:r>
              <a:rPr lang="en-US" dirty="0" smtClean="0"/>
              <a:t>trends</a:t>
            </a:r>
            <a:endParaRPr lang="en-US" dirty="0"/>
          </a:p>
          <a:p>
            <a:r>
              <a:rPr lang="en-US" dirty="0"/>
              <a:t>Big data and big data analytics have long been the province of astronomers, meteorologists, </a:t>
            </a:r>
            <a:r>
              <a:rPr lang="en-US" dirty="0" smtClean="0"/>
              <a:t>and </a:t>
            </a:r>
            <a:r>
              <a:rPr lang="en-US" dirty="0"/>
              <a:t>other members of the scientific community. </a:t>
            </a:r>
            <a:endParaRPr lang="en-US" dirty="0" smtClean="0"/>
          </a:p>
          <a:p>
            <a:r>
              <a:rPr lang="en-US" dirty="0" smtClean="0"/>
              <a:t>Only </a:t>
            </a:r>
            <a:r>
              <a:rPr lang="en-US" dirty="0"/>
              <a:t>recently have big data collection and </a:t>
            </a:r>
            <a:r>
              <a:rPr lang="en-US" dirty="0" smtClean="0"/>
              <a:t>analysis </a:t>
            </a:r>
            <a:r>
              <a:rPr lang="en-US" dirty="0"/>
              <a:t>been applied to business situations. </a:t>
            </a:r>
            <a:r>
              <a:rPr lang="en-US" dirty="0" smtClean="0"/>
              <a:t>In </a:t>
            </a:r>
            <a:r>
              <a:rPr lang="en-US" dirty="0"/>
              <a:t>particular, the exploding popularity of Facebook and </a:t>
            </a:r>
            <a:r>
              <a:rPr lang="en-US" dirty="0" smtClean="0"/>
              <a:t>other </a:t>
            </a:r>
            <a:r>
              <a:rPr lang="en-US" dirty="0"/>
              <a:t>social media platforms has resulted in a wealth of big data. </a:t>
            </a:r>
            <a:endParaRPr lang="en-US" dirty="0" smtClean="0"/>
          </a:p>
          <a:p>
            <a:r>
              <a:rPr lang="en-US" dirty="0" smtClean="0"/>
              <a:t>The </a:t>
            </a:r>
            <a:r>
              <a:rPr lang="en-US" dirty="0"/>
              <a:t>cost of data collection has dropped so </a:t>
            </a:r>
            <a:r>
              <a:rPr lang="en-US" dirty="0" smtClean="0"/>
              <a:t>dramatically </a:t>
            </a:r>
            <a:r>
              <a:rPr lang="en-US" dirty="0"/>
              <a:t>that a company can amass scads of data irrespective of a particular question, problem, </a:t>
            </a:r>
            <a:r>
              <a:rPr lang="en-US" dirty="0" smtClean="0"/>
              <a:t>or </a:t>
            </a:r>
            <a:r>
              <a:rPr lang="en-US" dirty="0"/>
              <a:t>purpose that its marketers might have.</a:t>
            </a:r>
            <a:endParaRPr lang="en-US" dirty="0"/>
          </a:p>
          <a:p>
            <a:endParaRPr lang="en-GB"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1"/>
          <a:stretch>
            <a:fillRect/>
          </a:stretch>
        </p:blipFill>
        <p:spPr>
          <a:xfrm>
            <a:off x="1487395" y="174139"/>
            <a:ext cx="10602156" cy="6449646"/>
          </a:xfrm>
          <a:prstGeom prst="rect">
            <a:avLst/>
          </a:prstGeom>
        </p:spPr>
      </p:pic>
      <p:sp>
        <p:nvSpPr>
          <p:cNvPr id="6" name="Rectangle 5"/>
          <p:cNvSpPr/>
          <p:nvPr/>
        </p:nvSpPr>
        <p:spPr>
          <a:xfrm>
            <a:off x="0" y="6581001"/>
            <a:ext cx="10728960" cy="276999"/>
          </a:xfrm>
          <a:prstGeom prst="rect">
            <a:avLst/>
          </a:prstGeom>
        </p:spPr>
        <p:txBody>
          <a:bodyPr wrap="square">
            <a:spAutoFit/>
          </a:bodyPr>
          <a:lstStyle/>
          <a:p>
            <a:r>
              <a:rPr lang="en-GB" sz="1200" dirty="0"/>
              <a:t>https://marketinginsidergroup.com/content-marketing/big-data-for-marketing-its-all-about-the-questions/</a:t>
            </a:r>
            <a:endParaRPr lang="en-GB" sz="12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392489"/>
            <a:ext cx="11780519" cy="4351338"/>
          </a:xfrm>
        </p:spPr>
        <p:txBody>
          <a:bodyPr>
            <a:noAutofit/>
          </a:bodyPr>
          <a:lstStyle/>
          <a:p>
            <a:pPr>
              <a:lnSpc>
                <a:spcPct val="170000"/>
              </a:lnSpc>
            </a:pPr>
            <a:r>
              <a:rPr lang="en-US" sz="1800" b="1" dirty="0" smtClean="0">
                <a:latin typeface="Merriweather" panose="00000500000000000000" pitchFamily="2" charset="0"/>
              </a:rPr>
              <a:t>TYPES OF BIG DATA:</a:t>
            </a:r>
            <a:endParaRPr lang="en-US" sz="1800" b="1" dirty="0">
              <a:latin typeface="Merriweather" panose="00000500000000000000" pitchFamily="2" charset="0"/>
            </a:endParaRPr>
          </a:p>
          <a:p>
            <a:pPr>
              <a:lnSpc>
                <a:spcPct val="170000"/>
              </a:lnSpc>
            </a:pPr>
            <a:r>
              <a:rPr lang="en-US" sz="1800" dirty="0">
                <a:latin typeface="Merriweather" panose="00000500000000000000" pitchFamily="2" charset="0"/>
              </a:rPr>
              <a:t>In </a:t>
            </a:r>
            <a:r>
              <a:rPr lang="en-US" sz="1800" dirty="0" smtClean="0">
                <a:latin typeface="Merriweather" panose="00000500000000000000" pitchFamily="2" charset="0"/>
              </a:rPr>
              <a:t>marketing</a:t>
            </a:r>
            <a:r>
              <a:rPr lang="en-US" sz="1800" dirty="0">
                <a:latin typeface="Merriweather" panose="00000500000000000000" pitchFamily="2" charset="0"/>
              </a:rPr>
              <a:t>, big data encompasses diverse sets of information that can be categorized into various types. The three types of big data that hold significance in the marketing </a:t>
            </a:r>
            <a:r>
              <a:rPr lang="en-US" sz="1800" dirty="0" smtClean="0">
                <a:latin typeface="Merriweather" panose="00000500000000000000" pitchFamily="2" charset="0"/>
              </a:rPr>
              <a:t>are:</a:t>
            </a:r>
            <a:endParaRPr lang="en-US" sz="1800" dirty="0">
              <a:latin typeface="Merriweather" panose="00000500000000000000" pitchFamily="2" charset="0"/>
            </a:endParaRPr>
          </a:p>
          <a:p>
            <a:pPr>
              <a:lnSpc>
                <a:spcPct val="170000"/>
              </a:lnSpc>
            </a:pPr>
            <a:r>
              <a:rPr lang="en-US" sz="1800" b="1" i="1" dirty="0" smtClean="0">
                <a:solidFill>
                  <a:srgbClr val="FF0000"/>
                </a:solidFill>
                <a:latin typeface="Merriweather" panose="00000500000000000000" pitchFamily="2" charset="0"/>
              </a:rPr>
              <a:t>Customer data: demographics</a:t>
            </a:r>
            <a:r>
              <a:rPr lang="en-US" sz="1800" b="1" i="1" dirty="0">
                <a:solidFill>
                  <a:srgbClr val="FF0000"/>
                </a:solidFill>
                <a:latin typeface="Merriweather" panose="00000500000000000000" pitchFamily="2" charset="0"/>
              </a:rPr>
              <a:t>, behaviors, preferences, interactions, and purchase history</a:t>
            </a:r>
            <a:endParaRPr lang="en-US" sz="1800" b="1" i="1" dirty="0">
              <a:solidFill>
                <a:srgbClr val="FF0000"/>
              </a:solidFill>
              <a:latin typeface="Merriweather" panose="00000500000000000000" pitchFamily="2" charset="0"/>
            </a:endParaRPr>
          </a:p>
          <a:p>
            <a:pPr>
              <a:lnSpc>
                <a:spcPct val="170000"/>
              </a:lnSpc>
            </a:pPr>
            <a:r>
              <a:rPr lang="en-US" sz="1800" b="1" i="1" dirty="0" smtClean="0">
                <a:solidFill>
                  <a:srgbClr val="FF0000"/>
                </a:solidFill>
                <a:latin typeface="Merriweather" panose="00000500000000000000" pitchFamily="2" charset="0"/>
              </a:rPr>
              <a:t>Operational data: sales</a:t>
            </a:r>
            <a:r>
              <a:rPr lang="en-US" sz="1800" b="1" i="1" dirty="0">
                <a:solidFill>
                  <a:srgbClr val="FF0000"/>
                </a:solidFill>
                <a:latin typeface="Merriweather" panose="00000500000000000000" pitchFamily="2" charset="0"/>
              </a:rPr>
              <a:t>, inventory, supply chain, logistics, customer service, etc.</a:t>
            </a:r>
            <a:endParaRPr lang="en-US" sz="1800" b="1" i="1" dirty="0">
              <a:solidFill>
                <a:srgbClr val="FF0000"/>
              </a:solidFill>
              <a:latin typeface="Merriweather" panose="00000500000000000000" pitchFamily="2" charset="0"/>
            </a:endParaRPr>
          </a:p>
          <a:p>
            <a:pPr>
              <a:lnSpc>
                <a:spcPct val="170000"/>
              </a:lnSpc>
            </a:pPr>
            <a:r>
              <a:rPr lang="en-US" sz="1800" b="1" i="1" dirty="0" smtClean="0">
                <a:solidFill>
                  <a:srgbClr val="FF0000"/>
                </a:solidFill>
                <a:latin typeface="Merriweather" panose="00000500000000000000" pitchFamily="2" charset="0"/>
              </a:rPr>
              <a:t>Financial data: revenue</a:t>
            </a:r>
            <a:r>
              <a:rPr lang="en-US" sz="1800" b="1" i="1" dirty="0">
                <a:solidFill>
                  <a:srgbClr val="FF0000"/>
                </a:solidFill>
                <a:latin typeface="Merriweather" panose="00000500000000000000" pitchFamily="2" charset="0"/>
              </a:rPr>
              <a:t>, expenses, profitability, budgets, and financial performance</a:t>
            </a:r>
            <a:endParaRPr lang="en-US" sz="1800" b="1" i="1" dirty="0">
              <a:solidFill>
                <a:srgbClr val="FF0000"/>
              </a:solidFill>
              <a:latin typeface="Merriweather" panose="00000500000000000000" pitchFamily="2" charset="0"/>
            </a:endParaRPr>
          </a:p>
          <a:p>
            <a:pPr>
              <a:lnSpc>
                <a:spcPct val="170000"/>
              </a:lnSpc>
            </a:pPr>
            <a:r>
              <a:rPr lang="en-US" sz="1800" dirty="0" smtClean="0">
                <a:solidFill>
                  <a:srgbClr val="7030A0"/>
                </a:solidFill>
                <a:latin typeface="Arial" panose="020B0604020202020204" pitchFamily="34" charset="0"/>
                <a:cs typeface="Arial" panose="020B0604020202020204" pitchFamily="34" charset="0"/>
              </a:rPr>
              <a:t>Consumer </a:t>
            </a:r>
            <a:r>
              <a:rPr lang="en-US" sz="1800" dirty="0">
                <a:solidFill>
                  <a:srgbClr val="7030A0"/>
                </a:solidFill>
                <a:latin typeface="Arial" panose="020B0604020202020204" pitchFamily="34" charset="0"/>
                <a:cs typeface="Arial" panose="020B0604020202020204" pitchFamily="34" charset="0"/>
              </a:rPr>
              <a:t>data enables the development of effective </a:t>
            </a:r>
            <a:r>
              <a:rPr lang="en-US" sz="1800" dirty="0" smtClean="0">
                <a:solidFill>
                  <a:srgbClr val="7030A0"/>
                </a:solidFill>
                <a:latin typeface="Arial" panose="020B0604020202020204" pitchFamily="34" charset="0"/>
                <a:cs typeface="Arial" panose="020B0604020202020204" pitchFamily="34" charset="0"/>
              </a:rPr>
              <a:t>strategies</a:t>
            </a:r>
            <a:endParaRPr lang="en-US" sz="1800" dirty="0" smtClean="0">
              <a:solidFill>
                <a:srgbClr val="7030A0"/>
              </a:solidFill>
              <a:latin typeface="Arial" panose="020B0604020202020204" pitchFamily="34" charset="0"/>
              <a:cs typeface="Arial" panose="020B0604020202020204" pitchFamily="34" charset="0"/>
            </a:endParaRPr>
          </a:p>
          <a:p>
            <a:pPr>
              <a:lnSpc>
                <a:spcPct val="170000"/>
              </a:lnSpc>
            </a:pPr>
            <a:r>
              <a:rPr lang="en-US" sz="1800" dirty="0" smtClean="0">
                <a:solidFill>
                  <a:srgbClr val="7030A0"/>
                </a:solidFill>
                <a:latin typeface="Arial" panose="020B0604020202020204" pitchFamily="34" charset="0"/>
                <a:cs typeface="Arial" panose="020B0604020202020204" pitchFamily="34" charset="0"/>
              </a:rPr>
              <a:t>operational </a:t>
            </a:r>
            <a:r>
              <a:rPr lang="en-US" sz="1800" dirty="0">
                <a:solidFill>
                  <a:srgbClr val="7030A0"/>
                </a:solidFill>
                <a:latin typeface="Arial" panose="020B0604020202020204" pitchFamily="34" charset="0"/>
                <a:cs typeface="Arial" panose="020B0604020202020204" pitchFamily="34" charset="0"/>
              </a:rPr>
              <a:t>aids in </a:t>
            </a:r>
            <a:r>
              <a:rPr lang="en-US" sz="1800" dirty="0" smtClean="0">
                <a:solidFill>
                  <a:srgbClr val="7030A0"/>
                </a:solidFill>
                <a:latin typeface="Arial" panose="020B0604020202020204" pitchFamily="34" charset="0"/>
                <a:cs typeface="Arial" panose="020B0604020202020204" pitchFamily="34" charset="0"/>
              </a:rPr>
              <a:t>optimization </a:t>
            </a:r>
            <a:endParaRPr lang="en-US" sz="1800" dirty="0" smtClean="0">
              <a:solidFill>
                <a:srgbClr val="7030A0"/>
              </a:solidFill>
              <a:latin typeface="Arial" panose="020B0604020202020204" pitchFamily="34" charset="0"/>
              <a:cs typeface="Arial" panose="020B0604020202020204" pitchFamily="34" charset="0"/>
            </a:endParaRPr>
          </a:p>
          <a:p>
            <a:pPr>
              <a:lnSpc>
                <a:spcPct val="170000"/>
              </a:lnSpc>
            </a:pPr>
            <a:r>
              <a:rPr lang="en-US" sz="1800" dirty="0" smtClean="0">
                <a:solidFill>
                  <a:srgbClr val="7030A0"/>
                </a:solidFill>
                <a:latin typeface="Arial" panose="020B0604020202020204" pitchFamily="34" charset="0"/>
                <a:cs typeface="Arial" panose="020B0604020202020204" pitchFamily="34" charset="0"/>
              </a:rPr>
              <a:t>financial </a:t>
            </a:r>
            <a:r>
              <a:rPr lang="en-US" sz="1800" dirty="0">
                <a:solidFill>
                  <a:srgbClr val="7030A0"/>
                </a:solidFill>
                <a:latin typeface="Arial" panose="020B0604020202020204" pitchFamily="34" charset="0"/>
                <a:cs typeface="Arial" panose="020B0604020202020204" pitchFamily="34" charset="0"/>
              </a:rPr>
              <a:t>can be leveraged to understand financial impacts of marketing decisions.</a:t>
            </a:r>
            <a:endParaRPr lang="en-GB" sz="1800" dirty="0">
              <a:solidFill>
                <a:srgbClr val="7030A0"/>
              </a:solidFill>
              <a:latin typeface="Arial" panose="020B0604020202020204" pitchFamily="34" charset="0"/>
              <a:cs typeface="Arial" panose="020B0604020202020204" pitchFamily="34" charset="0"/>
            </a:endParaRPr>
          </a:p>
        </p:txBody>
      </p:sp>
      <p:sp>
        <p:nvSpPr>
          <p:cNvPr id="4" name="Title 1"/>
          <p:cNvSpPr>
            <a:spLocks noGrp="1"/>
          </p:cNvSpPr>
          <p:nvPr>
            <p:ph type="title"/>
          </p:nvPr>
        </p:nvSpPr>
        <p:spPr/>
        <p:txBody>
          <a:bodyPr>
            <a:normAutofit/>
          </a:bodyPr>
          <a:lstStyle/>
          <a:p>
            <a:pPr algn="ctr"/>
            <a:r>
              <a:rPr lang="en-CA" sz="4800" dirty="0" smtClean="0">
                <a:latin typeface="Merriweather" panose="00000500000000000000" pitchFamily="2" charset="0"/>
              </a:rPr>
              <a:t>ERA OF BIG DATA</a:t>
            </a:r>
            <a:endParaRPr lang="en-GB" sz="4800" dirty="0">
              <a:latin typeface="Merriweather" panose="00000500000000000000" pitchFamily="2" charset="0"/>
            </a:endParaRPr>
          </a:p>
        </p:txBody>
      </p:sp>
      <p:sp>
        <p:nvSpPr>
          <p:cNvPr id="5" name="Rectangle 4"/>
          <p:cNvSpPr/>
          <p:nvPr/>
        </p:nvSpPr>
        <p:spPr>
          <a:xfrm>
            <a:off x="0" y="6476810"/>
            <a:ext cx="12192000" cy="461665"/>
          </a:xfrm>
          <a:prstGeom prst="rect">
            <a:avLst/>
          </a:prstGeom>
        </p:spPr>
        <p:txBody>
          <a:bodyPr wrap="square">
            <a:spAutoFit/>
          </a:bodyPr>
          <a:lstStyle/>
          <a:p>
            <a:r>
              <a:rPr lang="en-US" sz="1200" dirty="0"/>
              <a:t>Brenner, M. (2023, July 14). Big Data For Marketing? It’s All About The Questions. Marketing Insider Group. https://marketinginsidergroup.com/content-marketing/big-data-for-marketing-its-all-about-the-questions/</a:t>
            </a:r>
            <a:endParaRPr lang="en-GB" sz="1200"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286610"/>
            <a:ext cx="12108582" cy="5171942"/>
          </a:xfrm>
        </p:spPr>
        <p:txBody>
          <a:bodyPr>
            <a:noAutofit/>
          </a:bodyPr>
          <a:lstStyle/>
          <a:p>
            <a:pPr>
              <a:lnSpc>
                <a:spcPct val="170000"/>
              </a:lnSpc>
            </a:pPr>
            <a:r>
              <a:rPr lang="en-US" sz="1400" b="1" dirty="0" smtClean="0"/>
              <a:t>POTENTIAL CHALLENGES</a:t>
            </a:r>
            <a:endParaRPr lang="en-US" sz="1400" b="1" dirty="0" smtClean="0"/>
          </a:p>
          <a:p>
            <a:pPr>
              <a:lnSpc>
                <a:spcPct val="170000"/>
              </a:lnSpc>
            </a:pPr>
            <a:r>
              <a:rPr lang="en-US" sz="1400" dirty="0" smtClean="0">
                <a:latin typeface="Merriweather" panose="00000500000000000000" pitchFamily="2" charset="0"/>
              </a:rPr>
              <a:t>Leveraging on big </a:t>
            </a:r>
            <a:r>
              <a:rPr lang="en-US" sz="1400" dirty="0">
                <a:latin typeface="Merriweather" panose="00000500000000000000" pitchFamily="2" charset="0"/>
              </a:rPr>
              <a:t>data in marketing offers immense potential for driving business growth and enhancing customer experiences. However, there are </a:t>
            </a:r>
            <a:r>
              <a:rPr lang="en-US" sz="1400" dirty="0" smtClean="0">
                <a:latin typeface="Merriweather" panose="00000500000000000000" pitchFamily="2" charset="0"/>
              </a:rPr>
              <a:t>several challenges that marketers face when </a:t>
            </a:r>
            <a:r>
              <a:rPr lang="en-US" sz="1400" dirty="0">
                <a:latin typeface="Merriweather" panose="00000500000000000000" pitchFamily="2" charset="0"/>
              </a:rPr>
              <a:t>dealing with big data. Here are some issues </a:t>
            </a:r>
            <a:r>
              <a:rPr lang="en-US" sz="1400" dirty="0" smtClean="0">
                <a:latin typeface="Merriweather" panose="00000500000000000000" pitchFamily="2" charset="0"/>
              </a:rPr>
              <a:t>:</a:t>
            </a:r>
            <a:endParaRPr lang="en-US" sz="1400" dirty="0">
              <a:latin typeface="Merriweather" panose="00000500000000000000" pitchFamily="2" charset="0"/>
            </a:endParaRPr>
          </a:p>
          <a:p>
            <a:pPr>
              <a:lnSpc>
                <a:spcPct val="170000"/>
              </a:lnSpc>
            </a:pPr>
            <a:r>
              <a:rPr lang="en-US" sz="1400" dirty="0">
                <a:latin typeface="Merriweather" panose="00000500000000000000" pitchFamily="2" charset="0"/>
              </a:rPr>
              <a:t>Time Disparities in Data Systems: A delay in incoming data can create a disconnect in the information they are receiving and actual customer preferences.</a:t>
            </a:r>
            <a:endParaRPr lang="en-US" sz="1400" dirty="0">
              <a:latin typeface="Merriweather" panose="00000500000000000000" pitchFamily="2" charset="0"/>
            </a:endParaRPr>
          </a:p>
          <a:p>
            <a:pPr>
              <a:lnSpc>
                <a:spcPct val="170000"/>
              </a:lnSpc>
            </a:pPr>
            <a:r>
              <a:rPr lang="en-US" sz="1400" dirty="0">
                <a:latin typeface="Merriweather" panose="00000500000000000000" pitchFamily="2" charset="0"/>
              </a:rPr>
              <a:t>Streaming Data Sources: Data can be vast and arrive at high velocities, making it difficult to process and extract insights promptly.</a:t>
            </a:r>
            <a:endParaRPr lang="en-US" sz="1400" dirty="0">
              <a:latin typeface="Merriweather" panose="00000500000000000000" pitchFamily="2" charset="0"/>
            </a:endParaRPr>
          </a:p>
          <a:p>
            <a:pPr>
              <a:lnSpc>
                <a:spcPct val="170000"/>
              </a:lnSpc>
            </a:pPr>
            <a:r>
              <a:rPr lang="en-US" sz="1400" dirty="0">
                <a:latin typeface="Merriweather" panose="00000500000000000000" pitchFamily="2" charset="0"/>
              </a:rPr>
              <a:t>Cross Department Cooperation: Lack of cross-functional collaboration within a company can hinder the seamless integration and sharing of data.</a:t>
            </a:r>
            <a:endParaRPr lang="en-US" sz="1400" dirty="0">
              <a:latin typeface="Merriweather" panose="00000500000000000000" pitchFamily="2" charset="0"/>
            </a:endParaRPr>
          </a:p>
          <a:p>
            <a:pPr>
              <a:lnSpc>
                <a:spcPct val="170000"/>
              </a:lnSpc>
            </a:pPr>
            <a:r>
              <a:rPr lang="en-US" sz="1400" dirty="0">
                <a:latin typeface="Merriweather" panose="00000500000000000000" pitchFamily="2" charset="0"/>
              </a:rPr>
              <a:t>What data to Gather: It’s important to prioritize quality over quantity and focus on collecting relevant and meaningful data that aligns with marketing objectives.</a:t>
            </a:r>
            <a:endParaRPr lang="en-US" sz="1400" dirty="0">
              <a:latin typeface="Merriweather" panose="00000500000000000000" pitchFamily="2" charset="0"/>
            </a:endParaRPr>
          </a:p>
          <a:p>
            <a:pPr>
              <a:lnSpc>
                <a:spcPct val="170000"/>
              </a:lnSpc>
            </a:pPr>
            <a:r>
              <a:rPr lang="en-US" sz="1400" dirty="0">
                <a:latin typeface="Merriweather" panose="00000500000000000000" pitchFamily="2" charset="0"/>
              </a:rPr>
              <a:t>Which Analytics to Use: From descriptive analytics to predictive modeling and machine learning </a:t>
            </a:r>
            <a:r>
              <a:rPr lang="en-US" sz="1400" dirty="0" smtClean="0">
                <a:latin typeface="Merriweather" panose="00000500000000000000" pitchFamily="2" charset="0"/>
              </a:rPr>
              <a:t>algorithms</a:t>
            </a:r>
            <a:endParaRPr lang="en-US" sz="1400" dirty="0">
              <a:latin typeface="Merriweather" panose="00000500000000000000" pitchFamily="2" charset="0"/>
            </a:endParaRPr>
          </a:p>
        </p:txBody>
      </p:sp>
      <p:sp>
        <p:nvSpPr>
          <p:cNvPr id="4" name="Title 1"/>
          <p:cNvSpPr>
            <a:spLocks noGrp="1"/>
          </p:cNvSpPr>
          <p:nvPr>
            <p:ph type="title"/>
          </p:nvPr>
        </p:nvSpPr>
        <p:spPr>
          <a:xfrm>
            <a:off x="838200" y="66925"/>
            <a:ext cx="10515600" cy="1325563"/>
          </a:xfrm>
        </p:spPr>
        <p:txBody>
          <a:bodyPr/>
          <a:lstStyle/>
          <a:p>
            <a:pPr algn="ctr"/>
            <a:r>
              <a:rPr lang="en-CA" dirty="0" smtClean="0">
                <a:latin typeface="Merriweather" panose="00000500000000000000" pitchFamily="2" charset="0"/>
              </a:rPr>
              <a:t>ERA OF BIG DATA</a:t>
            </a:r>
            <a:endParaRPr lang="en-GB" dirty="0">
              <a:latin typeface="Merriweather" panose="00000500000000000000" pitchFamily="2" charset="0"/>
            </a:endParaRPr>
          </a:p>
        </p:txBody>
      </p:sp>
      <p:sp>
        <p:nvSpPr>
          <p:cNvPr id="5" name="Rectangle 4"/>
          <p:cNvSpPr/>
          <p:nvPr/>
        </p:nvSpPr>
        <p:spPr>
          <a:xfrm>
            <a:off x="0" y="6476810"/>
            <a:ext cx="12192000" cy="461665"/>
          </a:xfrm>
          <a:prstGeom prst="rect">
            <a:avLst/>
          </a:prstGeom>
        </p:spPr>
        <p:txBody>
          <a:bodyPr wrap="square">
            <a:spAutoFit/>
          </a:bodyPr>
          <a:lstStyle/>
          <a:p>
            <a:r>
              <a:rPr lang="en-US" sz="1200" dirty="0"/>
              <a:t>Brenner, M. (2023, July 14). Big Data For Marketing? It’s All About The Questions. Marketing Insider Group. https://marketinginsidergroup.com/content-marketing/big-data-for-marketing-its-all-about-the-questions/</a:t>
            </a:r>
            <a:endParaRPr lang="en-GB" sz="12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680709" y="411159"/>
            <a:ext cx="6427872" cy="633507"/>
          </a:xfrm>
          <a:prstGeom prst="rect">
            <a:avLst/>
          </a:prstGeom>
        </p:spPr>
        <p:txBody>
          <a:bodyPr vert="horz" wrap="square" lIns="0" tIns="81280" rIns="0" bIns="0" rtlCol="0" anchor="ctr">
            <a:spAutoFit/>
          </a:bodyPr>
          <a:lstStyle/>
          <a:p>
            <a:pPr marL="12700" marR="5080">
              <a:lnSpc>
                <a:spcPts val="4320"/>
              </a:lnSpc>
              <a:spcBef>
                <a:spcPts val="640"/>
              </a:spcBef>
            </a:pPr>
            <a:r>
              <a:rPr lang="en-GB" sz="3600" b="1" spc="-5" dirty="0" smtClean="0"/>
              <a:t>GLOBALISATION</a:t>
            </a:r>
            <a:r>
              <a:rPr lang="en-GB" sz="3600" b="1" spc="-40" dirty="0" smtClean="0"/>
              <a:t> </a:t>
            </a:r>
            <a:r>
              <a:rPr lang="en-GB" sz="3600" b="1" spc="-5" dirty="0" smtClean="0"/>
              <a:t>OF </a:t>
            </a:r>
            <a:r>
              <a:rPr lang="en-GB" sz="3600" b="1" spc="-1100" dirty="0" smtClean="0"/>
              <a:t> </a:t>
            </a:r>
            <a:r>
              <a:rPr lang="en-GB" sz="3600" b="1" spc="-5" dirty="0" smtClean="0"/>
              <a:t>PRO</a:t>
            </a:r>
            <a:r>
              <a:rPr lang="en-GB" sz="3600" b="1" spc="-15" dirty="0" smtClean="0"/>
              <a:t> </a:t>
            </a:r>
            <a:r>
              <a:rPr lang="en-GB" sz="3600" b="1" spc="-5" dirty="0" smtClean="0"/>
              <a:t>SPORTS</a:t>
            </a:r>
            <a:endParaRPr lang="en-GB" sz="3600" b="1" dirty="0"/>
          </a:p>
        </p:txBody>
      </p:sp>
      <p:pic>
        <p:nvPicPr>
          <p:cNvPr id="3" name="object 3"/>
          <p:cNvPicPr/>
          <p:nvPr/>
        </p:nvPicPr>
        <p:blipFill>
          <a:blip r:embed="rId1" cstate="print"/>
          <a:stretch>
            <a:fillRect/>
          </a:stretch>
        </p:blipFill>
        <p:spPr>
          <a:xfrm>
            <a:off x="1981200" y="1435608"/>
            <a:ext cx="3156204" cy="2104644"/>
          </a:xfrm>
          <a:prstGeom prst="rect">
            <a:avLst/>
          </a:prstGeom>
        </p:spPr>
      </p:pic>
      <p:sp>
        <p:nvSpPr>
          <p:cNvPr id="4" name="object 4"/>
          <p:cNvSpPr txBox="1"/>
          <p:nvPr/>
        </p:nvSpPr>
        <p:spPr>
          <a:xfrm>
            <a:off x="6251828" y="1582038"/>
            <a:ext cx="3869054" cy="2114550"/>
          </a:xfrm>
          <a:prstGeom prst="rect">
            <a:avLst/>
          </a:prstGeom>
        </p:spPr>
        <p:txBody>
          <a:bodyPr vert="horz" wrap="square" lIns="0" tIns="54610" rIns="0" bIns="0" rtlCol="0">
            <a:spAutoFit/>
          </a:bodyPr>
          <a:lstStyle/>
          <a:p>
            <a:pPr marL="241300" marR="5080" indent="-228600">
              <a:lnSpc>
                <a:spcPct val="90000"/>
              </a:lnSpc>
              <a:spcBef>
                <a:spcPts val="430"/>
              </a:spcBef>
              <a:buChar char="•"/>
              <a:tabLst>
                <a:tab pos="241300" algn="l"/>
              </a:tabLst>
            </a:pPr>
            <a:r>
              <a:rPr sz="2800" spc="-5" dirty="0">
                <a:solidFill>
                  <a:srgbClr val="221F1F"/>
                </a:solidFill>
                <a:latin typeface="Arial MT"/>
                <a:cs typeface="Arial MT"/>
              </a:rPr>
              <a:t>Major</a:t>
            </a:r>
            <a:r>
              <a:rPr sz="2800" spc="10" dirty="0">
                <a:solidFill>
                  <a:srgbClr val="221F1F"/>
                </a:solidFill>
                <a:latin typeface="Arial MT"/>
                <a:cs typeface="Arial MT"/>
              </a:rPr>
              <a:t> </a:t>
            </a:r>
            <a:r>
              <a:rPr sz="2800" spc="-5" dirty="0">
                <a:solidFill>
                  <a:srgbClr val="221F1F"/>
                </a:solidFill>
                <a:latin typeface="Arial MT"/>
                <a:cs typeface="Arial MT"/>
              </a:rPr>
              <a:t>league</a:t>
            </a:r>
            <a:r>
              <a:rPr sz="2800" spc="10" dirty="0">
                <a:solidFill>
                  <a:srgbClr val="221F1F"/>
                </a:solidFill>
                <a:latin typeface="Arial MT"/>
                <a:cs typeface="Arial MT"/>
              </a:rPr>
              <a:t> </a:t>
            </a:r>
            <a:r>
              <a:rPr sz="2800" spc="-5" dirty="0">
                <a:solidFill>
                  <a:srgbClr val="221F1F"/>
                </a:solidFill>
                <a:latin typeface="Arial MT"/>
                <a:cs typeface="Arial MT"/>
              </a:rPr>
              <a:t>sports </a:t>
            </a:r>
            <a:r>
              <a:rPr sz="2800" dirty="0">
                <a:solidFill>
                  <a:srgbClr val="221F1F"/>
                </a:solidFill>
                <a:latin typeface="Arial MT"/>
                <a:cs typeface="Arial MT"/>
              </a:rPr>
              <a:t> </a:t>
            </a:r>
            <a:r>
              <a:rPr sz="2800" spc="-5" dirty="0">
                <a:solidFill>
                  <a:srgbClr val="221F1F"/>
                </a:solidFill>
                <a:latin typeface="Arial MT"/>
                <a:cs typeface="Arial MT"/>
              </a:rPr>
              <a:t>like the </a:t>
            </a:r>
            <a:r>
              <a:rPr sz="2800" spc="-10" dirty="0">
                <a:solidFill>
                  <a:srgbClr val="221F1F"/>
                </a:solidFill>
                <a:latin typeface="Arial MT"/>
                <a:cs typeface="Arial MT"/>
              </a:rPr>
              <a:t>NBA, </a:t>
            </a:r>
            <a:r>
              <a:rPr sz="2800" spc="-5" dirty="0">
                <a:solidFill>
                  <a:srgbClr val="221F1F"/>
                </a:solidFill>
                <a:latin typeface="Arial MT"/>
                <a:cs typeface="Arial MT"/>
              </a:rPr>
              <a:t>NFL, and </a:t>
            </a:r>
            <a:r>
              <a:rPr sz="2800" spc="-765" dirty="0">
                <a:solidFill>
                  <a:srgbClr val="221F1F"/>
                </a:solidFill>
                <a:latin typeface="Arial MT"/>
                <a:cs typeface="Arial MT"/>
              </a:rPr>
              <a:t> </a:t>
            </a:r>
            <a:r>
              <a:rPr sz="2800" spc="-5" dirty="0">
                <a:solidFill>
                  <a:srgbClr val="221F1F"/>
                </a:solidFill>
                <a:latin typeface="Arial MT"/>
                <a:cs typeface="Arial MT"/>
              </a:rPr>
              <a:t>MLS are </a:t>
            </a:r>
            <a:r>
              <a:rPr sz="2800" dirty="0">
                <a:solidFill>
                  <a:srgbClr val="221F1F"/>
                </a:solidFill>
                <a:latin typeface="Arial MT"/>
                <a:cs typeface="Arial MT"/>
              </a:rPr>
              <a:t>finding new </a:t>
            </a:r>
            <a:r>
              <a:rPr sz="2800" spc="5" dirty="0">
                <a:solidFill>
                  <a:srgbClr val="221F1F"/>
                </a:solidFill>
                <a:latin typeface="Arial MT"/>
                <a:cs typeface="Arial MT"/>
              </a:rPr>
              <a:t> </a:t>
            </a:r>
            <a:r>
              <a:rPr sz="2800" dirty="0">
                <a:solidFill>
                  <a:srgbClr val="221F1F"/>
                </a:solidFill>
                <a:latin typeface="Arial MT"/>
                <a:cs typeface="Arial MT"/>
              </a:rPr>
              <a:t>fans</a:t>
            </a:r>
            <a:r>
              <a:rPr sz="2800" spc="-10" dirty="0">
                <a:solidFill>
                  <a:srgbClr val="221F1F"/>
                </a:solidFill>
                <a:latin typeface="Arial MT"/>
                <a:cs typeface="Arial MT"/>
              </a:rPr>
              <a:t> </a:t>
            </a:r>
            <a:r>
              <a:rPr sz="2800" spc="-5" dirty="0">
                <a:solidFill>
                  <a:srgbClr val="221F1F"/>
                </a:solidFill>
                <a:latin typeface="Arial MT"/>
                <a:cs typeface="Arial MT"/>
              </a:rPr>
              <a:t>abroad.</a:t>
            </a:r>
            <a:endParaRPr sz="2800" dirty="0">
              <a:latin typeface="Arial MT"/>
              <a:cs typeface="Arial MT"/>
            </a:endParaRPr>
          </a:p>
          <a:p>
            <a:pPr marL="340360" indent="-327660">
              <a:spcBef>
                <a:spcPts val="660"/>
              </a:spcBef>
              <a:buChar char="•"/>
              <a:tabLst>
                <a:tab pos="339725" algn="l"/>
                <a:tab pos="340360" algn="l"/>
              </a:tabLst>
            </a:pPr>
            <a:r>
              <a:rPr sz="2800" spc="-5" dirty="0">
                <a:solidFill>
                  <a:srgbClr val="221F1F"/>
                </a:solidFill>
                <a:latin typeface="Arial MT"/>
                <a:cs typeface="Arial MT"/>
              </a:rPr>
              <a:t>Soccer</a:t>
            </a:r>
            <a:r>
              <a:rPr sz="2800" spc="-25" dirty="0">
                <a:solidFill>
                  <a:srgbClr val="221F1F"/>
                </a:solidFill>
                <a:latin typeface="Arial MT"/>
                <a:cs typeface="Arial MT"/>
              </a:rPr>
              <a:t> </a:t>
            </a:r>
            <a:r>
              <a:rPr sz="2800" spc="-5" dirty="0">
                <a:solidFill>
                  <a:srgbClr val="221F1F"/>
                </a:solidFill>
                <a:latin typeface="Arial MT"/>
                <a:cs typeface="Arial MT"/>
              </a:rPr>
              <a:t>is</a:t>
            </a:r>
            <a:r>
              <a:rPr sz="2800" spc="-10" dirty="0">
                <a:solidFill>
                  <a:srgbClr val="221F1F"/>
                </a:solidFill>
                <a:latin typeface="Arial MT"/>
                <a:cs typeface="Arial MT"/>
              </a:rPr>
              <a:t> </a:t>
            </a:r>
            <a:r>
              <a:rPr sz="2800" spc="-5" dirty="0">
                <a:solidFill>
                  <a:srgbClr val="221F1F"/>
                </a:solidFill>
                <a:latin typeface="Arial MT"/>
                <a:cs typeface="Arial MT"/>
              </a:rPr>
              <a:t>a</a:t>
            </a:r>
            <a:r>
              <a:rPr sz="2800" spc="-20" dirty="0">
                <a:solidFill>
                  <a:srgbClr val="221F1F"/>
                </a:solidFill>
                <a:latin typeface="Arial MT"/>
                <a:cs typeface="Arial MT"/>
              </a:rPr>
              <a:t> </a:t>
            </a:r>
            <a:r>
              <a:rPr sz="2800" dirty="0">
                <a:solidFill>
                  <a:srgbClr val="221F1F"/>
                </a:solidFill>
                <a:latin typeface="Arial MT"/>
                <a:cs typeface="Arial MT"/>
              </a:rPr>
              <a:t>global</a:t>
            </a:r>
            <a:endParaRPr sz="2800" dirty="0">
              <a:latin typeface="Arial MT"/>
              <a:cs typeface="Arial MT"/>
            </a:endParaRPr>
          </a:p>
        </p:txBody>
      </p:sp>
      <p:sp>
        <p:nvSpPr>
          <p:cNvPr id="5" name="object 5"/>
          <p:cNvSpPr txBox="1"/>
          <p:nvPr/>
        </p:nvSpPr>
        <p:spPr>
          <a:xfrm>
            <a:off x="6251828" y="3542373"/>
            <a:ext cx="3717290" cy="2587625"/>
          </a:xfrm>
          <a:prstGeom prst="rect">
            <a:avLst/>
          </a:prstGeom>
        </p:spPr>
        <p:txBody>
          <a:bodyPr vert="horz" wrap="square" lIns="0" tIns="98425" rIns="0" bIns="0" rtlCol="0">
            <a:spAutoFit/>
          </a:bodyPr>
          <a:lstStyle/>
          <a:p>
            <a:pPr marL="241300">
              <a:spcBef>
                <a:spcPts val="775"/>
              </a:spcBef>
            </a:pPr>
            <a:r>
              <a:rPr sz="2800" dirty="0">
                <a:solidFill>
                  <a:srgbClr val="221F1F"/>
                </a:solidFill>
                <a:latin typeface="Arial MT"/>
                <a:cs typeface="Arial MT"/>
              </a:rPr>
              <a:t>sport.</a:t>
            </a:r>
            <a:endParaRPr sz="2800">
              <a:latin typeface="Arial MT"/>
              <a:cs typeface="Arial MT"/>
            </a:endParaRPr>
          </a:p>
          <a:p>
            <a:pPr marL="241300" marR="5080" indent="-228600">
              <a:lnSpc>
                <a:spcPct val="90000"/>
              </a:lnSpc>
              <a:spcBef>
                <a:spcPts val="1015"/>
              </a:spcBef>
              <a:buChar char="•"/>
              <a:tabLst>
                <a:tab pos="241300" algn="l"/>
              </a:tabLst>
            </a:pPr>
            <a:r>
              <a:rPr sz="2800" spc="-5" dirty="0">
                <a:solidFill>
                  <a:srgbClr val="221F1F"/>
                </a:solidFill>
                <a:latin typeface="Arial MT"/>
                <a:cs typeface="Arial MT"/>
              </a:rPr>
              <a:t>The</a:t>
            </a:r>
            <a:r>
              <a:rPr sz="2800" spc="5" dirty="0">
                <a:solidFill>
                  <a:srgbClr val="221F1F"/>
                </a:solidFill>
                <a:latin typeface="Arial MT"/>
                <a:cs typeface="Arial MT"/>
              </a:rPr>
              <a:t> </a:t>
            </a:r>
            <a:r>
              <a:rPr sz="2800" spc="-5" dirty="0">
                <a:solidFill>
                  <a:srgbClr val="221F1F"/>
                </a:solidFill>
                <a:latin typeface="Arial MT"/>
                <a:cs typeface="Arial MT"/>
              </a:rPr>
              <a:t>National</a:t>
            </a:r>
            <a:r>
              <a:rPr sz="2800" spc="5" dirty="0">
                <a:solidFill>
                  <a:srgbClr val="221F1F"/>
                </a:solidFill>
                <a:latin typeface="Arial MT"/>
                <a:cs typeface="Arial MT"/>
              </a:rPr>
              <a:t> </a:t>
            </a:r>
            <a:r>
              <a:rPr sz="2800" spc="-5" dirty="0">
                <a:solidFill>
                  <a:srgbClr val="221F1F"/>
                </a:solidFill>
                <a:latin typeface="Arial MT"/>
                <a:cs typeface="Arial MT"/>
              </a:rPr>
              <a:t>Football </a:t>
            </a:r>
            <a:r>
              <a:rPr sz="2800" spc="-765" dirty="0">
                <a:solidFill>
                  <a:srgbClr val="221F1F"/>
                </a:solidFill>
                <a:latin typeface="Arial MT"/>
                <a:cs typeface="Arial MT"/>
              </a:rPr>
              <a:t> </a:t>
            </a:r>
            <a:r>
              <a:rPr sz="2800" spc="-5" dirty="0">
                <a:solidFill>
                  <a:srgbClr val="221F1F"/>
                </a:solidFill>
                <a:latin typeface="Arial MT"/>
                <a:cs typeface="Arial MT"/>
              </a:rPr>
              <a:t>League</a:t>
            </a:r>
            <a:r>
              <a:rPr sz="2800" spc="-10" dirty="0">
                <a:solidFill>
                  <a:srgbClr val="221F1F"/>
                </a:solidFill>
                <a:latin typeface="Arial MT"/>
                <a:cs typeface="Arial MT"/>
              </a:rPr>
              <a:t> </a:t>
            </a:r>
            <a:r>
              <a:rPr sz="2800" spc="-5" dirty="0">
                <a:solidFill>
                  <a:srgbClr val="221F1F"/>
                </a:solidFill>
                <a:latin typeface="Arial MT"/>
                <a:cs typeface="Arial MT"/>
              </a:rPr>
              <a:t>is</a:t>
            </a:r>
            <a:r>
              <a:rPr sz="2800" spc="-25" dirty="0">
                <a:solidFill>
                  <a:srgbClr val="221F1F"/>
                </a:solidFill>
                <a:latin typeface="Arial MT"/>
                <a:cs typeface="Arial MT"/>
              </a:rPr>
              <a:t> </a:t>
            </a:r>
            <a:r>
              <a:rPr sz="2800" dirty="0">
                <a:solidFill>
                  <a:srgbClr val="221F1F"/>
                </a:solidFill>
                <a:latin typeface="Arial MT"/>
                <a:cs typeface="Arial MT"/>
              </a:rPr>
              <a:t>focusing</a:t>
            </a:r>
            <a:r>
              <a:rPr sz="2800" spc="-25" dirty="0">
                <a:solidFill>
                  <a:srgbClr val="221F1F"/>
                </a:solidFill>
                <a:latin typeface="Arial MT"/>
                <a:cs typeface="Arial MT"/>
              </a:rPr>
              <a:t> </a:t>
            </a:r>
            <a:r>
              <a:rPr sz="2800" dirty="0">
                <a:solidFill>
                  <a:srgbClr val="221F1F"/>
                </a:solidFill>
                <a:latin typeface="Arial MT"/>
                <a:cs typeface="Arial MT"/>
              </a:rPr>
              <a:t>on </a:t>
            </a:r>
            <a:r>
              <a:rPr sz="2800" spc="-760" dirty="0">
                <a:solidFill>
                  <a:srgbClr val="221F1F"/>
                </a:solidFill>
                <a:latin typeface="Arial MT"/>
                <a:cs typeface="Arial MT"/>
              </a:rPr>
              <a:t> </a:t>
            </a:r>
            <a:r>
              <a:rPr sz="2800" spc="-5" dirty="0">
                <a:solidFill>
                  <a:srgbClr val="221F1F"/>
                </a:solidFill>
                <a:latin typeface="Arial MT"/>
                <a:cs typeface="Arial MT"/>
              </a:rPr>
              <a:t>Canada,</a:t>
            </a:r>
            <a:r>
              <a:rPr sz="2800" spc="5" dirty="0">
                <a:solidFill>
                  <a:srgbClr val="221F1F"/>
                </a:solidFill>
                <a:latin typeface="Arial MT"/>
                <a:cs typeface="Arial MT"/>
              </a:rPr>
              <a:t> </a:t>
            </a:r>
            <a:r>
              <a:rPr sz="2800" spc="-10" dirty="0">
                <a:solidFill>
                  <a:srgbClr val="221F1F"/>
                </a:solidFill>
                <a:latin typeface="Arial MT"/>
                <a:cs typeface="Arial MT"/>
              </a:rPr>
              <a:t>UK,</a:t>
            </a:r>
            <a:r>
              <a:rPr sz="2800" spc="-5" dirty="0">
                <a:solidFill>
                  <a:srgbClr val="221F1F"/>
                </a:solidFill>
                <a:latin typeface="Arial MT"/>
                <a:cs typeface="Arial MT"/>
              </a:rPr>
              <a:t> China, </a:t>
            </a:r>
            <a:r>
              <a:rPr sz="2800" dirty="0">
                <a:solidFill>
                  <a:srgbClr val="221F1F"/>
                </a:solidFill>
                <a:latin typeface="Arial MT"/>
                <a:cs typeface="Arial MT"/>
              </a:rPr>
              <a:t> </a:t>
            </a:r>
            <a:r>
              <a:rPr sz="2800" spc="-30" dirty="0">
                <a:solidFill>
                  <a:srgbClr val="221F1F"/>
                </a:solidFill>
                <a:latin typeface="Arial MT"/>
                <a:cs typeface="Arial MT"/>
              </a:rPr>
              <a:t>Germany, </a:t>
            </a:r>
            <a:r>
              <a:rPr sz="2800" dirty="0">
                <a:solidFill>
                  <a:srgbClr val="221F1F"/>
                </a:solidFill>
                <a:latin typeface="Arial MT"/>
                <a:cs typeface="Arial MT"/>
              </a:rPr>
              <a:t>Japan, </a:t>
            </a:r>
            <a:r>
              <a:rPr sz="2800" spc="-5" dirty="0">
                <a:solidFill>
                  <a:srgbClr val="221F1F"/>
                </a:solidFill>
                <a:latin typeface="Arial MT"/>
                <a:cs typeface="Arial MT"/>
              </a:rPr>
              <a:t>and </a:t>
            </a:r>
            <a:r>
              <a:rPr sz="2800" spc="-765" dirty="0">
                <a:solidFill>
                  <a:srgbClr val="221F1F"/>
                </a:solidFill>
                <a:latin typeface="Arial MT"/>
                <a:cs typeface="Arial MT"/>
              </a:rPr>
              <a:t> </a:t>
            </a:r>
            <a:r>
              <a:rPr sz="2800" spc="-5" dirty="0">
                <a:solidFill>
                  <a:srgbClr val="221F1F"/>
                </a:solidFill>
                <a:latin typeface="Arial MT"/>
                <a:cs typeface="Arial MT"/>
              </a:rPr>
              <a:t>Mexico.</a:t>
            </a:r>
            <a:endParaRPr sz="2800">
              <a:latin typeface="Arial MT"/>
              <a:cs typeface="Arial MT"/>
            </a:endParaRPr>
          </a:p>
        </p:txBody>
      </p:sp>
      <p:sp>
        <p:nvSpPr>
          <p:cNvPr id="6" name="object 6"/>
          <p:cNvSpPr txBox="1"/>
          <p:nvPr/>
        </p:nvSpPr>
        <p:spPr>
          <a:xfrm>
            <a:off x="1807463" y="3704844"/>
            <a:ext cx="4028440" cy="318036"/>
          </a:xfrm>
          <a:prstGeom prst="rect">
            <a:avLst/>
          </a:prstGeom>
          <a:ln w="6350">
            <a:solidFill>
              <a:srgbClr val="221F1F"/>
            </a:solidFill>
          </a:ln>
        </p:spPr>
        <p:txBody>
          <a:bodyPr vert="horz" wrap="square" lIns="0" tIns="40640" rIns="0" bIns="0" rtlCol="0">
            <a:spAutoFit/>
          </a:bodyPr>
          <a:lstStyle/>
          <a:p>
            <a:pPr marL="90805">
              <a:spcBef>
                <a:spcPts val="320"/>
              </a:spcBef>
            </a:pPr>
            <a:r>
              <a:rPr dirty="0">
                <a:solidFill>
                  <a:srgbClr val="221F1F"/>
                </a:solidFill>
                <a:latin typeface="Arial MT"/>
                <a:cs typeface="Arial MT"/>
              </a:rPr>
              <a:t>The</a:t>
            </a:r>
            <a:r>
              <a:rPr spc="-30" dirty="0">
                <a:solidFill>
                  <a:srgbClr val="221F1F"/>
                </a:solidFill>
                <a:latin typeface="Arial MT"/>
                <a:cs typeface="Arial MT"/>
              </a:rPr>
              <a:t> </a:t>
            </a:r>
            <a:r>
              <a:rPr dirty="0">
                <a:solidFill>
                  <a:srgbClr val="221F1F"/>
                </a:solidFill>
                <a:latin typeface="Arial MT"/>
                <a:cs typeface="Arial MT"/>
              </a:rPr>
              <a:t>NFL</a:t>
            </a:r>
            <a:r>
              <a:rPr spc="-85" dirty="0">
                <a:solidFill>
                  <a:srgbClr val="221F1F"/>
                </a:solidFill>
                <a:latin typeface="Arial MT"/>
                <a:cs typeface="Arial MT"/>
              </a:rPr>
              <a:t> </a:t>
            </a:r>
            <a:r>
              <a:rPr spc="-5" dirty="0">
                <a:solidFill>
                  <a:srgbClr val="221F1F"/>
                </a:solidFill>
                <a:latin typeface="Arial MT"/>
                <a:cs typeface="Arial MT"/>
              </a:rPr>
              <a:t>promoted</a:t>
            </a:r>
            <a:r>
              <a:rPr dirty="0">
                <a:solidFill>
                  <a:srgbClr val="221F1F"/>
                </a:solidFill>
                <a:latin typeface="Arial MT"/>
                <a:cs typeface="Arial MT"/>
              </a:rPr>
              <a:t> </a:t>
            </a:r>
            <a:r>
              <a:rPr spc="-5" dirty="0">
                <a:solidFill>
                  <a:srgbClr val="221F1F"/>
                </a:solidFill>
                <a:latin typeface="Arial MT"/>
                <a:cs typeface="Arial MT"/>
              </a:rPr>
              <a:t>games in</a:t>
            </a:r>
            <a:r>
              <a:rPr spc="-15" dirty="0">
                <a:solidFill>
                  <a:srgbClr val="221F1F"/>
                </a:solidFill>
                <a:latin typeface="Arial MT"/>
                <a:cs typeface="Arial MT"/>
              </a:rPr>
              <a:t> </a:t>
            </a:r>
            <a:r>
              <a:rPr spc="-5" dirty="0">
                <a:solidFill>
                  <a:srgbClr val="221F1F"/>
                </a:solidFill>
                <a:latin typeface="Arial MT"/>
                <a:cs typeface="Arial MT"/>
              </a:rPr>
              <a:t>London</a:t>
            </a:r>
            <a:endParaRPr>
              <a:latin typeface="Arial MT"/>
              <a:cs typeface="Arial MT"/>
            </a:endParaRPr>
          </a:p>
        </p:txBody>
      </p:sp>
      <p:pic>
        <p:nvPicPr>
          <p:cNvPr id="7" name="object 7"/>
          <p:cNvPicPr/>
          <p:nvPr/>
        </p:nvPicPr>
        <p:blipFill>
          <a:blip r:embed="rId2" cstate="print"/>
          <a:stretch>
            <a:fillRect/>
          </a:stretch>
        </p:blipFill>
        <p:spPr>
          <a:xfrm>
            <a:off x="1981200" y="4515611"/>
            <a:ext cx="3156204" cy="2068068"/>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1276" y="1565743"/>
            <a:ext cx="11829447" cy="4351338"/>
          </a:xfrm>
        </p:spPr>
        <p:txBody>
          <a:bodyPr>
            <a:normAutofit fontScale="62500" lnSpcReduction="20000"/>
          </a:bodyPr>
          <a:lstStyle/>
          <a:p>
            <a:pPr>
              <a:lnSpc>
                <a:spcPct val="170000"/>
              </a:lnSpc>
            </a:pPr>
            <a:r>
              <a:rPr lang="en-US" dirty="0">
                <a:latin typeface="Merriweather" panose="00000500000000000000" pitchFamily="2" charset="0"/>
              </a:rPr>
              <a:t>Marketing data analytics is the process of analyzing marketing data to extract actionable insights. </a:t>
            </a:r>
            <a:endParaRPr lang="en-US" dirty="0" smtClean="0">
              <a:latin typeface="Merriweather" panose="00000500000000000000" pitchFamily="2" charset="0"/>
            </a:endParaRPr>
          </a:p>
          <a:p>
            <a:pPr>
              <a:lnSpc>
                <a:spcPct val="170000"/>
              </a:lnSpc>
            </a:pPr>
            <a:r>
              <a:rPr lang="en-US" dirty="0" smtClean="0">
                <a:latin typeface="Merriweather" panose="00000500000000000000" pitchFamily="2" charset="0"/>
              </a:rPr>
              <a:t>Includes </a:t>
            </a:r>
            <a:r>
              <a:rPr lang="en-US" b="1" dirty="0" smtClean="0">
                <a:latin typeface="Merriweather" panose="00000500000000000000" pitchFamily="2" charset="0"/>
              </a:rPr>
              <a:t>identifying key marketing metrics, collecting reliable data, tracking the metrics over time, and using the results to improve future strategies. </a:t>
            </a:r>
            <a:endParaRPr lang="en-US" b="1" dirty="0" smtClean="0">
              <a:latin typeface="Merriweather" panose="00000500000000000000" pitchFamily="2" charset="0"/>
            </a:endParaRPr>
          </a:p>
          <a:p>
            <a:pPr>
              <a:lnSpc>
                <a:spcPct val="170000"/>
              </a:lnSpc>
            </a:pPr>
            <a:r>
              <a:rPr lang="en-US" dirty="0" smtClean="0">
                <a:latin typeface="Merriweather" panose="00000500000000000000" pitchFamily="2" charset="0"/>
              </a:rPr>
              <a:t>Pricing analytics are the metrics and associated tools used to understand how pricing activities affect the overall business, analyze the profitability of specific price points, and optimize a business’s pricing strategy for maximum revenue.</a:t>
            </a:r>
            <a:endParaRPr lang="en-US" dirty="0" smtClean="0">
              <a:latin typeface="Merriweather" panose="00000500000000000000" pitchFamily="2" charset="0"/>
            </a:endParaRPr>
          </a:p>
          <a:p>
            <a:pPr>
              <a:lnSpc>
                <a:spcPct val="170000"/>
              </a:lnSpc>
            </a:pPr>
            <a:r>
              <a:rPr lang="en-US" dirty="0" smtClean="0">
                <a:latin typeface="Merriweather" panose="00000500000000000000" pitchFamily="2" charset="0"/>
              </a:rPr>
              <a:t>Pricing </a:t>
            </a:r>
            <a:r>
              <a:rPr lang="en-US" dirty="0">
                <a:latin typeface="Merriweather" panose="00000500000000000000" pitchFamily="2" charset="0"/>
              </a:rPr>
              <a:t>tends to become a bigger challenge as companies grow. </a:t>
            </a:r>
            <a:endParaRPr lang="en-US" dirty="0" smtClean="0">
              <a:latin typeface="Merriweather" panose="00000500000000000000" pitchFamily="2" charset="0"/>
            </a:endParaRPr>
          </a:p>
          <a:p>
            <a:pPr>
              <a:lnSpc>
                <a:spcPct val="170000"/>
              </a:lnSpc>
            </a:pPr>
            <a:r>
              <a:rPr lang="en-US" dirty="0" smtClean="0">
                <a:latin typeface="Merriweather" panose="00000500000000000000" pitchFamily="2" charset="0"/>
              </a:rPr>
              <a:t>Companies </a:t>
            </a:r>
            <a:r>
              <a:rPr lang="en-US" dirty="0">
                <a:latin typeface="Merriweather" panose="00000500000000000000" pitchFamily="2" charset="0"/>
              </a:rPr>
              <a:t>with lots of products sold at different price points, different customer tiers, or complex product bundles tend to see the greatest benefits from analysis</a:t>
            </a:r>
            <a:r>
              <a:rPr lang="en-US" dirty="0" smtClean="0">
                <a:latin typeface="Merriweather" panose="00000500000000000000" pitchFamily="2" charset="0"/>
              </a:rPr>
              <a:t>.</a:t>
            </a:r>
            <a:endParaRPr lang="en-US" dirty="0" smtClean="0">
              <a:latin typeface="Merriweather" panose="00000500000000000000" pitchFamily="2" charset="0"/>
            </a:endParaRPr>
          </a:p>
        </p:txBody>
      </p:sp>
      <p:sp>
        <p:nvSpPr>
          <p:cNvPr id="5" name="Title 1"/>
          <p:cNvSpPr>
            <a:spLocks noGrp="1"/>
          </p:cNvSpPr>
          <p:nvPr>
            <p:ph type="title"/>
          </p:nvPr>
        </p:nvSpPr>
        <p:spPr>
          <a:xfrm>
            <a:off x="1495123" y="153369"/>
            <a:ext cx="10515600" cy="1325563"/>
          </a:xfrm>
        </p:spPr>
        <p:txBody>
          <a:bodyPr/>
          <a:lstStyle/>
          <a:p>
            <a:pPr algn="ctr"/>
            <a:r>
              <a:rPr lang="en-CA" dirty="0" smtClean="0">
                <a:latin typeface="Merriweather" panose="00000500000000000000" pitchFamily="2" charset="0"/>
              </a:rPr>
              <a:t>ROLE OF ANALYTICS IN MARKETING</a:t>
            </a:r>
            <a:endParaRPr lang="en-GB" dirty="0">
              <a:latin typeface="Merriweather" panose="00000500000000000000" pitchFamily="2" charset="0"/>
            </a:endParaRPr>
          </a:p>
        </p:txBody>
      </p:sp>
      <p:sp>
        <p:nvSpPr>
          <p:cNvPr id="6" name="Rectangle 5"/>
          <p:cNvSpPr/>
          <p:nvPr/>
        </p:nvSpPr>
        <p:spPr>
          <a:xfrm>
            <a:off x="0" y="6467185"/>
            <a:ext cx="12192000" cy="461665"/>
          </a:xfrm>
          <a:prstGeom prst="rect">
            <a:avLst/>
          </a:prstGeom>
        </p:spPr>
        <p:txBody>
          <a:bodyPr wrap="square">
            <a:spAutoFit/>
          </a:bodyPr>
          <a:lstStyle/>
          <a:p>
            <a:r>
              <a:rPr lang="en-US" sz="1200" dirty="0"/>
              <a:t>Brenner, M. (2023, July 14). Big Data For Marketing? It’s All About The Questions. Marketing Insider Group. https://marketinginsidergroup.com/content-marketing/big-data-for-marketing-its-all-about-the-questions/</a:t>
            </a:r>
            <a:endParaRPr lang="en-GB" sz="1200"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4752" y="1623495"/>
            <a:ext cx="11983454" cy="4351338"/>
          </a:xfrm>
        </p:spPr>
        <p:txBody>
          <a:bodyPr>
            <a:normAutofit fontScale="85000" lnSpcReduction="10000"/>
          </a:bodyPr>
          <a:lstStyle/>
          <a:p>
            <a:pPr>
              <a:lnSpc>
                <a:spcPct val="170000"/>
              </a:lnSpc>
            </a:pPr>
            <a:r>
              <a:rPr lang="en-US" dirty="0">
                <a:latin typeface="Merriweather" panose="00000500000000000000" pitchFamily="2" charset="0"/>
              </a:rPr>
              <a:t>Data analytics help companies understand the factors that drive subscription and churn rates by letting them know more than just knowing which factors drive one-time sales.</a:t>
            </a:r>
            <a:endParaRPr lang="en-US" dirty="0">
              <a:latin typeface="Merriweather" panose="00000500000000000000" pitchFamily="2" charset="0"/>
            </a:endParaRPr>
          </a:p>
          <a:p>
            <a:pPr>
              <a:lnSpc>
                <a:spcPct val="170000"/>
              </a:lnSpc>
            </a:pPr>
            <a:r>
              <a:rPr lang="en-US" dirty="0">
                <a:latin typeface="Merriweather" panose="00000500000000000000" pitchFamily="2" charset="0"/>
              </a:rPr>
              <a:t>Going after the wrong customer segment can mean significant lost revenue. Pricing analytics show which customer segments are the most (and least) profitable and which respond best to specific pricing strategies.</a:t>
            </a:r>
            <a:endParaRPr lang="en-GB" dirty="0">
              <a:latin typeface="Merriweather" panose="00000500000000000000" pitchFamily="2" charset="0"/>
            </a:endParaRPr>
          </a:p>
          <a:p>
            <a:endParaRPr lang="en-GB" dirty="0"/>
          </a:p>
        </p:txBody>
      </p:sp>
      <p:sp>
        <p:nvSpPr>
          <p:cNvPr id="4" name="Title 1"/>
          <p:cNvSpPr>
            <a:spLocks noGrp="1"/>
          </p:cNvSpPr>
          <p:nvPr>
            <p:ph type="title"/>
          </p:nvPr>
        </p:nvSpPr>
        <p:spPr>
          <a:xfrm>
            <a:off x="1511968" y="201496"/>
            <a:ext cx="10515600" cy="1325563"/>
          </a:xfrm>
        </p:spPr>
        <p:txBody>
          <a:bodyPr/>
          <a:lstStyle/>
          <a:p>
            <a:pPr algn="ctr"/>
            <a:r>
              <a:rPr lang="en-CA" dirty="0" smtClean="0">
                <a:latin typeface="Merriweather" panose="00000500000000000000" pitchFamily="2" charset="0"/>
              </a:rPr>
              <a:t>ROLE OF ANALYTICS IN MARKETING</a:t>
            </a:r>
            <a:endParaRPr lang="en-GB" dirty="0">
              <a:latin typeface="Merriweather" panose="00000500000000000000" pitchFamily="2" charset="0"/>
            </a:endParaRPr>
          </a:p>
        </p:txBody>
      </p:sp>
      <p:sp>
        <p:nvSpPr>
          <p:cNvPr id="5" name="Rectangle 4"/>
          <p:cNvSpPr/>
          <p:nvPr/>
        </p:nvSpPr>
        <p:spPr>
          <a:xfrm>
            <a:off x="0" y="6476810"/>
            <a:ext cx="12192000" cy="461665"/>
          </a:xfrm>
          <a:prstGeom prst="rect">
            <a:avLst/>
          </a:prstGeom>
        </p:spPr>
        <p:txBody>
          <a:bodyPr wrap="square">
            <a:spAutoFit/>
          </a:bodyPr>
          <a:lstStyle/>
          <a:p>
            <a:r>
              <a:rPr lang="en-US" sz="1200" dirty="0"/>
              <a:t>Brenner, M. (2023, July 14). Big Data For Marketing? It’s All About The Questions. Marketing Insider Group. https://marketinginsidergroup.com/content-marketing/big-data-for-marketing-its-all-about-the-questions/</a:t>
            </a:r>
            <a:endParaRPr lang="en-GB" sz="1200"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7804" y="1507807"/>
            <a:ext cx="12114196" cy="4351338"/>
          </a:xfrm>
        </p:spPr>
        <p:txBody>
          <a:bodyPr>
            <a:noAutofit/>
          </a:bodyPr>
          <a:lstStyle/>
          <a:p>
            <a:r>
              <a:rPr lang="en-US" sz="1600" b="1" dirty="0" smtClean="0"/>
              <a:t>Product </a:t>
            </a:r>
            <a:r>
              <a:rPr lang="en-US" sz="1600" b="1" dirty="0"/>
              <a:t>Intelligence</a:t>
            </a:r>
            <a:endParaRPr lang="en-US" sz="1600" dirty="0"/>
          </a:p>
          <a:p>
            <a:r>
              <a:rPr lang="en-US" sz="1600" dirty="0"/>
              <a:t>Analytics can help </a:t>
            </a:r>
            <a:r>
              <a:rPr lang="en-US" sz="1600" dirty="0" smtClean="0"/>
              <a:t>track </a:t>
            </a:r>
            <a:r>
              <a:rPr lang="en-US" sz="1600" dirty="0"/>
              <a:t>how customers interact with </a:t>
            </a:r>
            <a:r>
              <a:rPr lang="en-US" sz="1600" dirty="0" smtClean="0"/>
              <a:t>products</a:t>
            </a:r>
            <a:r>
              <a:rPr lang="en-US" sz="1600" dirty="0"/>
              <a:t>. This information can be used to improve the products, from pricing to features, to better align with customer needs.</a:t>
            </a:r>
            <a:endParaRPr lang="en-US" sz="1600" dirty="0"/>
          </a:p>
          <a:p>
            <a:r>
              <a:rPr lang="en-US" sz="1600" b="1" dirty="0"/>
              <a:t>Customer Trends and Preferences</a:t>
            </a:r>
            <a:endParaRPr lang="en-US" sz="1600" dirty="0"/>
          </a:p>
          <a:p>
            <a:r>
              <a:rPr lang="en-US" sz="1600" dirty="0"/>
              <a:t>By understanding customer trends and preferences, you can adjust your marketing mix to better appeal to </a:t>
            </a:r>
            <a:r>
              <a:rPr lang="en-US" sz="1600" dirty="0" smtClean="0"/>
              <a:t>the target </a:t>
            </a:r>
            <a:r>
              <a:rPr lang="en-US" sz="1600" dirty="0"/>
              <a:t>audience. </a:t>
            </a:r>
            <a:r>
              <a:rPr lang="en-US" sz="1600" dirty="0" smtClean="0"/>
              <a:t>Information can also be used segment </a:t>
            </a:r>
            <a:r>
              <a:rPr lang="en-US" sz="1600" dirty="0"/>
              <a:t>customers and create targeted marketing campaigns.</a:t>
            </a:r>
            <a:endParaRPr lang="en-US" sz="1600" dirty="0"/>
          </a:p>
          <a:p>
            <a:r>
              <a:rPr lang="en-US" sz="1600" b="1" dirty="0"/>
              <a:t>Customer Support</a:t>
            </a:r>
            <a:endParaRPr lang="en-US" sz="1600" dirty="0"/>
          </a:p>
          <a:p>
            <a:r>
              <a:rPr lang="en-US" sz="1600" dirty="0"/>
              <a:t>Analytics can be used to improve customer support by identifying areas where customers are having difficulty or need assistance. This information can be used to develop training materials or improve self-service options.</a:t>
            </a:r>
            <a:endParaRPr lang="en-US" sz="1600" dirty="0"/>
          </a:p>
          <a:p>
            <a:r>
              <a:rPr lang="en-US" sz="1600" b="1" dirty="0"/>
              <a:t>Messaging and Media</a:t>
            </a:r>
            <a:endParaRPr lang="en-US" sz="1600" dirty="0"/>
          </a:p>
          <a:p>
            <a:r>
              <a:rPr lang="en-US" sz="1600" dirty="0"/>
              <a:t>Data analytics can help you understand which messages and media are most effective in reaching and converting customers. </a:t>
            </a:r>
            <a:endParaRPr lang="en-US" sz="1600" dirty="0"/>
          </a:p>
          <a:p>
            <a:r>
              <a:rPr lang="en-US" sz="1600" b="1" dirty="0"/>
              <a:t>Competition</a:t>
            </a:r>
            <a:endParaRPr lang="en-US" sz="1600" dirty="0"/>
          </a:p>
          <a:p>
            <a:r>
              <a:rPr lang="en-US" sz="1600" dirty="0"/>
              <a:t>You can use marketing data analytics to track your competition and also understand strengths and weaknesses. </a:t>
            </a:r>
            <a:r>
              <a:rPr lang="en-US" sz="1600" dirty="0" smtClean="0"/>
              <a:t>Businesses </a:t>
            </a:r>
            <a:endParaRPr lang="en-US" sz="1600" dirty="0" smtClean="0"/>
          </a:p>
          <a:p>
            <a:pPr marL="0" indent="0">
              <a:buNone/>
            </a:pPr>
            <a:r>
              <a:rPr lang="en-US" sz="1600" dirty="0" smtClean="0"/>
              <a:t>that </a:t>
            </a:r>
            <a:r>
              <a:rPr lang="en-US" sz="1600" dirty="0"/>
              <a:t>use data analytics can gain a competitive edge over those that do not.</a:t>
            </a:r>
            <a:endParaRPr lang="en-US" sz="1600" dirty="0"/>
          </a:p>
          <a:p>
            <a:r>
              <a:rPr lang="en-US" sz="1600" b="1" dirty="0"/>
              <a:t>Predict Future Results</a:t>
            </a:r>
            <a:endParaRPr lang="en-US" sz="1600" dirty="0"/>
          </a:p>
          <a:p>
            <a:r>
              <a:rPr lang="en-US" sz="1600" dirty="0"/>
              <a:t>With predictive analytics, you can build a forecasting model to analyze current and past data to project future results. </a:t>
            </a:r>
            <a:endParaRPr lang="en-GB" sz="1600" dirty="0"/>
          </a:p>
        </p:txBody>
      </p:sp>
      <p:sp>
        <p:nvSpPr>
          <p:cNvPr id="4" name="Title 1"/>
          <p:cNvSpPr>
            <a:spLocks noGrp="1"/>
          </p:cNvSpPr>
          <p:nvPr>
            <p:ph type="title"/>
          </p:nvPr>
        </p:nvSpPr>
        <p:spPr>
          <a:xfrm>
            <a:off x="1598596" y="162994"/>
            <a:ext cx="10515600" cy="1325563"/>
          </a:xfrm>
        </p:spPr>
        <p:txBody>
          <a:bodyPr/>
          <a:lstStyle/>
          <a:p>
            <a:pPr algn="ctr"/>
            <a:r>
              <a:rPr lang="en-CA" dirty="0" smtClean="0">
                <a:latin typeface="Merriweather" panose="00000500000000000000" pitchFamily="2" charset="0"/>
              </a:rPr>
              <a:t>IMPORTANCE OF ANALYTICS </a:t>
            </a:r>
            <a:br>
              <a:rPr lang="en-CA" dirty="0" smtClean="0">
                <a:latin typeface="Merriweather" panose="00000500000000000000" pitchFamily="2" charset="0"/>
              </a:rPr>
            </a:br>
            <a:r>
              <a:rPr lang="en-CA" dirty="0" smtClean="0">
                <a:latin typeface="Merriweather" panose="00000500000000000000" pitchFamily="2" charset="0"/>
              </a:rPr>
              <a:t>IN MARKETING</a:t>
            </a:r>
            <a:endParaRPr lang="en-GB" dirty="0">
              <a:latin typeface="Merriweather" panose="00000500000000000000" pitchFamily="2" charset="0"/>
            </a:endParaRPr>
          </a:p>
        </p:txBody>
      </p:sp>
      <p:sp>
        <p:nvSpPr>
          <p:cNvPr id="5" name="Rectangle 4"/>
          <p:cNvSpPr/>
          <p:nvPr/>
        </p:nvSpPr>
        <p:spPr>
          <a:xfrm>
            <a:off x="0" y="6561826"/>
            <a:ext cx="12281836" cy="276999"/>
          </a:xfrm>
          <a:prstGeom prst="rect">
            <a:avLst/>
          </a:prstGeom>
        </p:spPr>
        <p:txBody>
          <a:bodyPr wrap="square">
            <a:spAutoFit/>
          </a:bodyPr>
          <a:lstStyle/>
          <a:p>
            <a:r>
              <a:rPr lang="en-US" sz="1200" dirty="0" err="1"/>
              <a:t>Seto</a:t>
            </a:r>
            <a:r>
              <a:rPr lang="en-US" sz="1200" dirty="0"/>
              <a:t>, F. (2023, August 2). </a:t>
            </a:r>
            <a:r>
              <a:rPr lang="en-US" sz="1200" i="1" dirty="0"/>
              <a:t>Marketing Data Analytics for Business Decisions | Coupler.io Blog</a:t>
            </a:r>
            <a:r>
              <a:rPr lang="en-US" sz="1200" dirty="0"/>
              <a:t>. Coupler.io Blog. </a:t>
            </a:r>
            <a:endParaRPr lang="en-US" sz="1200"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6561" y="1652371"/>
            <a:ext cx="11588016" cy="4351338"/>
          </a:xfrm>
        </p:spPr>
        <p:txBody>
          <a:bodyPr/>
          <a:lstStyle/>
          <a:p>
            <a:pPr marL="0" indent="0">
              <a:buNone/>
            </a:pPr>
            <a:r>
              <a:rPr lang="en-US" b="1" dirty="0" smtClean="0">
                <a:latin typeface="Merriweather" panose="00000500000000000000" pitchFamily="2" charset="0"/>
              </a:rPr>
              <a:t>HOW TO LEVERAGE ON ANALYTICS TO GAIN MARKETING INSIGHTS:</a:t>
            </a:r>
            <a:endParaRPr lang="en-US" b="1" dirty="0">
              <a:latin typeface="Merriweather" panose="00000500000000000000" pitchFamily="2" charset="0"/>
            </a:endParaRPr>
          </a:p>
          <a:p>
            <a:r>
              <a:rPr lang="en-US" dirty="0">
                <a:latin typeface="Merriweather" panose="00000500000000000000" pitchFamily="2" charset="0"/>
              </a:rPr>
              <a:t>Define your customers’ top keywords and topics through search analysis. </a:t>
            </a:r>
            <a:r>
              <a:rPr lang="en-US" dirty="0" smtClean="0">
                <a:latin typeface="Merriweather" panose="00000500000000000000" pitchFamily="2" charset="0"/>
              </a:rPr>
              <a:t>Star by looking at Google </a:t>
            </a:r>
            <a:r>
              <a:rPr lang="en-US" dirty="0">
                <a:latin typeface="Merriweather" panose="00000500000000000000" pitchFamily="2" charset="0"/>
              </a:rPr>
              <a:t>Trends.</a:t>
            </a:r>
            <a:endParaRPr lang="en-US" dirty="0">
              <a:latin typeface="Merriweather" panose="00000500000000000000" pitchFamily="2" charset="0"/>
            </a:endParaRPr>
          </a:p>
          <a:p>
            <a:r>
              <a:rPr lang="en-US" dirty="0" smtClean="0">
                <a:latin typeface="Merriweather" panose="00000500000000000000" pitchFamily="2" charset="0"/>
              </a:rPr>
              <a:t>Scan social </a:t>
            </a:r>
            <a:r>
              <a:rPr lang="en-US" dirty="0">
                <a:latin typeface="Merriweather" panose="00000500000000000000" pitchFamily="2" charset="0"/>
              </a:rPr>
              <a:t>analytics to show what % of social conversations include </a:t>
            </a:r>
            <a:r>
              <a:rPr lang="en-US" dirty="0" smtClean="0">
                <a:latin typeface="Merriweather" panose="00000500000000000000" pitchFamily="2" charset="0"/>
              </a:rPr>
              <a:t>mentions </a:t>
            </a:r>
            <a:r>
              <a:rPr lang="en-US" dirty="0">
                <a:latin typeface="Merriweather" panose="00000500000000000000" pitchFamily="2" charset="0"/>
              </a:rPr>
              <a:t>of your brand</a:t>
            </a:r>
            <a:r>
              <a:rPr lang="en-US" dirty="0" smtClean="0">
                <a:latin typeface="Merriweather" panose="00000500000000000000" pitchFamily="2" charset="0"/>
              </a:rPr>
              <a:t>.</a:t>
            </a:r>
            <a:endParaRPr lang="en-US" dirty="0">
              <a:latin typeface="Merriweather" panose="00000500000000000000" pitchFamily="2" charset="0"/>
            </a:endParaRPr>
          </a:p>
          <a:p>
            <a:r>
              <a:rPr lang="en-US" dirty="0">
                <a:latin typeface="Merriweather" panose="00000500000000000000" pitchFamily="2" charset="0"/>
              </a:rPr>
              <a:t>Insights from </a:t>
            </a:r>
            <a:r>
              <a:rPr lang="en-US" dirty="0" smtClean="0">
                <a:latin typeface="Merriweather" panose="00000500000000000000" pitchFamily="2" charset="0"/>
              </a:rPr>
              <a:t>website </a:t>
            </a:r>
            <a:r>
              <a:rPr lang="en-US" dirty="0">
                <a:latin typeface="Merriweather" panose="00000500000000000000" pitchFamily="2" charset="0"/>
              </a:rPr>
              <a:t>analytics will help you understand which keywords </a:t>
            </a:r>
            <a:r>
              <a:rPr lang="en-US" dirty="0" smtClean="0">
                <a:latin typeface="Merriweather" panose="00000500000000000000" pitchFamily="2" charset="0"/>
              </a:rPr>
              <a:t>drive </a:t>
            </a:r>
            <a:r>
              <a:rPr lang="en-US" dirty="0">
                <a:latin typeface="Merriweather" panose="00000500000000000000" pitchFamily="2" charset="0"/>
              </a:rPr>
              <a:t>conversions</a:t>
            </a:r>
            <a:r>
              <a:rPr lang="en-US" dirty="0" smtClean="0">
                <a:latin typeface="Merriweather" panose="00000500000000000000" pitchFamily="2" charset="0"/>
              </a:rPr>
              <a:t>.</a:t>
            </a:r>
            <a:endParaRPr lang="en-GB" dirty="0">
              <a:latin typeface="Merriweather" panose="00000500000000000000" pitchFamily="2" charset="0"/>
            </a:endParaRPr>
          </a:p>
        </p:txBody>
      </p:sp>
      <p:sp>
        <p:nvSpPr>
          <p:cNvPr id="4" name="Title 1"/>
          <p:cNvSpPr>
            <a:spLocks noGrp="1"/>
          </p:cNvSpPr>
          <p:nvPr>
            <p:ph type="title"/>
          </p:nvPr>
        </p:nvSpPr>
        <p:spPr>
          <a:xfrm>
            <a:off x="1608221" y="249622"/>
            <a:ext cx="10515600" cy="1325563"/>
          </a:xfrm>
        </p:spPr>
        <p:txBody>
          <a:bodyPr/>
          <a:lstStyle/>
          <a:p>
            <a:pPr algn="ctr"/>
            <a:r>
              <a:rPr lang="en-CA" dirty="0" smtClean="0">
                <a:latin typeface="Merriweather" panose="00000500000000000000" pitchFamily="2" charset="0"/>
              </a:rPr>
              <a:t>ROLE OF ANALYTICS IN MARKETING</a:t>
            </a:r>
            <a:endParaRPr lang="en-GB" dirty="0">
              <a:latin typeface="Merriweather" panose="00000500000000000000" pitchFamily="2" charset="0"/>
            </a:endParaRPr>
          </a:p>
        </p:txBody>
      </p:sp>
      <p:sp>
        <p:nvSpPr>
          <p:cNvPr id="5" name="Rectangle 4"/>
          <p:cNvSpPr/>
          <p:nvPr/>
        </p:nvSpPr>
        <p:spPr>
          <a:xfrm>
            <a:off x="0" y="6476810"/>
            <a:ext cx="12192000" cy="461665"/>
          </a:xfrm>
          <a:prstGeom prst="rect">
            <a:avLst/>
          </a:prstGeom>
        </p:spPr>
        <p:txBody>
          <a:bodyPr wrap="square">
            <a:spAutoFit/>
          </a:bodyPr>
          <a:lstStyle/>
          <a:p>
            <a:r>
              <a:rPr lang="en-US" sz="1200" dirty="0"/>
              <a:t>Brenner, M. (2023, July 14). Big Data For Marketing? It’s All About The Questions. Marketing Insider Group. https://marketinginsidergroup.com/content-marketing/big-data-for-marketing-its-all-about-the-questions/</a:t>
            </a:r>
            <a:endParaRPr lang="en-GB" sz="1200"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marL="0" indent="0" algn="ctr">
              <a:buNone/>
            </a:pPr>
            <a:endParaRPr lang="en-CA" sz="4800" dirty="0" smtClean="0"/>
          </a:p>
          <a:p>
            <a:pPr marL="0" indent="0" algn="ctr">
              <a:buNone/>
            </a:pPr>
            <a:r>
              <a:rPr lang="en-CA" sz="4800" dirty="0" smtClean="0"/>
              <a:t>STRATEGIC PLANNING </a:t>
            </a:r>
            <a:endParaRPr lang="en-CA" sz="4800" dirty="0" smtClean="0"/>
          </a:p>
          <a:p>
            <a:pPr marL="0" indent="0" algn="ctr">
              <a:buNone/>
            </a:pPr>
            <a:r>
              <a:rPr lang="en-CA" sz="4800" dirty="0" smtClean="0"/>
              <a:t>TOOLS AND FRAMEWORKS</a:t>
            </a:r>
            <a:endParaRPr lang="en-GB" sz="4800"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CA" dirty="0" smtClean="0"/>
              <a:t>SWOT</a:t>
            </a:r>
            <a:endParaRPr lang="en-GB" dirty="0"/>
          </a:p>
        </p:txBody>
      </p:sp>
      <p:pic>
        <p:nvPicPr>
          <p:cNvPr id="4" name="Content Placeholder 3"/>
          <p:cNvPicPr>
            <a:picLocks noGrp="1" noChangeAspect="1"/>
          </p:cNvPicPr>
          <p:nvPr>
            <p:ph idx="1"/>
          </p:nvPr>
        </p:nvPicPr>
        <p:blipFill>
          <a:blip r:embed="rId1"/>
          <a:stretch>
            <a:fillRect/>
          </a:stretch>
        </p:blipFill>
        <p:spPr>
          <a:xfrm>
            <a:off x="2176829" y="1970004"/>
            <a:ext cx="7222323" cy="4351338"/>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705852" y="938781"/>
            <a:ext cx="10972800" cy="1143000"/>
          </a:xfrm>
        </p:spPr>
        <p:txBody>
          <a:bodyPr>
            <a:normAutofit fontScale="90000"/>
          </a:bodyPr>
          <a:lstStyle/>
          <a:p>
            <a:r>
              <a:rPr lang="en-CA" dirty="0" smtClean="0">
                <a:solidFill>
                  <a:srgbClr val="FF0000"/>
                </a:solidFill>
                <a:latin typeface="Capuche Trial Black" pitchFamily="50" charset="0"/>
              </a:rPr>
              <a:t>CLASS ACTIVITY: </a:t>
            </a:r>
            <a:br>
              <a:rPr lang="en-CA" dirty="0" smtClean="0">
                <a:solidFill>
                  <a:srgbClr val="FF0000"/>
                </a:solidFill>
                <a:latin typeface="Capuche Trial Black" pitchFamily="50" charset="0"/>
              </a:rPr>
            </a:br>
            <a:r>
              <a:rPr lang="en-CA" dirty="0" smtClean="0">
                <a:solidFill>
                  <a:srgbClr val="FF0000"/>
                </a:solidFill>
                <a:latin typeface="Capuche Trial Black" pitchFamily="50" charset="0"/>
              </a:rPr>
              <a:t>HOW TO DO A SWOT ANALYSIS FOR KFC</a:t>
            </a:r>
            <a:endParaRPr lang="en-GB" dirty="0">
              <a:solidFill>
                <a:srgbClr val="FF0000"/>
              </a:solidFill>
              <a:latin typeface="Capuche Trial Black" pitchFamily="50" charset="0"/>
            </a:endParaRPr>
          </a:p>
        </p:txBody>
      </p:sp>
      <p:pic>
        <p:nvPicPr>
          <p:cNvPr id="5" name="Picture 4"/>
          <p:cNvPicPr>
            <a:picLocks noChangeAspect="1"/>
          </p:cNvPicPr>
          <p:nvPr/>
        </p:nvPicPr>
        <p:blipFill>
          <a:blip r:embed="rId1"/>
          <a:stretch>
            <a:fillRect/>
          </a:stretch>
        </p:blipFill>
        <p:spPr>
          <a:xfrm>
            <a:off x="9705473" y="2640047"/>
            <a:ext cx="1973179" cy="1973179"/>
          </a:xfrm>
          <a:prstGeom prst="rect">
            <a:avLst/>
          </a:prstGeom>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smtClean="0">
                <a:solidFill>
                  <a:srgbClr val="FF0000"/>
                </a:solidFill>
              </a:rPr>
              <a:t>CLASS DISCUSSION	</a:t>
            </a:r>
            <a:endParaRPr lang="en-GB" b="1" dirty="0">
              <a:solidFill>
                <a:srgbClr val="FF0000"/>
              </a:solidFill>
            </a:endParaRPr>
          </a:p>
        </p:txBody>
      </p:sp>
      <p:sp>
        <p:nvSpPr>
          <p:cNvPr id="4" name="TextBox 3"/>
          <p:cNvSpPr txBox="1"/>
          <p:nvPr/>
        </p:nvSpPr>
        <p:spPr>
          <a:xfrm>
            <a:off x="818147" y="1703672"/>
            <a:ext cx="5039393" cy="584775"/>
          </a:xfrm>
          <a:prstGeom prst="rect">
            <a:avLst/>
          </a:prstGeom>
          <a:noFill/>
        </p:spPr>
        <p:txBody>
          <a:bodyPr wrap="none" rtlCol="0">
            <a:spAutoFit/>
          </a:bodyPr>
          <a:lstStyle/>
          <a:p>
            <a:r>
              <a:rPr lang="en-CA" dirty="0" smtClean="0"/>
              <a:t>- </a:t>
            </a:r>
            <a:r>
              <a:rPr lang="en-CA" sz="3200" dirty="0" smtClean="0"/>
              <a:t>Do a SWOT analysis for </a:t>
            </a:r>
            <a:r>
              <a:rPr lang="en-CA" sz="3200" dirty="0" smtClean="0"/>
              <a:t>Coke</a:t>
            </a:r>
            <a:endParaRPr lang="en-GB" sz="3200" dirty="0"/>
          </a:p>
        </p:txBody>
      </p:sp>
      <p:sp>
        <p:nvSpPr>
          <p:cNvPr id="3" name="TextBox 2"/>
          <p:cNvSpPr txBox="1"/>
          <p:nvPr/>
        </p:nvSpPr>
        <p:spPr>
          <a:xfrm>
            <a:off x="1501541" y="5467149"/>
            <a:ext cx="5104474" cy="584775"/>
          </a:xfrm>
          <a:prstGeom prst="rect">
            <a:avLst/>
          </a:prstGeom>
          <a:noFill/>
        </p:spPr>
        <p:txBody>
          <a:bodyPr wrap="none" rtlCol="0">
            <a:spAutoFit/>
          </a:bodyPr>
          <a:lstStyle/>
          <a:p>
            <a:r>
              <a:rPr lang="en-CA" sz="3200" dirty="0" smtClean="0"/>
              <a:t>Email: jason@stanfort.edu.sg</a:t>
            </a:r>
            <a:endParaRPr lang="en-GB" sz="3200" dirty="0"/>
          </a:p>
        </p:txBody>
      </p:sp>
      <p:pic>
        <p:nvPicPr>
          <p:cNvPr id="6" name="Picture 5"/>
          <p:cNvPicPr>
            <a:picLocks noChangeAspect="1"/>
          </p:cNvPicPr>
          <p:nvPr/>
        </p:nvPicPr>
        <p:blipFill>
          <a:blip r:embed="rId1"/>
          <a:stretch>
            <a:fillRect/>
          </a:stretch>
        </p:blipFill>
        <p:spPr>
          <a:xfrm>
            <a:off x="6096000" y="546885"/>
            <a:ext cx="4194909" cy="3148603"/>
          </a:xfrm>
          <a:prstGeom prst="rect">
            <a:avLst/>
          </a:prstGeom>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07990"/>
            <a:ext cx="11944953" cy="4351338"/>
          </a:xfrm>
        </p:spPr>
        <p:txBody>
          <a:bodyPr>
            <a:normAutofit/>
          </a:bodyPr>
          <a:lstStyle/>
          <a:p>
            <a:r>
              <a:rPr lang="en-US" dirty="0">
                <a:latin typeface="Merriweather" panose="00000500000000000000" pitchFamily="2" charset="0"/>
              </a:rPr>
              <a:t>A SWOT exercise can generate very </a:t>
            </a:r>
            <a:r>
              <a:rPr lang="en-US" i="1" dirty="0">
                <a:latin typeface="Merriweather" panose="00000500000000000000" pitchFamily="2" charset="0"/>
              </a:rPr>
              <a:t>long lists </a:t>
            </a:r>
            <a:r>
              <a:rPr lang="en-US" dirty="0">
                <a:latin typeface="Merriweather" panose="00000500000000000000" pitchFamily="2" charset="0"/>
              </a:rPr>
              <a:t>of apparent strengths, weaknesses, opportunities and threats, whereas what matters is to be clear about what is really important and what is less important. </a:t>
            </a:r>
            <a:endParaRPr lang="en-US" dirty="0" smtClean="0">
              <a:latin typeface="Merriweather" panose="00000500000000000000" pitchFamily="2" charset="0"/>
            </a:endParaRPr>
          </a:p>
          <a:p>
            <a:pPr marL="0" indent="0">
              <a:buNone/>
            </a:pPr>
            <a:endParaRPr lang="en-US" dirty="0">
              <a:latin typeface="Merriweather" panose="00000500000000000000" pitchFamily="2" charset="0"/>
            </a:endParaRPr>
          </a:p>
          <a:p>
            <a:r>
              <a:rPr lang="en-US" dirty="0">
                <a:latin typeface="Merriweather" panose="00000500000000000000" pitchFamily="2" charset="0"/>
              </a:rPr>
              <a:t>There is a danger of </a:t>
            </a:r>
            <a:r>
              <a:rPr lang="en-US" b="1" i="1" dirty="0" err="1">
                <a:latin typeface="Merriweather" panose="00000500000000000000" pitchFamily="2" charset="0"/>
              </a:rPr>
              <a:t>overgeneralisation</a:t>
            </a:r>
            <a:r>
              <a:rPr lang="en-US" dirty="0">
                <a:latin typeface="Merriweather" panose="00000500000000000000" pitchFamily="2" charset="0"/>
              </a:rPr>
              <a:t> - identifying a very general explanation of strategic capability does not explain the underlying reasons for that capability. </a:t>
            </a:r>
            <a:endParaRPr lang="en-US" dirty="0">
              <a:latin typeface="Merriweather" panose="00000500000000000000" pitchFamily="2" charset="0"/>
            </a:endParaRPr>
          </a:p>
          <a:p>
            <a:pPr lvl="1"/>
            <a:r>
              <a:rPr lang="en-US" dirty="0">
                <a:latin typeface="Merriweather" panose="00000500000000000000" pitchFamily="2" charset="0"/>
              </a:rPr>
              <a:t>SWOT analysis is not a substitute for more rigorous, insightful analysis </a:t>
            </a:r>
            <a:endParaRPr lang="en-US" dirty="0">
              <a:latin typeface="Merriweather" panose="00000500000000000000" pitchFamily="2" charset="0"/>
            </a:endParaRPr>
          </a:p>
          <a:p>
            <a:pPr marL="0" indent="0">
              <a:buNone/>
            </a:pPr>
            <a:endParaRPr lang="en-US" dirty="0">
              <a:latin typeface="Merriweather" panose="00000500000000000000" pitchFamily="2" charset="0"/>
            </a:endParaRPr>
          </a:p>
          <a:p>
            <a:endParaRPr lang="en-US" dirty="0">
              <a:latin typeface="Merriweather" panose="00000500000000000000" pitchFamily="2" charset="0"/>
            </a:endParaRPr>
          </a:p>
        </p:txBody>
      </p:sp>
      <p:sp>
        <p:nvSpPr>
          <p:cNvPr id="4" name="Title 1"/>
          <p:cNvSpPr>
            <a:spLocks noGrp="1"/>
          </p:cNvSpPr>
          <p:nvPr>
            <p:ph type="title"/>
          </p:nvPr>
        </p:nvSpPr>
        <p:spPr>
          <a:xfrm>
            <a:off x="1704974" y="365125"/>
            <a:ext cx="9648825" cy="1325563"/>
          </a:xfrm>
        </p:spPr>
        <p:txBody>
          <a:bodyPr/>
          <a:lstStyle/>
          <a:p>
            <a:r>
              <a:rPr lang="en-GB" sz="4000" dirty="0" smtClean="0">
                <a:latin typeface="Merriweather" panose="00000500000000000000" pitchFamily="2" charset="0"/>
              </a:rPr>
              <a:t>SWOT ANALYSIS - DANGERS</a:t>
            </a:r>
            <a:endParaRPr lang="en-GB" sz="4000" dirty="0">
              <a:latin typeface="Merriweather" panose="00000500000000000000" pitchFamily="2" charset="0"/>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574" y="1857041"/>
            <a:ext cx="10515600" cy="1325563"/>
          </a:xfrm>
        </p:spPr>
        <p:txBody>
          <a:bodyPr>
            <a:normAutofit/>
          </a:bodyPr>
          <a:lstStyle/>
          <a:p>
            <a:pPr algn="ctr"/>
            <a:r>
              <a:rPr lang="en-CA" sz="3600" dirty="0" smtClean="0">
                <a:latin typeface="Merriweather" panose="00000500000000000000" pitchFamily="2" charset="0"/>
              </a:rPr>
              <a:t>PESTLE ANALYSIS</a:t>
            </a:r>
            <a:endParaRPr lang="en-GB" sz="3600" dirty="0">
              <a:latin typeface="Merriweather" panose="00000500000000000000" pitchFamily="2"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86950" y="621824"/>
            <a:ext cx="9852124" cy="975973"/>
          </a:xfrm>
          <a:prstGeom prst="rect">
            <a:avLst/>
          </a:prstGeom>
        </p:spPr>
        <p:txBody>
          <a:bodyPr vert="horz" wrap="square" lIns="0" tIns="67945" rIns="0" bIns="0" rtlCol="0" anchor="ctr">
            <a:spAutoFit/>
          </a:bodyPr>
          <a:lstStyle/>
          <a:p>
            <a:pPr marL="12700" marR="5080">
              <a:lnSpc>
                <a:spcPts val="3460"/>
              </a:lnSpc>
              <a:spcBef>
                <a:spcPts val="535"/>
              </a:spcBef>
            </a:pPr>
            <a:r>
              <a:rPr lang="en-GB" sz="3600" b="1" dirty="0" smtClean="0"/>
              <a:t>COMPETITIVE</a:t>
            </a:r>
            <a:r>
              <a:rPr lang="en-GB" sz="3600" b="1" spc="-190" dirty="0" smtClean="0"/>
              <a:t> </a:t>
            </a:r>
            <a:r>
              <a:rPr lang="en-GB" sz="3600" b="1" dirty="0" smtClean="0"/>
              <a:t>ADVANTAGE,</a:t>
            </a:r>
            <a:r>
              <a:rPr lang="en-GB" sz="3600" b="1" spc="-100" dirty="0" smtClean="0"/>
              <a:t> </a:t>
            </a:r>
            <a:r>
              <a:rPr lang="en-GB" sz="3600" b="1" dirty="0" smtClean="0"/>
              <a:t>GLOBALISATION </a:t>
            </a:r>
            <a:r>
              <a:rPr lang="en-GB" sz="3600" b="1" spc="-875" dirty="0" smtClean="0"/>
              <a:t> </a:t>
            </a:r>
            <a:r>
              <a:rPr lang="en-GB" sz="3600" b="1" dirty="0" smtClean="0"/>
              <a:t>&amp;</a:t>
            </a:r>
            <a:r>
              <a:rPr lang="en-GB" sz="3600" b="1" spc="-5" dirty="0" smtClean="0"/>
              <a:t> </a:t>
            </a:r>
            <a:r>
              <a:rPr lang="en-GB" sz="3600" b="1" dirty="0" smtClean="0"/>
              <a:t>GLOBAL</a:t>
            </a:r>
            <a:r>
              <a:rPr lang="en-GB" sz="3600" b="1" spc="-35" dirty="0" smtClean="0"/>
              <a:t> </a:t>
            </a:r>
            <a:r>
              <a:rPr lang="en-GB" sz="3600" b="1" dirty="0" smtClean="0"/>
              <a:t>INDUSTRIES</a:t>
            </a:r>
            <a:endParaRPr lang="en-GB" sz="3600" b="1" dirty="0"/>
          </a:p>
        </p:txBody>
      </p:sp>
      <p:sp>
        <p:nvSpPr>
          <p:cNvPr id="3" name="object 3"/>
          <p:cNvSpPr txBox="1">
            <a:spLocks noGrp="1"/>
          </p:cNvSpPr>
          <p:nvPr>
            <p:ph type="body" idx="1"/>
          </p:nvPr>
        </p:nvSpPr>
        <p:spPr>
          <a:xfrm>
            <a:off x="976162" y="1767873"/>
            <a:ext cx="10515600" cy="3924792"/>
          </a:xfrm>
          <a:prstGeom prst="rect">
            <a:avLst/>
          </a:prstGeom>
        </p:spPr>
        <p:txBody>
          <a:bodyPr vert="horz" wrap="square" lIns="0" tIns="12700" rIns="0" bIns="0" rtlCol="0">
            <a:spAutoFit/>
          </a:bodyPr>
          <a:lstStyle/>
          <a:p>
            <a:pPr marL="264160">
              <a:lnSpc>
                <a:spcPts val="3455"/>
              </a:lnSpc>
              <a:spcBef>
                <a:spcPts val="100"/>
              </a:spcBef>
              <a:tabLst>
                <a:tab pos="264160" algn="l"/>
              </a:tabLst>
            </a:pPr>
            <a:r>
              <a:rPr dirty="0"/>
              <a:t>Focus</a:t>
            </a:r>
            <a:endParaRPr dirty="0"/>
          </a:p>
          <a:p>
            <a:pPr marL="492760">
              <a:lnSpc>
                <a:spcPts val="2495"/>
              </a:lnSpc>
            </a:pPr>
            <a:r>
              <a:rPr sz="2200" spc="-5" dirty="0"/>
              <a:t>Concentration</a:t>
            </a:r>
            <a:r>
              <a:rPr sz="2200" spc="25" dirty="0"/>
              <a:t> </a:t>
            </a:r>
            <a:r>
              <a:rPr sz="2200" spc="-5" dirty="0"/>
              <a:t>and</a:t>
            </a:r>
            <a:r>
              <a:rPr sz="2200" spc="10" dirty="0"/>
              <a:t> </a:t>
            </a:r>
            <a:r>
              <a:rPr sz="2200" spc="-5" dirty="0"/>
              <a:t>attention</a:t>
            </a:r>
            <a:r>
              <a:rPr sz="2200" spc="10" dirty="0"/>
              <a:t> </a:t>
            </a:r>
            <a:r>
              <a:rPr sz="2200" spc="-5" dirty="0"/>
              <a:t>on</a:t>
            </a:r>
            <a:r>
              <a:rPr sz="2200" spc="40" dirty="0"/>
              <a:t> </a:t>
            </a:r>
            <a:r>
              <a:rPr sz="2200" b="1" spc="-5" dirty="0">
                <a:latin typeface="Arial" panose="020B0604020202020204"/>
                <a:cs typeface="Arial" panose="020B0604020202020204"/>
              </a:rPr>
              <a:t>core</a:t>
            </a:r>
            <a:r>
              <a:rPr sz="2200" b="1" spc="30" dirty="0">
                <a:latin typeface="Arial" panose="020B0604020202020204"/>
                <a:cs typeface="Arial" panose="020B0604020202020204"/>
              </a:rPr>
              <a:t> </a:t>
            </a:r>
            <a:r>
              <a:rPr sz="2200" spc="-5" dirty="0"/>
              <a:t>business</a:t>
            </a:r>
            <a:r>
              <a:rPr sz="2200" spc="10" dirty="0"/>
              <a:t> </a:t>
            </a:r>
            <a:r>
              <a:rPr sz="2200" spc="-5" dirty="0"/>
              <a:t>and</a:t>
            </a:r>
            <a:r>
              <a:rPr sz="2200" spc="30" dirty="0"/>
              <a:t> </a:t>
            </a:r>
            <a:r>
              <a:rPr sz="2200" b="1" spc="-5" dirty="0">
                <a:latin typeface="Arial" panose="020B0604020202020204"/>
                <a:cs typeface="Arial" panose="020B0604020202020204"/>
              </a:rPr>
              <a:t>competence</a:t>
            </a:r>
            <a:endParaRPr sz="2200" dirty="0">
              <a:latin typeface="Arial" panose="020B0604020202020204"/>
              <a:cs typeface="Arial" panose="020B0604020202020204"/>
            </a:endParaRPr>
          </a:p>
          <a:p>
            <a:pPr marL="22860">
              <a:lnSpc>
                <a:spcPct val="100000"/>
              </a:lnSpc>
              <a:spcBef>
                <a:spcPts val="35"/>
              </a:spcBef>
            </a:pPr>
            <a:endParaRPr sz="1950" dirty="0">
              <a:latin typeface="Arial" panose="020B0604020202020204"/>
              <a:cs typeface="Arial" panose="020B0604020202020204"/>
            </a:endParaRPr>
          </a:p>
          <a:p>
            <a:pPr marL="492760" marR="240030">
              <a:lnSpc>
                <a:spcPct val="89000"/>
              </a:lnSpc>
            </a:pPr>
            <a:r>
              <a:rPr sz="2300" spc="-10" dirty="0">
                <a:latin typeface="MS PGothic" panose="020B0600070205080204" charset="-128"/>
                <a:cs typeface="MS PGothic" panose="020B0600070205080204" charset="-128"/>
              </a:rPr>
              <a:t>“</a:t>
            </a:r>
            <a:r>
              <a:rPr sz="2200" b="1" i="1" spc="-10" dirty="0">
                <a:latin typeface="Arial" panose="020B0604020202020204"/>
                <a:cs typeface="Arial" panose="020B0604020202020204"/>
              </a:rPr>
              <a:t>Nestle</a:t>
            </a:r>
            <a:r>
              <a:rPr sz="2200" b="1" i="1" spc="10" dirty="0">
                <a:latin typeface="Arial" panose="020B0604020202020204"/>
                <a:cs typeface="Arial" panose="020B0604020202020204"/>
              </a:rPr>
              <a:t> </a:t>
            </a:r>
            <a:r>
              <a:rPr sz="2200" b="1" i="1" spc="-5" dirty="0">
                <a:latin typeface="Arial" panose="020B0604020202020204"/>
                <a:cs typeface="Arial" panose="020B0604020202020204"/>
              </a:rPr>
              <a:t>is</a:t>
            </a:r>
            <a:r>
              <a:rPr sz="2200" b="1" i="1" dirty="0">
                <a:latin typeface="Arial" panose="020B0604020202020204"/>
                <a:cs typeface="Arial" panose="020B0604020202020204"/>
              </a:rPr>
              <a:t> </a:t>
            </a:r>
            <a:r>
              <a:rPr sz="2200" b="1" i="1" spc="-5" dirty="0">
                <a:latin typeface="Arial" panose="020B0604020202020204"/>
                <a:cs typeface="Arial" panose="020B0604020202020204"/>
              </a:rPr>
              <a:t>focused:</a:t>
            </a:r>
            <a:r>
              <a:rPr sz="2200" b="1" i="1" spc="35" dirty="0">
                <a:latin typeface="Arial" panose="020B0604020202020204"/>
                <a:cs typeface="Arial" panose="020B0604020202020204"/>
              </a:rPr>
              <a:t> </a:t>
            </a:r>
            <a:r>
              <a:rPr sz="2200" b="1" i="1" spc="-25" dirty="0">
                <a:latin typeface="Arial" panose="020B0604020202020204"/>
                <a:cs typeface="Arial" panose="020B0604020202020204"/>
              </a:rPr>
              <a:t>We</a:t>
            </a:r>
            <a:r>
              <a:rPr sz="2200" b="1" i="1" spc="-5" dirty="0">
                <a:latin typeface="Arial" panose="020B0604020202020204"/>
                <a:cs typeface="Arial" panose="020B0604020202020204"/>
              </a:rPr>
              <a:t> are</a:t>
            </a:r>
            <a:r>
              <a:rPr sz="2200" b="1" i="1" dirty="0">
                <a:latin typeface="Arial" panose="020B0604020202020204"/>
                <a:cs typeface="Arial" panose="020B0604020202020204"/>
              </a:rPr>
              <a:t> </a:t>
            </a:r>
            <a:r>
              <a:rPr sz="2200" b="1" i="1" spc="-5" dirty="0">
                <a:latin typeface="Arial" panose="020B0604020202020204"/>
                <a:cs typeface="Arial" panose="020B0604020202020204"/>
              </a:rPr>
              <a:t>food</a:t>
            </a:r>
            <a:r>
              <a:rPr sz="2200" b="1" i="1" spc="30" dirty="0">
                <a:latin typeface="Arial" panose="020B0604020202020204"/>
                <a:cs typeface="Arial" panose="020B0604020202020204"/>
              </a:rPr>
              <a:t> </a:t>
            </a:r>
            <a:r>
              <a:rPr sz="2200" b="1" i="1" spc="-5" dirty="0">
                <a:latin typeface="Arial" panose="020B0604020202020204"/>
                <a:cs typeface="Arial" panose="020B0604020202020204"/>
              </a:rPr>
              <a:t>and</a:t>
            </a:r>
            <a:r>
              <a:rPr sz="2200" b="1" i="1" spc="30" dirty="0">
                <a:latin typeface="Arial" panose="020B0604020202020204"/>
                <a:cs typeface="Arial" panose="020B0604020202020204"/>
              </a:rPr>
              <a:t> </a:t>
            </a:r>
            <a:r>
              <a:rPr sz="2200" b="1" i="1" spc="-5" dirty="0">
                <a:latin typeface="Arial" panose="020B0604020202020204"/>
                <a:cs typeface="Arial" panose="020B0604020202020204"/>
              </a:rPr>
              <a:t>beverages.</a:t>
            </a:r>
            <a:r>
              <a:rPr sz="2200" b="1" i="1" spc="15" dirty="0">
                <a:latin typeface="Arial" panose="020B0604020202020204"/>
                <a:cs typeface="Arial" panose="020B0604020202020204"/>
              </a:rPr>
              <a:t> </a:t>
            </a:r>
            <a:r>
              <a:rPr sz="2200" b="1" i="1" spc="-25" dirty="0">
                <a:latin typeface="Arial" panose="020B0604020202020204"/>
                <a:cs typeface="Arial" panose="020B0604020202020204"/>
              </a:rPr>
              <a:t>We</a:t>
            </a:r>
            <a:r>
              <a:rPr sz="2200" b="1" i="1" dirty="0">
                <a:latin typeface="Arial" panose="020B0604020202020204"/>
                <a:cs typeface="Arial" panose="020B0604020202020204"/>
              </a:rPr>
              <a:t> </a:t>
            </a:r>
            <a:r>
              <a:rPr sz="2200" b="1" i="1" spc="-5" dirty="0">
                <a:latin typeface="Arial" panose="020B0604020202020204"/>
                <a:cs typeface="Arial" panose="020B0604020202020204"/>
              </a:rPr>
              <a:t>are not </a:t>
            </a:r>
            <a:r>
              <a:rPr sz="2200" b="1" i="1" dirty="0">
                <a:latin typeface="Arial" panose="020B0604020202020204"/>
                <a:cs typeface="Arial" panose="020B0604020202020204"/>
              </a:rPr>
              <a:t> </a:t>
            </a:r>
            <a:r>
              <a:rPr sz="2200" b="1" i="1" spc="-5" dirty="0">
                <a:latin typeface="Arial" panose="020B0604020202020204"/>
                <a:cs typeface="Arial" panose="020B0604020202020204"/>
              </a:rPr>
              <a:t>running</a:t>
            </a:r>
            <a:r>
              <a:rPr sz="2200" b="1" i="1" spc="25" dirty="0">
                <a:latin typeface="Arial" panose="020B0604020202020204"/>
                <a:cs typeface="Arial" panose="020B0604020202020204"/>
              </a:rPr>
              <a:t> </a:t>
            </a:r>
            <a:r>
              <a:rPr sz="2200" b="1" i="1" spc="-5" dirty="0">
                <a:latin typeface="Arial" panose="020B0604020202020204"/>
                <a:cs typeface="Arial" panose="020B0604020202020204"/>
              </a:rPr>
              <a:t>bicycle</a:t>
            </a:r>
            <a:r>
              <a:rPr sz="2200" b="1" i="1" spc="15" dirty="0">
                <a:latin typeface="Arial" panose="020B0604020202020204"/>
                <a:cs typeface="Arial" panose="020B0604020202020204"/>
              </a:rPr>
              <a:t> </a:t>
            </a:r>
            <a:r>
              <a:rPr sz="2200" b="1" i="1" spc="-5" dirty="0">
                <a:latin typeface="Arial" panose="020B0604020202020204"/>
                <a:cs typeface="Arial" panose="020B0604020202020204"/>
              </a:rPr>
              <a:t>shops.</a:t>
            </a:r>
            <a:r>
              <a:rPr sz="2200" b="1" i="1" spc="30" dirty="0">
                <a:latin typeface="Arial" panose="020B0604020202020204"/>
                <a:cs typeface="Arial" panose="020B0604020202020204"/>
              </a:rPr>
              <a:t> </a:t>
            </a:r>
            <a:r>
              <a:rPr sz="2200" b="1" i="1" spc="-5" dirty="0">
                <a:latin typeface="Arial" panose="020B0604020202020204"/>
                <a:cs typeface="Arial" panose="020B0604020202020204"/>
              </a:rPr>
              <a:t>Even</a:t>
            </a:r>
            <a:r>
              <a:rPr sz="2200" b="1" i="1" spc="15" dirty="0">
                <a:latin typeface="Arial" panose="020B0604020202020204"/>
                <a:cs typeface="Arial" panose="020B0604020202020204"/>
              </a:rPr>
              <a:t> </a:t>
            </a:r>
            <a:r>
              <a:rPr sz="2200" b="1" i="1" spc="-5" dirty="0">
                <a:latin typeface="Arial" panose="020B0604020202020204"/>
                <a:cs typeface="Arial" panose="020B0604020202020204"/>
              </a:rPr>
              <a:t>in</a:t>
            </a:r>
            <a:r>
              <a:rPr sz="2200" b="1" i="1" dirty="0">
                <a:latin typeface="Arial" panose="020B0604020202020204"/>
                <a:cs typeface="Arial" panose="020B0604020202020204"/>
              </a:rPr>
              <a:t> </a:t>
            </a:r>
            <a:r>
              <a:rPr sz="2200" b="1" i="1" spc="-5" dirty="0">
                <a:latin typeface="Arial" panose="020B0604020202020204"/>
                <a:cs typeface="Arial" panose="020B0604020202020204"/>
              </a:rPr>
              <a:t>food</a:t>
            </a:r>
            <a:r>
              <a:rPr sz="2200" b="1" i="1" spc="30" dirty="0">
                <a:latin typeface="Arial" panose="020B0604020202020204"/>
                <a:cs typeface="Arial" panose="020B0604020202020204"/>
              </a:rPr>
              <a:t> </a:t>
            </a:r>
            <a:r>
              <a:rPr sz="2200" b="1" i="1" spc="-5" dirty="0">
                <a:latin typeface="Arial" panose="020B0604020202020204"/>
                <a:cs typeface="Arial" panose="020B0604020202020204"/>
              </a:rPr>
              <a:t>we</a:t>
            </a:r>
            <a:r>
              <a:rPr sz="2200" b="1" i="1" spc="10" dirty="0">
                <a:latin typeface="Arial" panose="020B0604020202020204"/>
                <a:cs typeface="Arial" panose="020B0604020202020204"/>
              </a:rPr>
              <a:t> </a:t>
            </a:r>
            <a:r>
              <a:rPr sz="2200" b="1" i="1" spc="-5" dirty="0">
                <a:latin typeface="Arial" panose="020B0604020202020204"/>
                <a:cs typeface="Arial" panose="020B0604020202020204"/>
              </a:rPr>
              <a:t>are</a:t>
            </a:r>
            <a:r>
              <a:rPr sz="2200" b="1" i="1" dirty="0">
                <a:latin typeface="Arial" panose="020B0604020202020204"/>
                <a:cs typeface="Arial" panose="020B0604020202020204"/>
              </a:rPr>
              <a:t> </a:t>
            </a:r>
            <a:r>
              <a:rPr sz="2200" b="1" i="1" spc="-5" dirty="0">
                <a:latin typeface="Arial" panose="020B0604020202020204"/>
                <a:cs typeface="Arial" panose="020B0604020202020204"/>
              </a:rPr>
              <a:t>not</a:t>
            </a:r>
            <a:r>
              <a:rPr sz="2200" b="1" i="1" spc="30" dirty="0">
                <a:latin typeface="Arial" panose="020B0604020202020204"/>
                <a:cs typeface="Arial" panose="020B0604020202020204"/>
              </a:rPr>
              <a:t> </a:t>
            </a:r>
            <a:r>
              <a:rPr sz="2200" b="1" i="1" spc="-5" dirty="0">
                <a:latin typeface="Arial" panose="020B0604020202020204"/>
                <a:cs typeface="Arial" panose="020B0604020202020204"/>
              </a:rPr>
              <a:t>in</a:t>
            </a:r>
            <a:r>
              <a:rPr sz="2200" b="1" i="1" dirty="0">
                <a:latin typeface="Arial" panose="020B0604020202020204"/>
                <a:cs typeface="Arial" panose="020B0604020202020204"/>
              </a:rPr>
              <a:t> all</a:t>
            </a:r>
            <a:r>
              <a:rPr sz="2200" b="1" i="1" spc="15" dirty="0">
                <a:latin typeface="Arial" panose="020B0604020202020204"/>
                <a:cs typeface="Arial" panose="020B0604020202020204"/>
              </a:rPr>
              <a:t> </a:t>
            </a:r>
            <a:r>
              <a:rPr sz="2200" b="1" i="1" spc="-5" dirty="0">
                <a:latin typeface="Arial" panose="020B0604020202020204"/>
                <a:cs typeface="Arial" panose="020B0604020202020204"/>
              </a:rPr>
              <a:t>fields. </a:t>
            </a:r>
            <a:r>
              <a:rPr sz="2200" b="1" i="1" dirty="0">
                <a:latin typeface="Arial" panose="020B0604020202020204"/>
                <a:cs typeface="Arial" panose="020B0604020202020204"/>
              </a:rPr>
              <a:t> </a:t>
            </a:r>
            <a:r>
              <a:rPr sz="2200" b="1" i="1" spc="-5" dirty="0">
                <a:latin typeface="Arial" panose="020B0604020202020204"/>
                <a:cs typeface="Arial" panose="020B0604020202020204"/>
              </a:rPr>
              <a:t>There</a:t>
            </a:r>
            <a:r>
              <a:rPr sz="2200" b="1" i="1" spc="10" dirty="0">
                <a:latin typeface="Arial" panose="020B0604020202020204"/>
                <a:cs typeface="Arial" panose="020B0604020202020204"/>
              </a:rPr>
              <a:t> </a:t>
            </a:r>
            <a:r>
              <a:rPr sz="2200" b="1" i="1" spc="-5" dirty="0">
                <a:latin typeface="Arial" panose="020B0604020202020204"/>
                <a:cs typeface="Arial" panose="020B0604020202020204"/>
              </a:rPr>
              <a:t>are certain</a:t>
            </a:r>
            <a:r>
              <a:rPr sz="2200" b="1" i="1" spc="15" dirty="0">
                <a:latin typeface="Arial" panose="020B0604020202020204"/>
                <a:cs typeface="Arial" panose="020B0604020202020204"/>
              </a:rPr>
              <a:t> </a:t>
            </a:r>
            <a:r>
              <a:rPr sz="2200" b="1" i="1" spc="-5" dirty="0">
                <a:latin typeface="Arial" panose="020B0604020202020204"/>
                <a:cs typeface="Arial" panose="020B0604020202020204"/>
              </a:rPr>
              <a:t>areas we</a:t>
            </a:r>
            <a:r>
              <a:rPr sz="2200" b="1" i="1" spc="15" dirty="0">
                <a:latin typeface="Arial" panose="020B0604020202020204"/>
                <a:cs typeface="Arial" panose="020B0604020202020204"/>
              </a:rPr>
              <a:t> </a:t>
            </a:r>
            <a:r>
              <a:rPr sz="2200" b="1" i="1" spc="-5" dirty="0">
                <a:latin typeface="Arial" panose="020B0604020202020204"/>
                <a:cs typeface="Arial" panose="020B0604020202020204"/>
              </a:rPr>
              <a:t>do</a:t>
            </a:r>
            <a:r>
              <a:rPr sz="2200" b="1" i="1" spc="10" dirty="0">
                <a:latin typeface="Arial" panose="020B0604020202020204"/>
                <a:cs typeface="Arial" panose="020B0604020202020204"/>
              </a:rPr>
              <a:t> </a:t>
            </a:r>
            <a:r>
              <a:rPr sz="2200" b="1" i="1" spc="-5" dirty="0">
                <a:latin typeface="Arial" panose="020B0604020202020204"/>
                <a:cs typeface="Arial" panose="020B0604020202020204"/>
              </a:rPr>
              <a:t>not</a:t>
            </a:r>
            <a:r>
              <a:rPr sz="2200" b="1" i="1" spc="25" dirty="0">
                <a:latin typeface="Arial" panose="020B0604020202020204"/>
                <a:cs typeface="Arial" panose="020B0604020202020204"/>
              </a:rPr>
              <a:t> </a:t>
            </a:r>
            <a:r>
              <a:rPr sz="2200" b="1" i="1" spc="-10" dirty="0">
                <a:latin typeface="Arial" panose="020B0604020202020204"/>
                <a:cs typeface="Arial" panose="020B0604020202020204"/>
              </a:rPr>
              <a:t>touch…We</a:t>
            </a:r>
            <a:r>
              <a:rPr sz="2200" b="1" i="1" spc="20" dirty="0">
                <a:latin typeface="Arial" panose="020B0604020202020204"/>
                <a:cs typeface="Arial" panose="020B0604020202020204"/>
              </a:rPr>
              <a:t> </a:t>
            </a:r>
            <a:r>
              <a:rPr sz="2200" b="1" i="1" spc="-5" dirty="0">
                <a:latin typeface="Arial" panose="020B0604020202020204"/>
                <a:cs typeface="Arial" panose="020B0604020202020204"/>
              </a:rPr>
              <a:t>have</a:t>
            </a:r>
            <a:r>
              <a:rPr sz="2200" b="1" i="1" spc="20" dirty="0">
                <a:latin typeface="Arial" panose="020B0604020202020204"/>
                <a:cs typeface="Arial" panose="020B0604020202020204"/>
              </a:rPr>
              <a:t> </a:t>
            </a:r>
            <a:r>
              <a:rPr sz="2200" b="1" i="1" spc="-5" dirty="0">
                <a:latin typeface="Arial" panose="020B0604020202020204"/>
                <a:cs typeface="Arial" panose="020B0604020202020204"/>
              </a:rPr>
              <a:t>no</a:t>
            </a:r>
            <a:r>
              <a:rPr sz="2200" b="1" i="1" spc="10" dirty="0">
                <a:latin typeface="Arial" panose="020B0604020202020204"/>
                <a:cs typeface="Arial" panose="020B0604020202020204"/>
              </a:rPr>
              <a:t> </a:t>
            </a:r>
            <a:r>
              <a:rPr sz="2200" b="1" i="1" spc="-10" dirty="0">
                <a:latin typeface="Arial" panose="020B0604020202020204"/>
                <a:cs typeface="Arial" panose="020B0604020202020204"/>
              </a:rPr>
              <a:t>soft </a:t>
            </a:r>
            <a:r>
              <a:rPr sz="2200" b="1" i="1" spc="-5" dirty="0">
                <a:latin typeface="Arial" panose="020B0604020202020204"/>
                <a:cs typeface="Arial" panose="020B0604020202020204"/>
              </a:rPr>
              <a:t> drinks</a:t>
            </a:r>
            <a:r>
              <a:rPr sz="2200" b="1" i="1" spc="10" dirty="0">
                <a:latin typeface="Arial" panose="020B0604020202020204"/>
                <a:cs typeface="Arial" panose="020B0604020202020204"/>
              </a:rPr>
              <a:t> </a:t>
            </a:r>
            <a:r>
              <a:rPr sz="2200" b="1" i="1" spc="-5" dirty="0">
                <a:latin typeface="Arial" panose="020B0604020202020204"/>
                <a:cs typeface="Arial" panose="020B0604020202020204"/>
              </a:rPr>
              <a:t>because</a:t>
            </a:r>
            <a:r>
              <a:rPr sz="2200" b="1" i="1" spc="30" dirty="0">
                <a:latin typeface="Arial" panose="020B0604020202020204"/>
                <a:cs typeface="Arial" panose="020B0604020202020204"/>
              </a:rPr>
              <a:t> </a:t>
            </a:r>
            <a:r>
              <a:rPr sz="2200" b="1" i="1" spc="-5" dirty="0">
                <a:latin typeface="Arial" panose="020B0604020202020204"/>
                <a:cs typeface="Arial" panose="020B0604020202020204"/>
              </a:rPr>
              <a:t>I</a:t>
            </a:r>
            <a:r>
              <a:rPr sz="2200" b="1" i="1" dirty="0">
                <a:latin typeface="Arial" panose="020B0604020202020204"/>
                <a:cs typeface="Arial" panose="020B0604020202020204"/>
              </a:rPr>
              <a:t> </a:t>
            </a:r>
            <a:r>
              <a:rPr sz="2200" b="1" i="1" spc="-5" dirty="0">
                <a:latin typeface="Arial" panose="020B0604020202020204"/>
                <a:cs typeface="Arial" panose="020B0604020202020204"/>
              </a:rPr>
              <a:t>have</a:t>
            </a:r>
            <a:r>
              <a:rPr sz="2200" b="1" i="1" spc="5" dirty="0">
                <a:latin typeface="Arial" panose="020B0604020202020204"/>
                <a:cs typeface="Arial" panose="020B0604020202020204"/>
              </a:rPr>
              <a:t> </a:t>
            </a:r>
            <a:r>
              <a:rPr sz="2200" b="1" i="1" spc="-5" dirty="0">
                <a:latin typeface="Arial" panose="020B0604020202020204"/>
                <a:cs typeface="Arial" panose="020B0604020202020204"/>
              </a:rPr>
              <a:t>said</a:t>
            </a:r>
            <a:r>
              <a:rPr sz="2200" b="1" i="1" spc="15" dirty="0">
                <a:latin typeface="Arial" panose="020B0604020202020204"/>
                <a:cs typeface="Arial" panose="020B0604020202020204"/>
              </a:rPr>
              <a:t> </a:t>
            </a:r>
            <a:r>
              <a:rPr sz="2200" b="1" i="1" spc="-5" dirty="0">
                <a:latin typeface="Arial" panose="020B0604020202020204"/>
                <a:cs typeface="Arial" panose="020B0604020202020204"/>
              </a:rPr>
              <a:t>we</a:t>
            </a:r>
            <a:r>
              <a:rPr sz="2200" b="1" i="1" spc="10" dirty="0">
                <a:latin typeface="Arial" panose="020B0604020202020204"/>
                <a:cs typeface="Arial" panose="020B0604020202020204"/>
              </a:rPr>
              <a:t> </a:t>
            </a:r>
            <a:r>
              <a:rPr sz="2200" b="1" i="1" spc="-5" dirty="0">
                <a:latin typeface="Arial" panose="020B0604020202020204"/>
                <a:cs typeface="Arial" panose="020B0604020202020204"/>
              </a:rPr>
              <a:t>will</a:t>
            </a:r>
            <a:r>
              <a:rPr sz="2200" b="1" i="1" spc="15" dirty="0">
                <a:latin typeface="Arial" panose="020B0604020202020204"/>
                <a:cs typeface="Arial" panose="020B0604020202020204"/>
              </a:rPr>
              <a:t> </a:t>
            </a:r>
            <a:r>
              <a:rPr sz="2200" b="1" i="1" spc="-5" dirty="0">
                <a:latin typeface="Arial" panose="020B0604020202020204"/>
                <a:cs typeface="Arial" panose="020B0604020202020204"/>
              </a:rPr>
              <a:t>either</a:t>
            </a:r>
            <a:r>
              <a:rPr sz="2200" b="1" i="1" spc="15" dirty="0">
                <a:latin typeface="Arial" panose="020B0604020202020204"/>
                <a:cs typeface="Arial" panose="020B0604020202020204"/>
              </a:rPr>
              <a:t> </a:t>
            </a:r>
            <a:r>
              <a:rPr sz="2200" b="1" i="1" spc="-5" dirty="0">
                <a:latin typeface="Arial" panose="020B0604020202020204"/>
                <a:cs typeface="Arial" panose="020B0604020202020204"/>
              </a:rPr>
              <a:t>buy</a:t>
            </a:r>
            <a:r>
              <a:rPr sz="2200" b="1" i="1" spc="15" dirty="0">
                <a:latin typeface="Arial" panose="020B0604020202020204"/>
                <a:cs typeface="Arial" panose="020B0604020202020204"/>
              </a:rPr>
              <a:t> </a:t>
            </a:r>
            <a:r>
              <a:rPr sz="2200" b="1" i="1" dirty="0">
                <a:latin typeface="Arial" panose="020B0604020202020204"/>
                <a:cs typeface="Arial" panose="020B0604020202020204"/>
              </a:rPr>
              <a:t>Coca-Cola</a:t>
            </a:r>
            <a:r>
              <a:rPr sz="2200" b="1" i="1" spc="30" dirty="0">
                <a:latin typeface="Arial" panose="020B0604020202020204"/>
                <a:cs typeface="Arial" panose="020B0604020202020204"/>
              </a:rPr>
              <a:t> </a:t>
            </a:r>
            <a:r>
              <a:rPr sz="2200" b="1" i="1" spc="-5" dirty="0">
                <a:latin typeface="Arial" panose="020B0604020202020204"/>
                <a:cs typeface="Arial" panose="020B0604020202020204"/>
              </a:rPr>
              <a:t>or </a:t>
            </a:r>
            <a:r>
              <a:rPr sz="2200" b="1" i="1" dirty="0">
                <a:latin typeface="Arial" panose="020B0604020202020204"/>
                <a:cs typeface="Arial" panose="020B0604020202020204"/>
              </a:rPr>
              <a:t> </a:t>
            </a:r>
            <a:r>
              <a:rPr sz="2200" b="1" i="1" spc="-5" dirty="0">
                <a:latin typeface="Arial" panose="020B0604020202020204"/>
                <a:cs typeface="Arial" panose="020B0604020202020204"/>
              </a:rPr>
              <a:t>we</a:t>
            </a:r>
            <a:r>
              <a:rPr sz="2200" b="1" i="1" dirty="0">
                <a:latin typeface="Arial" panose="020B0604020202020204"/>
                <a:cs typeface="Arial" panose="020B0604020202020204"/>
              </a:rPr>
              <a:t> </a:t>
            </a:r>
            <a:r>
              <a:rPr sz="2200" b="1" i="1" spc="-5" dirty="0">
                <a:latin typeface="Arial" panose="020B0604020202020204"/>
                <a:cs typeface="Arial" panose="020B0604020202020204"/>
              </a:rPr>
              <a:t>leave</a:t>
            </a:r>
            <a:r>
              <a:rPr sz="2200" b="1" i="1" dirty="0">
                <a:latin typeface="Arial" panose="020B0604020202020204"/>
                <a:cs typeface="Arial" panose="020B0604020202020204"/>
              </a:rPr>
              <a:t> </a:t>
            </a:r>
            <a:r>
              <a:rPr sz="2200" b="1" i="1" spc="-5" dirty="0">
                <a:latin typeface="Arial" panose="020B0604020202020204"/>
                <a:cs typeface="Arial" panose="020B0604020202020204"/>
              </a:rPr>
              <a:t>it</a:t>
            </a:r>
            <a:r>
              <a:rPr sz="2200" b="1" i="1" spc="10" dirty="0">
                <a:latin typeface="Arial" panose="020B0604020202020204"/>
                <a:cs typeface="Arial" panose="020B0604020202020204"/>
              </a:rPr>
              <a:t> </a:t>
            </a:r>
            <a:r>
              <a:rPr sz="2200" b="1" i="1" spc="-5" dirty="0">
                <a:latin typeface="Arial" panose="020B0604020202020204"/>
                <a:cs typeface="Arial" panose="020B0604020202020204"/>
              </a:rPr>
              <a:t>alone.</a:t>
            </a:r>
            <a:r>
              <a:rPr sz="2200" b="1" i="1" spc="15" dirty="0">
                <a:latin typeface="Arial" panose="020B0604020202020204"/>
                <a:cs typeface="Arial" panose="020B0604020202020204"/>
              </a:rPr>
              <a:t> </a:t>
            </a:r>
            <a:r>
              <a:rPr sz="2200" b="1" i="1" spc="-5" dirty="0">
                <a:latin typeface="Arial" panose="020B0604020202020204"/>
                <a:cs typeface="Arial" panose="020B0604020202020204"/>
              </a:rPr>
              <a:t>This</a:t>
            </a:r>
            <a:r>
              <a:rPr sz="2200" b="1" i="1" spc="15" dirty="0">
                <a:latin typeface="Arial" panose="020B0604020202020204"/>
                <a:cs typeface="Arial" panose="020B0604020202020204"/>
              </a:rPr>
              <a:t> </a:t>
            </a:r>
            <a:r>
              <a:rPr sz="2200" b="1" i="1" spc="-5" dirty="0">
                <a:latin typeface="Arial" panose="020B0604020202020204"/>
                <a:cs typeface="Arial" panose="020B0604020202020204"/>
              </a:rPr>
              <a:t>is</a:t>
            </a:r>
            <a:r>
              <a:rPr sz="2200" b="1" i="1" dirty="0">
                <a:latin typeface="Arial" panose="020B0604020202020204"/>
                <a:cs typeface="Arial" panose="020B0604020202020204"/>
              </a:rPr>
              <a:t> </a:t>
            </a:r>
            <a:r>
              <a:rPr sz="2200" b="1" i="1" spc="-5" dirty="0">
                <a:latin typeface="Arial" panose="020B0604020202020204"/>
                <a:cs typeface="Arial" panose="020B0604020202020204"/>
              </a:rPr>
              <a:t>focus”</a:t>
            </a:r>
            <a:endParaRPr sz="2200" dirty="0">
              <a:latin typeface="Arial" panose="020B0604020202020204"/>
              <a:cs typeface="Arial" panose="020B0604020202020204"/>
            </a:endParaRPr>
          </a:p>
          <a:p>
            <a:pPr marL="2493645">
              <a:lnSpc>
                <a:spcPct val="100000"/>
              </a:lnSpc>
              <a:spcBef>
                <a:spcPts val="1750"/>
              </a:spcBef>
            </a:pPr>
            <a:r>
              <a:rPr sz="1900" spc="-5" dirty="0"/>
              <a:t>Helmut</a:t>
            </a:r>
            <a:r>
              <a:rPr sz="1900" spc="25" dirty="0"/>
              <a:t> </a:t>
            </a:r>
            <a:r>
              <a:rPr sz="1900" spc="-15" dirty="0"/>
              <a:t>Maucher</a:t>
            </a:r>
            <a:r>
              <a:rPr sz="1900" spc="-15" dirty="0"/>
              <a:t>,</a:t>
            </a:r>
            <a:r>
              <a:rPr sz="1900" spc="20" dirty="0"/>
              <a:t> </a:t>
            </a:r>
            <a:r>
              <a:rPr sz="1900" spc="-5" dirty="0"/>
              <a:t>former</a:t>
            </a:r>
            <a:r>
              <a:rPr sz="1900" spc="25" dirty="0"/>
              <a:t> </a:t>
            </a:r>
            <a:r>
              <a:rPr sz="1900" spc="-5" dirty="0"/>
              <a:t>CEO and</a:t>
            </a:r>
            <a:r>
              <a:rPr sz="1900" spc="10" dirty="0"/>
              <a:t> </a:t>
            </a:r>
            <a:r>
              <a:rPr sz="1900" spc="-5" dirty="0"/>
              <a:t>Chairman</a:t>
            </a:r>
            <a:r>
              <a:rPr sz="1900" spc="45" dirty="0"/>
              <a:t> </a:t>
            </a:r>
            <a:r>
              <a:rPr sz="1900" spc="-5" dirty="0"/>
              <a:t>of</a:t>
            </a:r>
            <a:r>
              <a:rPr sz="1900" dirty="0"/>
              <a:t> </a:t>
            </a:r>
            <a:r>
              <a:rPr sz="1900" spc="-5" dirty="0"/>
              <a:t>Nestlé</a:t>
            </a:r>
            <a:r>
              <a:rPr sz="1900" spc="10" dirty="0"/>
              <a:t> </a:t>
            </a:r>
            <a:r>
              <a:rPr sz="1900" spc="-5" dirty="0"/>
              <a:t>SA</a:t>
            </a:r>
            <a:endParaRPr sz="1900" dirty="0"/>
          </a:p>
          <a:p>
            <a:pPr marL="3169285">
              <a:lnSpc>
                <a:spcPct val="100000"/>
              </a:lnSpc>
              <a:spcBef>
                <a:spcPts val="310"/>
              </a:spcBef>
            </a:pPr>
            <a:r>
              <a:rPr sz="1400" dirty="0"/>
              <a:t>credited</a:t>
            </a:r>
            <a:r>
              <a:rPr sz="1400" spc="-40" dirty="0"/>
              <a:t> </a:t>
            </a:r>
            <a:r>
              <a:rPr sz="1400" dirty="0"/>
              <a:t>for</a:t>
            </a:r>
            <a:r>
              <a:rPr sz="1400" spc="-10" dirty="0"/>
              <a:t> </a:t>
            </a:r>
            <a:r>
              <a:rPr sz="1400" spc="-5" dirty="0"/>
              <a:t>transforming</a:t>
            </a:r>
            <a:r>
              <a:rPr sz="1400" spc="-40" dirty="0"/>
              <a:t> </a:t>
            </a:r>
            <a:r>
              <a:rPr sz="1400" spc="-5" dirty="0"/>
              <a:t>Nestlé</a:t>
            </a:r>
            <a:r>
              <a:rPr sz="1400" spc="-25" dirty="0"/>
              <a:t> </a:t>
            </a:r>
            <a:r>
              <a:rPr sz="1400" spc="-5" dirty="0"/>
              <a:t>into</a:t>
            </a:r>
            <a:r>
              <a:rPr sz="1400" spc="-10" dirty="0"/>
              <a:t> </a:t>
            </a:r>
            <a:r>
              <a:rPr sz="1400" dirty="0"/>
              <a:t>the</a:t>
            </a:r>
            <a:r>
              <a:rPr sz="1400" spc="-15" dirty="0"/>
              <a:t> </a:t>
            </a:r>
            <a:r>
              <a:rPr sz="1400" spc="-10" dirty="0"/>
              <a:t>world’s </a:t>
            </a:r>
            <a:r>
              <a:rPr sz="1400" spc="-5" dirty="0"/>
              <a:t>largest</a:t>
            </a:r>
            <a:r>
              <a:rPr sz="1400" spc="-25" dirty="0"/>
              <a:t> </a:t>
            </a:r>
            <a:r>
              <a:rPr sz="1400" spc="-5" dirty="0"/>
              <a:t>food</a:t>
            </a:r>
            <a:r>
              <a:rPr sz="1400" spc="-30" dirty="0"/>
              <a:t> </a:t>
            </a:r>
            <a:r>
              <a:rPr sz="1400" spc="-5" dirty="0"/>
              <a:t>company</a:t>
            </a:r>
            <a:endParaRPr sz="1400" dirty="0"/>
          </a:p>
          <a:p>
            <a:pPr marL="22860">
              <a:lnSpc>
                <a:spcPct val="100000"/>
              </a:lnSpc>
              <a:spcBef>
                <a:spcPts val="25"/>
              </a:spcBef>
            </a:pPr>
            <a:endParaRPr sz="1500" dirty="0"/>
          </a:p>
          <a:p>
            <a:pPr marL="2560955">
              <a:lnSpc>
                <a:spcPct val="100000"/>
              </a:lnSpc>
            </a:pPr>
            <a:r>
              <a:rPr sz="1500" u="heavy" spc="-5" dirty="0">
                <a:solidFill>
                  <a:srgbClr val="0462C1"/>
                </a:solidFill>
                <a:uFill>
                  <a:solidFill>
                    <a:srgbClr val="0462C1"/>
                  </a:solidFill>
                </a:uFill>
                <a:hlinkClick r:id="rId1"/>
              </a:rPr>
              <a:t>https://www.nestle.com/brands/brandssearchlist</a:t>
            </a:r>
            <a:endParaRPr sz="15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Text Box 6"/>
          <p:cNvSpPr txBox="1">
            <a:spLocks noChangeArrowheads="1"/>
          </p:cNvSpPr>
          <p:nvPr/>
        </p:nvSpPr>
        <p:spPr bwMode="auto">
          <a:xfrm>
            <a:off x="1774825" y="228600"/>
            <a:ext cx="8229600" cy="584776"/>
          </a:xfrm>
          <a:prstGeom prst="rect">
            <a:avLst/>
          </a:prstGeom>
          <a:noFill/>
          <a:ln>
            <a:noFill/>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sz="3200" b="1" dirty="0">
                <a:latin typeface="+mj-lt"/>
              </a:rPr>
              <a:t>Layers of the business environment </a:t>
            </a:r>
            <a:endParaRPr lang="en-US" sz="3200" dirty="0">
              <a:latin typeface="+mj-lt"/>
            </a:endParaRPr>
          </a:p>
        </p:txBody>
      </p:sp>
      <p:pic>
        <p:nvPicPr>
          <p:cNvPr id="2" name="Picture 1"/>
          <p:cNvPicPr>
            <a:picLocks noChangeAspect="1"/>
          </p:cNvPicPr>
          <p:nvPr/>
        </p:nvPicPr>
        <p:blipFill>
          <a:blip r:embed="rId1"/>
          <a:stretch>
            <a:fillRect/>
          </a:stretch>
        </p:blipFill>
        <p:spPr>
          <a:xfrm>
            <a:off x="1775520" y="1124744"/>
            <a:ext cx="8640960" cy="5595654"/>
          </a:xfrm>
          <a:prstGeom prst="rect">
            <a:avLst/>
          </a:prstGeom>
        </p:spPr>
      </p:pic>
      <p:sp>
        <p:nvSpPr>
          <p:cNvPr id="4" name="TextBox 3"/>
          <p:cNvSpPr txBox="1"/>
          <p:nvPr/>
        </p:nvSpPr>
        <p:spPr>
          <a:xfrm>
            <a:off x="529389" y="6314173"/>
            <a:ext cx="2136547" cy="369332"/>
          </a:xfrm>
          <a:prstGeom prst="rect">
            <a:avLst/>
          </a:prstGeom>
          <a:noFill/>
        </p:spPr>
        <p:txBody>
          <a:bodyPr wrap="none" rtlCol="0">
            <a:spAutoFit/>
          </a:bodyPr>
          <a:lstStyle/>
          <a:p>
            <a:r>
              <a:rPr lang="en-CA" dirty="0" smtClean="0"/>
              <a:t>Explain in next </a:t>
            </a:r>
            <a:r>
              <a:rPr lang="en-CA" dirty="0" err="1" smtClean="0"/>
              <a:t>ppt</a:t>
            </a:r>
            <a:r>
              <a:rPr lang="en-CA" dirty="0" smtClean="0"/>
              <a:t>….</a:t>
            </a:r>
            <a:endParaRPr lang="en-US" dirty="0"/>
          </a:p>
        </p:txBody>
      </p:sp>
      <p:sp>
        <p:nvSpPr>
          <p:cNvPr id="5" name="Right Arrow 4"/>
          <p:cNvSpPr/>
          <p:nvPr/>
        </p:nvSpPr>
        <p:spPr>
          <a:xfrm>
            <a:off x="3157086" y="1580950"/>
            <a:ext cx="1337912" cy="3176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8320" y="114868"/>
            <a:ext cx="9610725" cy="1325563"/>
          </a:xfrm>
        </p:spPr>
        <p:txBody>
          <a:bodyPr>
            <a:normAutofit/>
          </a:bodyPr>
          <a:lstStyle/>
          <a:p>
            <a:r>
              <a:rPr lang="en-US" sz="3600" b="1" i="1" dirty="0" smtClean="0"/>
              <a:t>THE MACRO-ENVIRONMENT </a:t>
            </a:r>
            <a:br>
              <a:rPr lang="en-US" dirty="0"/>
            </a:br>
            <a:endParaRPr lang="en-US" dirty="0"/>
          </a:p>
        </p:txBody>
      </p:sp>
      <p:sp>
        <p:nvSpPr>
          <p:cNvPr id="3" name="Content Placeholder 2"/>
          <p:cNvSpPr>
            <a:spLocks noGrp="1"/>
          </p:cNvSpPr>
          <p:nvPr>
            <p:ph idx="1"/>
          </p:nvPr>
        </p:nvSpPr>
        <p:spPr>
          <a:xfrm>
            <a:off x="125127" y="1518795"/>
            <a:ext cx="11906451" cy="5616624"/>
          </a:xfrm>
        </p:spPr>
        <p:txBody>
          <a:bodyPr>
            <a:normAutofit/>
          </a:bodyPr>
          <a:lstStyle/>
          <a:p>
            <a:r>
              <a:rPr lang="en-US" dirty="0"/>
              <a:t>The highest-level layer </a:t>
            </a:r>
            <a:endParaRPr lang="en-US" dirty="0"/>
          </a:p>
          <a:p>
            <a:r>
              <a:rPr lang="en-US" dirty="0"/>
              <a:t>Consists of broad environmental factors that impact to a greater or lesser extent on almost all </a:t>
            </a:r>
            <a:r>
              <a:rPr lang="en-US" dirty="0" err="1"/>
              <a:t>organisations</a:t>
            </a:r>
            <a:r>
              <a:rPr lang="en-US" dirty="0"/>
              <a:t> </a:t>
            </a:r>
            <a:endParaRPr lang="en-US" dirty="0"/>
          </a:p>
          <a:p>
            <a:r>
              <a:rPr lang="en-US" dirty="0" smtClean="0"/>
              <a:t>Here </a:t>
            </a:r>
            <a:r>
              <a:rPr lang="en-US" dirty="0"/>
              <a:t>the </a:t>
            </a:r>
            <a:r>
              <a:rPr lang="en-US" b="1" dirty="0">
                <a:solidFill>
                  <a:srgbClr val="000090"/>
                </a:solidFill>
              </a:rPr>
              <a:t>PESTEL framework </a:t>
            </a:r>
            <a:r>
              <a:rPr lang="en-US" dirty="0"/>
              <a:t>can be used to identify how future trends in the </a:t>
            </a:r>
            <a:r>
              <a:rPr lang="en-US" i="1" dirty="0"/>
              <a:t>political, economic, social, technological, environmental (‘green’) and legal </a:t>
            </a:r>
            <a:r>
              <a:rPr lang="en-US" dirty="0"/>
              <a:t>environments might impinge on </a:t>
            </a:r>
            <a:r>
              <a:rPr lang="en-US" dirty="0" err="1"/>
              <a:t>organisations</a:t>
            </a:r>
            <a:r>
              <a:rPr lang="en-US" dirty="0"/>
              <a:t>. </a:t>
            </a:r>
            <a:endParaRPr lang="en-US" sz="2000" dirty="0"/>
          </a:p>
          <a:p>
            <a:pPr lvl="1"/>
            <a:r>
              <a:rPr lang="en-US" dirty="0"/>
              <a:t>PESTEL analysis provides the broad ‘data’ from which to identify </a:t>
            </a:r>
            <a:r>
              <a:rPr lang="en-US" i="1" dirty="0"/>
              <a:t>key drivers of change </a:t>
            </a:r>
            <a:endParaRPr lang="en-US" i="1" dirty="0"/>
          </a:p>
          <a:p>
            <a:r>
              <a:rPr lang="en-US" dirty="0" smtClean="0"/>
              <a:t>These </a:t>
            </a:r>
            <a:r>
              <a:rPr lang="en-US" dirty="0"/>
              <a:t>key drivers can be used to construct </a:t>
            </a:r>
            <a:r>
              <a:rPr lang="en-US" b="1" i="1" dirty="0"/>
              <a:t>scenarios</a:t>
            </a:r>
            <a:r>
              <a:rPr lang="en-US" i="1" dirty="0"/>
              <a:t> </a:t>
            </a:r>
            <a:r>
              <a:rPr lang="en-US" dirty="0"/>
              <a:t>of possible futures. </a:t>
            </a:r>
            <a:endParaRPr lang="en-US" dirty="0" smtClean="0"/>
          </a:p>
          <a:p>
            <a:r>
              <a:rPr lang="en-US" dirty="0" smtClean="0"/>
              <a:t>Scenarios </a:t>
            </a:r>
            <a:r>
              <a:rPr lang="en-US" dirty="0"/>
              <a:t>consider how strategies might need to change depending </a:t>
            </a:r>
            <a:endParaRPr lang="en-US" dirty="0" smtClean="0"/>
          </a:p>
          <a:p>
            <a:pPr marL="0" indent="0">
              <a:buNone/>
            </a:pPr>
            <a:r>
              <a:rPr lang="en-US" dirty="0" smtClean="0"/>
              <a:t>on </a:t>
            </a:r>
            <a:r>
              <a:rPr lang="en-US" dirty="0"/>
              <a:t>the different ways in which the business environment </a:t>
            </a:r>
            <a:r>
              <a:rPr lang="en-US" b="1" i="1" dirty="0"/>
              <a:t>might</a:t>
            </a:r>
            <a:r>
              <a:rPr lang="en-US" i="1" dirty="0"/>
              <a:t> </a:t>
            </a:r>
            <a:r>
              <a:rPr lang="en-US" dirty="0"/>
              <a:t>change. </a:t>
            </a:r>
            <a:endParaRPr lang="en-US" dirty="0"/>
          </a:p>
          <a:p>
            <a:endParaRPr lang="en-US" dirty="0"/>
          </a:p>
          <a:p>
            <a:endParaRPr lang="en-US" dirty="0"/>
          </a:p>
          <a:p>
            <a:endParaRPr lang="en-US" dirty="0"/>
          </a:p>
          <a:p>
            <a:endParaRPr lang="en-US"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1703512" y="188914"/>
            <a:ext cx="8229600" cy="777875"/>
          </a:xfrm>
          <a:noFill/>
        </p:spPr>
        <p:txBody>
          <a:bodyPr>
            <a:normAutofit fontScale="90000"/>
          </a:bodyPr>
          <a:lstStyle/>
          <a:p>
            <a:r>
              <a:rPr lang="en-GB" dirty="0">
                <a:solidFill>
                  <a:schemeClr val="tx1"/>
                </a:solidFill>
              </a:rPr>
              <a:t>Macro-environment Analysis – PESTLE</a:t>
            </a:r>
            <a:endParaRPr lang="en-GB" dirty="0">
              <a:solidFill>
                <a:schemeClr val="tx1"/>
              </a:solidFill>
            </a:endParaRPr>
          </a:p>
        </p:txBody>
      </p:sp>
      <p:pic>
        <p:nvPicPr>
          <p:cNvPr id="23555" name="Picture 4" descr="C02NF0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2292350" y="1106488"/>
            <a:ext cx="7607300" cy="5141912"/>
          </a:xfrm>
          <a:prstGeom prst="rect">
            <a:avLst/>
          </a:prstGeom>
          <a:noFill/>
          <a:ln>
            <a:noFill/>
          </a:ln>
        </p:spPr>
      </p:pic>
      <p:sp>
        <p:nvSpPr>
          <p:cNvPr id="23556" name="TextBox 4"/>
          <p:cNvSpPr txBox="1">
            <a:spLocks noChangeArrowheads="1"/>
          </p:cNvSpPr>
          <p:nvPr/>
        </p:nvSpPr>
        <p:spPr bwMode="auto">
          <a:xfrm>
            <a:off x="3503613" y="6464301"/>
            <a:ext cx="7167562" cy="276225"/>
          </a:xfrm>
          <a:prstGeom prst="rect">
            <a:avLst/>
          </a:prstGeom>
          <a:noFill/>
          <a:ln>
            <a:noFill/>
          </a:ln>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GB" sz="1200"/>
              <a:t>source: Johnson, Whittington and Scholes (2011) Exploring Strategy, 9</a:t>
            </a:r>
            <a:r>
              <a:rPr lang="en-GB" sz="1200" baseline="30000"/>
              <a:t>th</a:t>
            </a:r>
            <a:r>
              <a:rPr lang="en-GB" sz="1200"/>
              <a:t> Edition, Pearson Education, Chapter 2</a:t>
            </a:r>
            <a:endParaRPr lang="en-GB" sz="120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437746"/>
            <a:ext cx="10597415" cy="5661248"/>
          </a:xfrm>
        </p:spPr>
        <p:txBody>
          <a:bodyPr>
            <a:normAutofit fontScale="70000" lnSpcReduction="20000"/>
          </a:bodyPr>
          <a:lstStyle/>
          <a:p>
            <a:pPr>
              <a:lnSpc>
                <a:spcPct val="120000"/>
              </a:lnSpc>
            </a:pPr>
            <a:r>
              <a:rPr lang="en-US" sz="2600" b="1" u="sng" dirty="0">
                <a:latin typeface="Merriweather" panose="00000500000000000000" pitchFamily="2" charset="0"/>
              </a:rPr>
              <a:t>P</a:t>
            </a:r>
            <a:r>
              <a:rPr lang="en-US" sz="2600" u="sng" dirty="0">
                <a:latin typeface="Merriweather" panose="00000500000000000000" pitchFamily="2" charset="0"/>
              </a:rPr>
              <a:t>olitics</a:t>
            </a:r>
            <a:r>
              <a:rPr lang="en-US" sz="2600" dirty="0">
                <a:latin typeface="Merriweather" panose="00000500000000000000" pitchFamily="2" charset="0"/>
              </a:rPr>
              <a:t> - highlights the role of governments</a:t>
            </a:r>
            <a:endParaRPr lang="en-US" sz="2600" dirty="0">
              <a:latin typeface="Merriweather" panose="00000500000000000000" pitchFamily="2" charset="0"/>
            </a:endParaRPr>
          </a:p>
          <a:p>
            <a:pPr>
              <a:lnSpc>
                <a:spcPct val="120000"/>
              </a:lnSpc>
            </a:pPr>
            <a:endParaRPr lang="en-US" sz="2600" dirty="0">
              <a:latin typeface="Merriweather" panose="00000500000000000000" pitchFamily="2" charset="0"/>
            </a:endParaRPr>
          </a:p>
          <a:p>
            <a:pPr>
              <a:lnSpc>
                <a:spcPct val="120000"/>
              </a:lnSpc>
            </a:pPr>
            <a:r>
              <a:rPr lang="en-US" sz="2600" b="1" u="sng" dirty="0">
                <a:latin typeface="Merriweather" panose="00000500000000000000" pitchFamily="2" charset="0"/>
              </a:rPr>
              <a:t>E</a:t>
            </a:r>
            <a:r>
              <a:rPr lang="en-US" sz="2600" u="sng" dirty="0">
                <a:latin typeface="Merriweather" panose="00000500000000000000" pitchFamily="2" charset="0"/>
              </a:rPr>
              <a:t>conomics -</a:t>
            </a:r>
            <a:r>
              <a:rPr lang="en-US" sz="2600" dirty="0">
                <a:latin typeface="Merriweather" panose="00000500000000000000" pitchFamily="2" charset="0"/>
              </a:rPr>
              <a:t> refers to macro-economic factors such as exchange rates, business cycles and differential economic growth rates around the world </a:t>
            </a:r>
            <a:endParaRPr lang="en-US" sz="2600" dirty="0">
              <a:latin typeface="Merriweather" panose="00000500000000000000" pitchFamily="2" charset="0"/>
            </a:endParaRPr>
          </a:p>
          <a:p>
            <a:pPr marL="0" indent="0">
              <a:lnSpc>
                <a:spcPct val="120000"/>
              </a:lnSpc>
              <a:buNone/>
            </a:pPr>
            <a:endParaRPr lang="en-US" sz="2600" dirty="0">
              <a:latin typeface="Merriweather" panose="00000500000000000000" pitchFamily="2" charset="0"/>
            </a:endParaRPr>
          </a:p>
          <a:p>
            <a:pPr>
              <a:lnSpc>
                <a:spcPct val="120000"/>
              </a:lnSpc>
            </a:pPr>
            <a:r>
              <a:rPr lang="en-US" sz="2600" u="sng" dirty="0">
                <a:latin typeface="Merriweather" panose="00000500000000000000" pitchFamily="2" charset="0"/>
              </a:rPr>
              <a:t>Social</a:t>
            </a:r>
            <a:r>
              <a:rPr lang="en-US" sz="2600" dirty="0">
                <a:latin typeface="Merriweather" panose="00000500000000000000" pitchFamily="2" charset="0"/>
              </a:rPr>
              <a:t> influences - include changing cultures and demographics, for example ageing populations in many societies</a:t>
            </a:r>
            <a:endParaRPr lang="en-US" sz="2600" dirty="0">
              <a:latin typeface="Merriweather" panose="00000500000000000000" pitchFamily="2" charset="0"/>
            </a:endParaRPr>
          </a:p>
          <a:p>
            <a:pPr marL="0" indent="0">
              <a:lnSpc>
                <a:spcPct val="120000"/>
              </a:lnSpc>
              <a:buNone/>
            </a:pPr>
            <a:endParaRPr lang="en-US" sz="2600" dirty="0">
              <a:latin typeface="Merriweather" panose="00000500000000000000" pitchFamily="2" charset="0"/>
            </a:endParaRPr>
          </a:p>
          <a:p>
            <a:pPr>
              <a:lnSpc>
                <a:spcPct val="120000"/>
              </a:lnSpc>
            </a:pPr>
            <a:r>
              <a:rPr lang="en-US" sz="2600" b="1" u="sng" dirty="0">
                <a:latin typeface="Merriweather" panose="00000500000000000000" pitchFamily="2" charset="0"/>
              </a:rPr>
              <a:t>T</a:t>
            </a:r>
            <a:r>
              <a:rPr lang="en-US" sz="2600" u="sng" dirty="0">
                <a:latin typeface="Merriweather" panose="00000500000000000000" pitchFamily="2" charset="0"/>
              </a:rPr>
              <a:t>echnological</a:t>
            </a:r>
            <a:r>
              <a:rPr lang="en-US" sz="2600" dirty="0">
                <a:latin typeface="Merriweather" panose="00000500000000000000" pitchFamily="2" charset="0"/>
              </a:rPr>
              <a:t> influences - refer to innovations such as the Internet, nanotechnology or the rise of new composite materials </a:t>
            </a:r>
            <a:endParaRPr lang="en-US" sz="2600" dirty="0">
              <a:latin typeface="Merriweather" panose="00000500000000000000" pitchFamily="2" charset="0"/>
            </a:endParaRPr>
          </a:p>
          <a:p>
            <a:pPr marL="0" indent="0">
              <a:lnSpc>
                <a:spcPct val="120000"/>
              </a:lnSpc>
              <a:buNone/>
            </a:pPr>
            <a:endParaRPr lang="en-US" sz="2600" dirty="0">
              <a:latin typeface="Merriweather" panose="00000500000000000000" pitchFamily="2" charset="0"/>
            </a:endParaRPr>
          </a:p>
          <a:p>
            <a:pPr>
              <a:lnSpc>
                <a:spcPct val="120000"/>
              </a:lnSpc>
            </a:pPr>
            <a:r>
              <a:rPr lang="en-US" sz="2600" b="1" u="sng" dirty="0">
                <a:latin typeface="Merriweather" panose="00000500000000000000" pitchFamily="2" charset="0"/>
              </a:rPr>
              <a:t>E</a:t>
            </a:r>
            <a:r>
              <a:rPr lang="en-US" sz="2600" u="sng" dirty="0">
                <a:latin typeface="Merriweather" panose="00000500000000000000" pitchFamily="2" charset="0"/>
              </a:rPr>
              <a:t>nvironmental -</a:t>
            </a:r>
            <a:r>
              <a:rPr lang="en-US" sz="2600" dirty="0">
                <a:latin typeface="Merriweather" panose="00000500000000000000" pitchFamily="2" charset="0"/>
              </a:rPr>
              <a:t> stands specifically for ‘green’ issues, such as pollution and waste</a:t>
            </a:r>
            <a:endParaRPr lang="en-US" sz="2600" dirty="0">
              <a:latin typeface="Merriweather" panose="00000500000000000000" pitchFamily="2" charset="0"/>
            </a:endParaRPr>
          </a:p>
          <a:p>
            <a:pPr marL="0" indent="0">
              <a:lnSpc>
                <a:spcPct val="120000"/>
              </a:lnSpc>
              <a:buNone/>
            </a:pPr>
            <a:endParaRPr lang="en-US" sz="2600" dirty="0">
              <a:latin typeface="Merriweather" panose="00000500000000000000" pitchFamily="2" charset="0"/>
            </a:endParaRPr>
          </a:p>
          <a:p>
            <a:pPr>
              <a:lnSpc>
                <a:spcPct val="120000"/>
              </a:lnSpc>
            </a:pPr>
            <a:r>
              <a:rPr lang="en-US" sz="2600" b="1" u="sng" dirty="0">
                <a:latin typeface="Merriweather" panose="00000500000000000000" pitchFamily="2" charset="0"/>
              </a:rPr>
              <a:t>L</a:t>
            </a:r>
            <a:r>
              <a:rPr lang="en-US" sz="2600" u="sng" dirty="0">
                <a:latin typeface="Merriweather" panose="00000500000000000000" pitchFamily="2" charset="0"/>
              </a:rPr>
              <a:t>egal</a:t>
            </a:r>
            <a:r>
              <a:rPr lang="en-US" sz="2600" dirty="0">
                <a:latin typeface="Merriweather" panose="00000500000000000000" pitchFamily="2" charset="0"/>
              </a:rPr>
              <a:t> - embraces legislative constraints or changes, such as health and safety legislation or restrictions on company mergers and acquisitions </a:t>
            </a:r>
            <a:endParaRPr lang="en-US" sz="2600" dirty="0">
              <a:latin typeface="Merriweather" panose="00000500000000000000" pitchFamily="2" charset="0"/>
            </a:endParaRPr>
          </a:p>
          <a:p>
            <a:endParaRPr lang="en-US" dirty="0"/>
          </a:p>
        </p:txBody>
      </p:sp>
      <p:sp>
        <p:nvSpPr>
          <p:cNvPr id="5" name="Title 1"/>
          <p:cNvSpPr>
            <a:spLocks noGrp="1"/>
          </p:cNvSpPr>
          <p:nvPr>
            <p:ph type="title"/>
          </p:nvPr>
        </p:nvSpPr>
        <p:spPr>
          <a:xfrm>
            <a:off x="848544" y="0"/>
            <a:ext cx="10515600" cy="1325563"/>
          </a:xfrm>
        </p:spPr>
        <p:txBody>
          <a:bodyPr>
            <a:normAutofit/>
          </a:bodyPr>
          <a:lstStyle/>
          <a:p>
            <a:pPr algn="ctr"/>
            <a:r>
              <a:rPr lang="en-GB" sz="3600" dirty="0" smtClean="0">
                <a:latin typeface="Merriweather" panose="00000500000000000000" pitchFamily="2" charset="0"/>
              </a:rPr>
              <a:t>PESTLE ANALYSIS </a:t>
            </a:r>
            <a:endParaRPr lang="en-US" sz="3600" dirty="0">
              <a:latin typeface="Merriweather" panose="00000500000000000000" pitchFamily="2" charset="0"/>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1544" y="116632"/>
            <a:ext cx="8229600" cy="1143000"/>
          </a:xfrm>
        </p:spPr>
        <p:txBody>
          <a:bodyPr>
            <a:normAutofit/>
          </a:bodyPr>
          <a:lstStyle/>
          <a:p>
            <a:pPr algn="ctr"/>
            <a:r>
              <a:rPr lang="en-GB" sz="3600" dirty="0" smtClean="0">
                <a:latin typeface="Merriweather" panose="00000500000000000000" pitchFamily="2" charset="0"/>
              </a:rPr>
              <a:t>PESTLE ANALYSIS </a:t>
            </a:r>
            <a:endParaRPr lang="en-US" sz="3600" dirty="0">
              <a:latin typeface="Merriweather" panose="00000500000000000000" pitchFamily="2" charset="0"/>
            </a:endParaRPr>
          </a:p>
        </p:txBody>
      </p:sp>
      <p:sp>
        <p:nvSpPr>
          <p:cNvPr id="3" name="Content Placeholder 2"/>
          <p:cNvSpPr>
            <a:spLocks noGrp="1"/>
          </p:cNvSpPr>
          <p:nvPr>
            <p:ph idx="1"/>
          </p:nvPr>
        </p:nvSpPr>
        <p:spPr/>
        <p:txBody>
          <a:bodyPr>
            <a:normAutofit/>
          </a:bodyPr>
          <a:lstStyle/>
          <a:p>
            <a:r>
              <a:rPr lang="en-US" dirty="0"/>
              <a:t>Managers need to </a:t>
            </a:r>
            <a:r>
              <a:rPr lang="en-US" dirty="0" err="1"/>
              <a:t>analyse</a:t>
            </a:r>
            <a:r>
              <a:rPr lang="en-US" dirty="0"/>
              <a:t> how these factors are changing now and how they are likely to change in the future </a:t>
            </a:r>
            <a:endParaRPr lang="en-US" dirty="0" smtClean="0"/>
          </a:p>
          <a:p>
            <a:endParaRPr lang="en-US" dirty="0"/>
          </a:p>
          <a:p>
            <a:r>
              <a:rPr lang="en-US" dirty="0"/>
              <a:t>Draw implications for the </a:t>
            </a:r>
            <a:r>
              <a:rPr lang="en-US" dirty="0" err="1"/>
              <a:t>organisation</a:t>
            </a:r>
            <a:r>
              <a:rPr lang="en-US" dirty="0"/>
              <a:t> </a:t>
            </a:r>
            <a:endParaRPr lang="en-US" dirty="0"/>
          </a:p>
          <a:p>
            <a:endParaRPr lang="en-US" dirty="0"/>
          </a:p>
          <a:p>
            <a:r>
              <a:rPr lang="en-US" dirty="0"/>
              <a:t>Many of these factors are linked together. </a:t>
            </a:r>
            <a:endParaRPr lang="en-US" dirty="0"/>
          </a:p>
          <a:p>
            <a:pPr lvl="1"/>
            <a:r>
              <a:rPr lang="en-US" dirty="0"/>
              <a:t>technology developments may simultaneously change economic factors (creating new jobs), social factors (facilitating more leisure) and environmental factors (reducing pollution) </a:t>
            </a:r>
            <a:endParaRPr lang="en-US" dirty="0"/>
          </a:p>
          <a:p>
            <a:endParaRPr lang="en-US" dirty="0"/>
          </a:p>
          <a:p>
            <a:endParaRPr lang="en-US"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5527" y="237308"/>
            <a:ext cx="10983311" cy="1143000"/>
          </a:xfrm>
        </p:spPr>
        <p:txBody>
          <a:bodyPr>
            <a:normAutofit/>
          </a:bodyPr>
          <a:lstStyle/>
          <a:p>
            <a:pPr algn="ctr"/>
            <a:r>
              <a:rPr lang="en-GB" sz="4800" dirty="0">
                <a:latin typeface="Merriweather" panose="00000500000000000000" pitchFamily="2" charset="0"/>
              </a:rPr>
              <a:t>PESTLE – Key Drivers for Change </a:t>
            </a:r>
            <a:endParaRPr lang="en-US" sz="4800" dirty="0">
              <a:latin typeface="Merriweather" panose="00000500000000000000" pitchFamily="2" charset="0"/>
            </a:endParaRPr>
          </a:p>
        </p:txBody>
      </p:sp>
      <p:sp>
        <p:nvSpPr>
          <p:cNvPr id="3" name="Content Placeholder 2"/>
          <p:cNvSpPr>
            <a:spLocks noGrp="1"/>
          </p:cNvSpPr>
          <p:nvPr>
            <p:ph idx="1"/>
          </p:nvPr>
        </p:nvSpPr>
        <p:spPr>
          <a:xfrm>
            <a:off x="144377" y="1259498"/>
            <a:ext cx="11752447" cy="5976664"/>
          </a:xfrm>
        </p:spPr>
        <p:txBody>
          <a:bodyPr>
            <a:normAutofit/>
          </a:bodyPr>
          <a:lstStyle/>
          <a:p>
            <a:r>
              <a:rPr lang="en-US" dirty="0" err="1"/>
              <a:t>Analysing</a:t>
            </a:r>
            <a:r>
              <a:rPr lang="en-US" dirty="0"/>
              <a:t> PESTLE factors and their interrelationships can produce long and complex lists</a:t>
            </a:r>
            <a:endParaRPr lang="en-US" dirty="0"/>
          </a:p>
          <a:p>
            <a:r>
              <a:rPr lang="en-US" dirty="0"/>
              <a:t>To avoid overwhelm –  identify the </a:t>
            </a:r>
            <a:r>
              <a:rPr lang="en-US" b="1" dirty="0"/>
              <a:t>key drivers for change </a:t>
            </a:r>
            <a:endParaRPr lang="en-US" dirty="0"/>
          </a:p>
          <a:p>
            <a:pPr lvl="1"/>
            <a:r>
              <a:rPr lang="en-US" dirty="0"/>
              <a:t>High-impact factors likely to affect significantly the success or failure of strategy </a:t>
            </a:r>
            <a:endParaRPr lang="en-US" dirty="0"/>
          </a:p>
          <a:p>
            <a:pPr lvl="1"/>
            <a:endParaRPr lang="en-US" sz="1100" dirty="0"/>
          </a:p>
          <a:p>
            <a:r>
              <a:rPr lang="en-US" dirty="0"/>
              <a:t>Vary by industry or sector </a:t>
            </a:r>
            <a:endParaRPr lang="en-US" dirty="0"/>
          </a:p>
          <a:p>
            <a:pPr lvl="1"/>
            <a:r>
              <a:rPr lang="en-US" dirty="0"/>
              <a:t>A clothing retailer </a:t>
            </a:r>
            <a:r>
              <a:rPr lang="en-US" dirty="0" smtClean="0"/>
              <a:t>(may </a:t>
            </a:r>
            <a:r>
              <a:rPr lang="en-US" dirty="0"/>
              <a:t>be primarily concerned with social changes </a:t>
            </a:r>
            <a:r>
              <a:rPr lang="en-US" b="1" dirty="0"/>
              <a:t>driving customer tastes and </a:t>
            </a:r>
            <a:r>
              <a:rPr lang="en-US" b="1" dirty="0" err="1"/>
              <a:t>behaviour</a:t>
            </a:r>
            <a:r>
              <a:rPr lang="en-US" dirty="0"/>
              <a:t>, for example </a:t>
            </a:r>
            <a:r>
              <a:rPr lang="en-US" b="1" dirty="0"/>
              <a:t>forces encouraging out-of-town </a:t>
            </a:r>
            <a:r>
              <a:rPr lang="en-US" b="1" dirty="0" smtClean="0"/>
              <a:t>shopping</a:t>
            </a:r>
            <a:r>
              <a:rPr lang="en-US" b="1" dirty="0"/>
              <a:t> </a:t>
            </a:r>
            <a:r>
              <a:rPr lang="en-US" dirty="0" smtClean="0"/>
              <a:t>e.g. borders opening</a:t>
            </a:r>
            <a:endParaRPr lang="en-US" dirty="0"/>
          </a:p>
          <a:p>
            <a:pPr lvl="1"/>
            <a:r>
              <a:rPr lang="en-US" dirty="0"/>
              <a:t>A computer manufacturer </a:t>
            </a:r>
            <a:r>
              <a:rPr lang="en-US" dirty="0" smtClean="0"/>
              <a:t>is </a:t>
            </a:r>
            <a:r>
              <a:rPr lang="en-US" dirty="0"/>
              <a:t>likely to be concerned with technological change (increases in microprocessor speeds)</a:t>
            </a:r>
            <a:endParaRPr lang="en-US" dirty="0"/>
          </a:p>
          <a:p>
            <a:pPr lvl="1"/>
            <a:endParaRPr lang="en-US" dirty="0"/>
          </a:p>
          <a:p>
            <a:pPr lvl="1"/>
            <a:endParaRPr lang="en-US" dirty="0"/>
          </a:p>
          <a:p>
            <a:endParaRPr lang="en-US" dirty="0"/>
          </a:p>
          <a:p>
            <a:endParaRPr lang="en-US"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1"/>
          <a:stretch>
            <a:fillRect/>
          </a:stretch>
        </p:blipFill>
        <p:spPr>
          <a:xfrm>
            <a:off x="1703512" y="177797"/>
            <a:ext cx="8784976" cy="6336704"/>
          </a:xfrm>
          <a:prstGeom prst="rect">
            <a:avLst/>
          </a:prstGeom>
        </p:spPr>
      </p:pic>
      <p:sp>
        <p:nvSpPr>
          <p:cNvPr id="5" name="TextBox 4"/>
          <p:cNvSpPr txBox="1">
            <a:spLocks noChangeArrowheads="1"/>
          </p:cNvSpPr>
          <p:nvPr/>
        </p:nvSpPr>
        <p:spPr bwMode="auto">
          <a:xfrm>
            <a:off x="4086809" y="6581002"/>
            <a:ext cx="6545932" cy="276999"/>
          </a:xfrm>
          <a:prstGeom prst="rect">
            <a:avLst/>
          </a:prstGeom>
          <a:noFill/>
          <a:ln>
            <a:noFill/>
          </a:ln>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0" fontAlgn="base" hangingPunct="0">
              <a:spcBef>
                <a:spcPct val="0"/>
              </a:spcBef>
              <a:spcAft>
                <a:spcPct val="0"/>
              </a:spcAft>
            </a:pPr>
            <a:r>
              <a:rPr lang="en-GB" sz="1200" dirty="0">
                <a:solidFill>
                  <a:srgbClr val="000000"/>
                </a:solidFill>
              </a:rPr>
              <a:t>source: Johnson, Whittington and Scholes (2011) Exploring Strategy, 9</a:t>
            </a:r>
            <a:r>
              <a:rPr lang="en-GB" sz="1200" baseline="30000" dirty="0">
                <a:solidFill>
                  <a:srgbClr val="000000"/>
                </a:solidFill>
              </a:rPr>
              <a:t>th</a:t>
            </a:r>
            <a:r>
              <a:rPr lang="en-GB" sz="1200" dirty="0">
                <a:solidFill>
                  <a:srgbClr val="000000"/>
                </a:solidFill>
              </a:rPr>
              <a:t> Edition, Pearson Education</a:t>
            </a:r>
            <a:r>
              <a:rPr lang="en-GB" sz="1200" b="1" u="sng" dirty="0">
                <a:solidFill>
                  <a:srgbClr val="000000"/>
                </a:solidFill>
              </a:rPr>
              <a:t> </a:t>
            </a:r>
            <a:endParaRPr lang="en-GB" sz="1200" b="1" u="sng" dirty="0">
              <a:solidFill>
                <a:srgbClr val="000000"/>
              </a:solidFill>
            </a:endParaRPr>
          </a:p>
        </p:txBody>
      </p:sp>
      <p:sp>
        <p:nvSpPr>
          <p:cNvPr id="6" name="Rectangle 5"/>
          <p:cNvSpPr/>
          <p:nvPr/>
        </p:nvSpPr>
        <p:spPr>
          <a:xfrm>
            <a:off x="4536741" y="5425671"/>
            <a:ext cx="6096000" cy="461665"/>
          </a:xfrm>
          <a:prstGeom prst="rect">
            <a:avLst/>
          </a:prstGeom>
        </p:spPr>
        <p:txBody>
          <a:bodyPr>
            <a:spAutoFit/>
          </a:bodyPr>
          <a:lstStyle/>
          <a:p>
            <a:r>
              <a:rPr lang="zh-CN" altLang="en-US" sz="1200" dirty="0" smtClean="0"/>
              <a:t>噪声污染控制</a:t>
            </a:r>
            <a:endParaRPr lang="zh-CN" altLang="en-US" sz="1200" dirty="0" smtClean="0"/>
          </a:p>
          <a:p>
            <a:r>
              <a:rPr lang="en-US" sz="1200" dirty="0" err="1" smtClean="0"/>
              <a:t>Zàoshēng</a:t>
            </a:r>
            <a:r>
              <a:rPr lang="en-US" sz="1200" dirty="0" smtClean="0"/>
              <a:t> </a:t>
            </a:r>
            <a:r>
              <a:rPr lang="en-US" sz="1200" dirty="0" err="1" smtClean="0"/>
              <a:t>wūrǎn</a:t>
            </a:r>
            <a:r>
              <a:rPr lang="en-US" sz="1200" dirty="0" smtClean="0"/>
              <a:t> </a:t>
            </a:r>
            <a:r>
              <a:rPr lang="en-US" sz="1200" dirty="0" err="1" smtClean="0"/>
              <a:t>kòngzhì</a:t>
            </a:r>
            <a:endParaRPr lang="en-US" sz="1200"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0700" y="365125"/>
            <a:ext cx="9563100" cy="1325563"/>
          </a:xfrm>
        </p:spPr>
        <p:txBody>
          <a:bodyPr>
            <a:normAutofit/>
          </a:bodyPr>
          <a:lstStyle/>
          <a:p>
            <a:r>
              <a:rPr lang="en-US" b="1" dirty="0"/>
              <a:t>PESTEL analysis of the airline industry </a:t>
            </a:r>
            <a:br>
              <a:rPr lang="en-US" dirty="0"/>
            </a:br>
            <a:endParaRPr lang="en-US" dirty="0"/>
          </a:p>
        </p:txBody>
      </p:sp>
      <p:sp>
        <p:nvSpPr>
          <p:cNvPr id="3" name="Content Placeholder 2"/>
          <p:cNvSpPr>
            <a:spLocks noGrp="1"/>
          </p:cNvSpPr>
          <p:nvPr>
            <p:ph idx="1"/>
          </p:nvPr>
        </p:nvSpPr>
        <p:spPr>
          <a:xfrm>
            <a:off x="1524000" y="1825625"/>
            <a:ext cx="9829800" cy="4351338"/>
          </a:xfrm>
        </p:spPr>
        <p:txBody>
          <a:bodyPr/>
          <a:lstStyle/>
          <a:p>
            <a:pPr marL="514350" indent="-514350">
              <a:buAutoNum type="arabicPeriod"/>
            </a:pPr>
            <a:r>
              <a:rPr lang="en-US" dirty="0"/>
              <a:t>What additional environmental influences would you add to this initial list for the airline industry? </a:t>
            </a:r>
            <a:endParaRPr lang="en-US" dirty="0"/>
          </a:p>
          <a:p>
            <a:pPr marL="514350" indent="-514350">
              <a:buAutoNum type="arabicPeriod"/>
            </a:pPr>
            <a:r>
              <a:rPr lang="en-US" dirty="0"/>
              <a:t>From your more comprehensive list, which of these influences would you highlight as likely to be the ‘key drivers for change’ for airlines in the coming five years? </a:t>
            </a:r>
            <a:endParaRPr lang="en-US" dirty="0"/>
          </a:p>
          <a:p>
            <a:endParaRPr lang="en-US"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1631852" y="0"/>
            <a:ext cx="8782683" cy="1143000"/>
          </a:xfrm>
        </p:spPr>
        <p:txBody>
          <a:bodyPr>
            <a:normAutofit/>
          </a:bodyPr>
          <a:lstStyle/>
          <a:p>
            <a:pPr eaLnBrk="1" hangingPunct="1"/>
            <a:r>
              <a:rPr lang="en-GB" sz="4000" dirty="0" smtClean="0">
                <a:latin typeface="Merriweather" panose="00000500000000000000" pitchFamily="2" charset="0"/>
              </a:rPr>
              <a:t>USING THE PESTEL FRAMEWORK</a:t>
            </a:r>
            <a:endParaRPr lang="en-GB" sz="4000" dirty="0">
              <a:latin typeface="Merriweather" panose="00000500000000000000" pitchFamily="2" charset="0"/>
            </a:endParaRPr>
          </a:p>
        </p:txBody>
      </p:sp>
      <p:sp>
        <p:nvSpPr>
          <p:cNvPr id="29699" name="Content Placeholder 2"/>
          <p:cNvSpPr>
            <a:spLocks noGrp="1"/>
          </p:cNvSpPr>
          <p:nvPr>
            <p:ph idx="1"/>
          </p:nvPr>
        </p:nvSpPr>
        <p:spPr>
          <a:xfrm>
            <a:off x="2024063" y="1196976"/>
            <a:ext cx="8502650" cy="4619625"/>
          </a:xfrm>
        </p:spPr>
        <p:txBody>
          <a:bodyPr>
            <a:normAutofit fontScale="92500" lnSpcReduction="10000"/>
          </a:bodyPr>
          <a:lstStyle/>
          <a:p>
            <a:pPr marL="292100" indent="-292100">
              <a:buClr>
                <a:schemeClr val="tx1"/>
              </a:buClr>
            </a:pPr>
            <a:r>
              <a:rPr lang="en-GB" dirty="0"/>
              <a:t>Focus is on </a:t>
            </a:r>
            <a:r>
              <a:rPr lang="en-GB" i="1" dirty="0">
                <a:solidFill>
                  <a:srgbClr val="0070C0"/>
                </a:solidFill>
              </a:rPr>
              <a:t>future </a:t>
            </a:r>
            <a:r>
              <a:rPr lang="en-GB" dirty="0"/>
              <a:t>impact of emerging trends - not a historic list </a:t>
            </a:r>
            <a:endParaRPr lang="en-GB" dirty="0"/>
          </a:p>
          <a:p>
            <a:pPr marL="292100" indent="-292100">
              <a:buClr>
                <a:schemeClr val="tx1"/>
              </a:buClr>
            </a:pPr>
            <a:r>
              <a:rPr lang="en-GB" dirty="0"/>
              <a:t>Apply </a:t>
            </a:r>
            <a:r>
              <a:rPr lang="en-GB" i="1" dirty="0">
                <a:solidFill>
                  <a:srgbClr val="0070C0"/>
                </a:solidFill>
              </a:rPr>
              <a:t>selectively</a:t>
            </a:r>
            <a:r>
              <a:rPr lang="en-GB" dirty="0"/>
              <a:t> – think widely and then identify specific factors which impact on the industry, market and organisation in question.</a:t>
            </a:r>
            <a:endParaRPr lang="en-GB" dirty="0"/>
          </a:p>
          <a:p>
            <a:pPr marL="292100" indent="-292100">
              <a:buClr>
                <a:schemeClr val="tx1"/>
              </a:buClr>
            </a:pPr>
            <a:r>
              <a:rPr lang="en-GB" dirty="0"/>
              <a:t>Identify factors which are </a:t>
            </a:r>
            <a:r>
              <a:rPr lang="en-GB" i="1" dirty="0">
                <a:solidFill>
                  <a:srgbClr val="0070C0"/>
                </a:solidFill>
              </a:rPr>
              <a:t>important currently </a:t>
            </a:r>
            <a:r>
              <a:rPr lang="en-GB" dirty="0"/>
              <a:t>but also consider which will become </a:t>
            </a:r>
            <a:r>
              <a:rPr lang="en-GB" i="1" dirty="0">
                <a:solidFill>
                  <a:srgbClr val="0070C0"/>
                </a:solidFill>
              </a:rPr>
              <a:t>more important in the next few years.</a:t>
            </a:r>
            <a:endParaRPr lang="en-GB" i="1" dirty="0">
              <a:solidFill>
                <a:srgbClr val="0070C0"/>
              </a:solidFill>
            </a:endParaRPr>
          </a:p>
          <a:p>
            <a:pPr marL="292100" indent="-292100">
              <a:buClr>
                <a:schemeClr val="tx1"/>
              </a:buClr>
            </a:pPr>
            <a:r>
              <a:rPr lang="en-GB" dirty="0"/>
              <a:t>Use </a:t>
            </a:r>
            <a:r>
              <a:rPr lang="en-GB" i="1" dirty="0">
                <a:solidFill>
                  <a:srgbClr val="0070C0"/>
                </a:solidFill>
              </a:rPr>
              <a:t>data</a:t>
            </a:r>
            <a:r>
              <a:rPr lang="en-GB" dirty="0"/>
              <a:t> to support the points and analyse trends using up to date information</a:t>
            </a:r>
            <a:endParaRPr lang="en-GB" dirty="0"/>
          </a:p>
          <a:p>
            <a:pPr marL="292100" indent="-292100">
              <a:buClr>
                <a:schemeClr val="tx1"/>
              </a:buClr>
            </a:pPr>
            <a:r>
              <a:rPr lang="en-GB" dirty="0"/>
              <a:t>Identify </a:t>
            </a:r>
            <a:r>
              <a:rPr lang="en-GB" dirty="0">
                <a:solidFill>
                  <a:srgbClr val="0070C0"/>
                </a:solidFill>
              </a:rPr>
              <a:t>opportunities and threats </a:t>
            </a:r>
            <a:r>
              <a:rPr lang="en-GB" dirty="0"/>
              <a:t>– the main point of the exercise!</a:t>
            </a:r>
            <a:endParaRPr lang="en-GB" dirty="0"/>
          </a:p>
        </p:txBody>
      </p:sp>
      <p:sp>
        <p:nvSpPr>
          <p:cNvPr id="29700" name="TextBox 4"/>
          <p:cNvSpPr txBox="1">
            <a:spLocks noChangeArrowheads="1"/>
          </p:cNvSpPr>
          <p:nvPr/>
        </p:nvSpPr>
        <p:spPr bwMode="auto">
          <a:xfrm>
            <a:off x="3503613" y="6464301"/>
            <a:ext cx="7167562" cy="276225"/>
          </a:xfrm>
          <a:prstGeom prst="rect">
            <a:avLst/>
          </a:prstGeom>
          <a:noFill/>
          <a:ln>
            <a:noFill/>
          </a:ln>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GB" sz="1200"/>
              <a:t>source: Johnson, Whittington and Scholes (2011) Exploring Strategy, 9</a:t>
            </a:r>
            <a:r>
              <a:rPr lang="en-GB" sz="1200" baseline="30000"/>
              <a:t>th</a:t>
            </a:r>
            <a:r>
              <a:rPr lang="en-GB" sz="1200"/>
              <a:t> Edition, Pearson Education, Chapter 2</a:t>
            </a:r>
            <a:endParaRPr lang="en-GB" sz="120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1471" y="266082"/>
            <a:ext cx="10515600" cy="1325563"/>
          </a:xfrm>
        </p:spPr>
        <p:txBody>
          <a:bodyPr/>
          <a:lstStyle/>
          <a:p>
            <a:r>
              <a:rPr lang="en-CA" dirty="0" smtClean="0">
                <a:solidFill>
                  <a:srgbClr val="FF0000"/>
                </a:solidFill>
              </a:rPr>
              <a:t>CLASS ACTIVITY</a:t>
            </a:r>
            <a:endParaRPr lang="en-GB" dirty="0">
              <a:solidFill>
                <a:srgbClr val="FF0000"/>
              </a:solidFill>
            </a:endParaRPr>
          </a:p>
        </p:txBody>
      </p:sp>
      <p:sp>
        <p:nvSpPr>
          <p:cNvPr id="3" name="Content Placeholder 2"/>
          <p:cNvSpPr>
            <a:spLocks noGrp="1"/>
          </p:cNvSpPr>
          <p:nvPr>
            <p:ph idx="1"/>
          </p:nvPr>
        </p:nvSpPr>
        <p:spPr>
          <a:xfrm>
            <a:off x="308811" y="1690688"/>
            <a:ext cx="10515600" cy="4351338"/>
          </a:xfrm>
        </p:spPr>
        <p:txBody>
          <a:bodyPr/>
          <a:lstStyle/>
          <a:p>
            <a:r>
              <a:rPr lang="en-CA" dirty="0" smtClean="0"/>
              <a:t>Do a PESTLE analysis of the WALMART in USA </a:t>
            </a:r>
            <a:endParaRPr lang="en-GB" dirty="0"/>
          </a:p>
        </p:txBody>
      </p:sp>
      <p:pic>
        <p:nvPicPr>
          <p:cNvPr id="4" name="Picture 3"/>
          <p:cNvPicPr>
            <a:picLocks noChangeAspect="1"/>
          </p:cNvPicPr>
          <p:nvPr/>
        </p:nvPicPr>
        <p:blipFill>
          <a:blip r:embed="rId1"/>
          <a:stretch>
            <a:fillRect/>
          </a:stretch>
        </p:blipFill>
        <p:spPr>
          <a:xfrm>
            <a:off x="8104472" y="287045"/>
            <a:ext cx="3962599" cy="2476624"/>
          </a:xfrm>
          <a:prstGeom prst="rect">
            <a:avLst/>
          </a:prstGeom>
        </p:spPr>
      </p:pic>
      <p:sp>
        <p:nvSpPr>
          <p:cNvPr id="5" name="TextBox 4"/>
          <p:cNvSpPr txBox="1"/>
          <p:nvPr/>
        </p:nvSpPr>
        <p:spPr>
          <a:xfrm>
            <a:off x="2357120" y="5628640"/>
            <a:ext cx="2319481" cy="369332"/>
          </a:xfrm>
          <a:prstGeom prst="rect">
            <a:avLst/>
          </a:prstGeom>
          <a:noFill/>
        </p:spPr>
        <p:txBody>
          <a:bodyPr wrap="none" rtlCol="0">
            <a:spAutoFit/>
          </a:bodyPr>
          <a:lstStyle/>
          <a:p>
            <a:r>
              <a:rPr lang="en-CA" dirty="0" smtClean="0"/>
              <a:t>Jason@stanfort.edu.sg</a:t>
            </a:r>
            <a:endParaRPr lang="en-GB"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96289" y="1218691"/>
            <a:ext cx="6899909" cy="391160"/>
          </a:xfrm>
          <a:prstGeom prst="rect">
            <a:avLst/>
          </a:prstGeom>
        </p:spPr>
        <p:txBody>
          <a:bodyPr vert="horz" wrap="square" lIns="0" tIns="12700" rIns="0" bIns="0" rtlCol="0" anchor="ctr">
            <a:spAutoFit/>
          </a:bodyPr>
          <a:lstStyle/>
          <a:p>
            <a:pPr marL="12700">
              <a:lnSpc>
                <a:spcPct val="100000"/>
              </a:lnSpc>
              <a:spcBef>
                <a:spcPts val="100"/>
              </a:spcBef>
            </a:pPr>
            <a:r>
              <a:rPr sz="2400" dirty="0"/>
              <a:t>GLOBAL</a:t>
            </a:r>
            <a:r>
              <a:rPr sz="2400" spc="-55" dirty="0"/>
              <a:t> </a:t>
            </a:r>
            <a:r>
              <a:rPr sz="2400" dirty="0"/>
              <a:t>MARKETING:</a:t>
            </a:r>
            <a:r>
              <a:rPr sz="2400" spc="5" dirty="0"/>
              <a:t> </a:t>
            </a:r>
            <a:r>
              <a:rPr sz="2400" dirty="0"/>
              <a:t>What</a:t>
            </a:r>
            <a:r>
              <a:rPr sz="2400" spc="-20" dirty="0"/>
              <a:t> </a:t>
            </a:r>
            <a:r>
              <a:rPr sz="2400" dirty="0"/>
              <a:t>It Is</a:t>
            </a:r>
            <a:r>
              <a:rPr sz="2400" spc="-25" dirty="0"/>
              <a:t> </a:t>
            </a:r>
            <a:r>
              <a:rPr sz="2400" dirty="0"/>
              <a:t>&amp;</a:t>
            </a:r>
            <a:r>
              <a:rPr sz="2400" spc="-15" dirty="0"/>
              <a:t> </a:t>
            </a:r>
            <a:r>
              <a:rPr sz="2400" dirty="0"/>
              <a:t>What</a:t>
            </a:r>
            <a:r>
              <a:rPr sz="2400" spc="-5" dirty="0"/>
              <a:t> </a:t>
            </a:r>
            <a:r>
              <a:rPr sz="2400" dirty="0"/>
              <a:t>It</a:t>
            </a:r>
            <a:r>
              <a:rPr sz="2400" spc="-20" dirty="0"/>
              <a:t> </a:t>
            </a:r>
            <a:r>
              <a:rPr sz="2400" dirty="0"/>
              <a:t>Isn’t</a:t>
            </a:r>
            <a:endParaRPr sz="2400"/>
          </a:p>
        </p:txBody>
      </p:sp>
      <p:sp>
        <p:nvSpPr>
          <p:cNvPr id="3" name="object 3"/>
          <p:cNvSpPr txBox="1"/>
          <p:nvPr/>
        </p:nvSpPr>
        <p:spPr>
          <a:xfrm>
            <a:off x="1802891" y="1752600"/>
            <a:ext cx="4038600" cy="3721532"/>
          </a:xfrm>
          <a:prstGeom prst="rect">
            <a:avLst/>
          </a:prstGeom>
          <a:ln w="9525">
            <a:solidFill>
              <a:srgbClr val="221F1F"/>
            </a:solidFill>
          </a:ln>
        </p:spPr>
        <p:txBody>
          <a:bodyPr vert="horz" wrap="square" lIns="0" tIns="40640" rIns="0" bIns="0" rtlCol="0">
            <a:spAutoFit/>
          </a:bodyPr>
          <a:lstStyle/>
          <a:p>
            <a:pPr marL="427355" marR="195580" indent="257175">
              <a:lnSpc>
                <a:spcPts val="3460"/>
              </a:lnSpc>
              <a:spcBef>
                <a:spcPts val="320"/>
              </a:spcBef>
            </a:pPr>
            <a:r>
              <a:rPr sz="3200" i="1" spc="-5" dirty="0">
                <a:solidFill>
                  <a:srgbClr val="221F1F"/>
                </a:solidFill>
                <a:latin typeface="Arial" panose="020B0604020202020204"/>
                <a:cs typeface="Arial" panose="020B0604020202020204"/>
              </a:rPr>
              <a:t>Single </a:t>
            </a:r>
            <a:r>
              <a:rPr sz="3200" i="1" dirty="0">
                <a:solidFill>
                  <a:srgbClr val="221F1F"/>
                </a:solidFill>
                <a:latin typeface="Arial" panose="020B0604020202020204"/>
                <a:cs typeface="Arial" panose="020B0604020202020204"/>
              </a:rPr>
              <a:t>Country </a:t>
            </a:r>
            <a:r>
              <a:rPr sz="3200" i="1" spc="5" dirty="0">
                <a:solidFill>
                  <a:srgbClr val="221F1F"/>
                </a:solidFill>
                <a:latin typeface="Arial" panose="020B0604020202020204"/>
                <a:cs typeface="Arial" panose="020B0604020202020204"/>
              </a:rPr>
              <a:t> </a:t>
            </a:r>
            <a:r>
              <a:rPr sz="3200" i="1" spc="-5" dirty="0">
                <a:solidFill>
                  <a:srgbClr val="221F1F"/>
                </a:solidFill>
                <a:latin typeface="Arial" panose="020B0604020202020204"/>
                <a:cs typeface="Arial" panose="020B0604020202020204"/>
              </a:rPr>
              <a:t>Marketing</a:t>
            </a:r>
            <a:r>
              <a:rPr sz="3200" i="1" spc="-45" dirty="0">
                <a:solidFill>
                  <a:srgbClr val="221F1F"/>
                </a:solidFill>
                <a:latin typeface="Arial" panose="020B0604020202020204"/>
                <a:cs typeface="Arial" panose="020B0604020202020204"/>
              </a:rPr>
              <a:t> </a:t>
            </a:r>
            <a:r>
              <a:rPr sz="3200" i="1" spc="-5" dirty="0">
                <a:solidFill>
                  <a:srgbClr val="221F1F"/>
                </a:solidFill>
                <a:latin typeface="Arial" panose="020B0604020202020204"/>
                <a:cs typeface="Arial" panose="020B0604020202020204"/>
              </a:rPr>
              <a:t>Strategy</a:t>
            </a:r>
            <a:endParaRPr sz="3200">
              <a:latin typeface="Arial" panose="020B0604020202020204"/>
              <a:cs typeface="Arial" panose="020B0604020202020204"/>
            </a:endParaRPr>
          </a:p>
          <a:p>
            <a:pPr>
              <a:spcBef>
                <a:spcPts val="20"/>
              </a:spcBef>
            </a:pPr>
            <a:endParaRPr sz="3700">
              <a:latin typeface="Arial" panose="020B0604020202020204"/>
              <a:cs typeface="Arial" panose="020B0604020202020204"/>
            </a:endParaRPr>
          </a:p>
          <a:p>
            <a:pPr marL="319405" indent="-229235">
              <a:buChar char="•"/>
              <a:tabLst>
                <a:tab pos="320040" algn="l"/>
              </a:tabLst>
            </a:pPr>
            <a:r>
              <a:rPr sz="2400" spc="-50" dirty="0">
                <a:solidFill>
                  <a:srgbClr val="221F1F"/>
                </a:solidFill>
                <a:latin typeface="Arial MT"/>
                <a:cs typeface="Arial MT"/>
              </a:rPr>
              <a:t>Target</a:t>
            </a:r>
            <a:r>
              <a:rPr sz="2400" spc="-25" dirty="0">
                <a:solidFill>
                  <a:srgbClr val="221F1F"/>
                </a:solidFill>
                <a:latin typeface="Arial MT"/>
                <a:cs typeface="Arial MT"/>
              </a:rPr>
              <a:t> </a:t>
            </a:r>
            <a:r>
              <a:rPr sz="2400" dirty="0">
                <a:solidFill>
                  <a:srgbClr val="221F1F"/>
                </a:solidFill>
                <a:latin typeface="Arial MT"/>
                <a:cs typeface="Arial MT"/>
              </a:rPr>
              <a:t>Market</a:t>
            </a:r>
            <a:r>
              <a:rPr sz="2400" spc="-20" dirty="0">
                <a:solidFill>
                  <a:srgbClr val="221F1F"/>
                </a:solidFill>
                <a:latin typeface="Arial MT"/>
                <a:cs typeface="Arial MT"/>
              </a:rPr>
              <a:t> </a:t>
            </a:r>
            <a:r>
              <a:rPr sz="2400" dirty="0">
                <a:solidFill>
                  <a:srgbClr val="221F1F"/>
                </a:solidFill>
                <a:latin typeface="Arial MT"/>
                <a:cs typeface="Arial MT"/>
              </a:rPr>
              <a:t>Strategy</a:t>
            </a:r>
            <a:endParaRPr sz="2400">
              <a:latin typeface="Arial MT"/>
              <a:cs typeface="Arial MT"/>
            </a:endParaRPr>
          </a:p>
          <a:p>
            <a:pPr marL="319405" indent="-229235">
              <a:spcBef>
                <a:spcPts val="720"/>
              </a:spcBef>
              <a:buChar char="•"/>
              <a:tabLst>
                <a:tab pos="320040" algn="l"/>
              </a:tabLst>
            </a:pPr>
            <a:r>
              <a:rPr sz="2400" spc="-5" dirty="0">
                <a:solidFill>
                  <a:srgbClr val="221F1F"/>
                </a:solidFill>
                <a:latin typeface="Arial MT"/>
                <a:cs typeface="Arial MT"/>
              </a:rPr>
              <a:t>Marketing</a:t>
            </a:r>
            <a:r>
              <a:rPr sz="2400" spc="-20" dirty="0">
                <a:solidFill>
                  <a:srgbClr val="221F1F"/>
                </a:solidFill>
                <a:latin typeface="Arial MT"/>
                <a:cs typeface="Arial MT"/>
              </a:rPr>
              <a:t> </a:t>
            </a:r>
            <a:r>
              <a:rPr sz="2400" spc="-5" dirty="0">
                <a:solidFill>
                  <a:srgbClr val="221F1F"/>
                </a:solidFill>
                <a:latin typeface="Arial MT"/>
                <a:cs typeface="Arial MT"/>
              </a:rPr>
              <a:t>Mix</a:t>
            </a:r>
            <a:endParaRPr sz="2400">
              <a:latin typeface="Arial MT"/>
              <a:cs typeface="Arial MT"/>
            </a:endParaRPr>
          </a:p>
          <a:p>
            <a:pPr marL="776605" lvl="1" indent="-229235">
              <a:spcBef>
                <a:spcPts val="270"/>
              </a:spcBef>
              <a:buChar char="•"/>
              <a:tabLst>
                <a:tab pos="776605" algn="l"/>
                <a:tab pos="777240" algn="l"/>
              </a:tabLst>
            </a:pPr>
            <a:r>
              <a:rPr sz="2000" dirty="0">
                <a:solidFill>
                  <a:srgbClr val="221F1F"/>
                </a:solidFill>
                <a:latin typeface="Arial MT"/>
                <a:cs typeface="Arial MT"/>
              </a:rPr>
              <a:t>Product</a:t>
            </a:r>
            <a:endParaRPr sz="2000">
              <a:latin typeface="Arial MT"/>
              <a:cs typeface="Arial MT"/>
            </a:endParaRPr>
          </a:p>
          <a:p>
            <a:pPr marL="776605" lvl="1" indent="-229235">
              <a:spcBef>
                <a:spcPts val="250"/>
              </a:spcBef>
              <a:buChar char="•"/>
              <a:tabLst>
                <a:tab pos="776605" algn="l"/>
                <a:tab pos="777240" algn="l"/>
              </a:tabLst>
            </a:pPr>
            <a:r>
              <a:rPr sz="2000" dirty="0">
                <a:solidFill>
                  <a:srgbClr val="221F1F"/>
                </a:solidFill>
                <a:latin typeface="Arial MT"/>
                <a:cs typeface="Arial MT"/>
              </a:rPr>
              <a:t>Price</a:t>
            </a:r>
            <a:endParaRPr sz="2000">
              <a:latin typeface="Arial MT"/>
              <a:cs typeface="Arial MT"/>
            </a:endParaRPr>
          </a:p>
          <a:p>
            <a:pPr marL="776605" lvl="1" indent="-229235">
              <a:spcBef>
                <a:spcPts val="265"/>
              </a:spcBef>
              <a:buChar char="•"/>
              <a:tabLst>
                <a:tab pos="776605" algn="l"/>
                <a:tab pos="777240" algn="l"/>
              </a:tabLst>
            </a:pPr>
            <a:r>
              <a:rPr sz="2000" dirty="0">
                <a:solidFill>
                  <a:srgbClr val="221F1F"/>
                </a:solidFill>
                <a:latin typeface="Arial MT"/>
                <a:cs typeface="Arial MT"/>
              </a:rPr>
              <a:t>Promotion</a:t>
            </a:r>
            <a:endParaRPr sz="2000">
              <a:latin typeface="Arial MT"/>
              <a:cs typeface="Arial MT"/>
            </a:endParaRPr>
          </a:p>
          <a:p>
            <a:pPr marL="776605" lvl="1" indent="-229235">
              <a:spcBef>
                <a:spcPts val="265"/>
              </a:spcBef>
              <a:buChar char="•"/>
              <a:tabLst>
                <a:tab pos="776605" algn="l"/>
                <a:tab pos="777240" algn="l"/>
              </a:tabLst>
            </a:pPr>
            <a:r>
              <a:rPr sz="2000" dirty="0">
                <a:solidFill>
                  <a:srgbClr val="221F1F"/>
                </a:solidFill>
                <a:latin typeface="Arial MT"/>
                <a:cs typeface="Arial MT"/>
              </a:rPr>
              <a:t>Place</a:t>
            </a:r>
            <a:endParaRPr sz="2000">
              <a:latin typeface="Arial MT"/>
              <a:cs typeface="Arial MT"/>
            </a:endParaRPr>
          </a:p>
        </p:txBody>
      </p:sp>
      <p:sp>
        <p:nvSpPr>
          <p:cNvPr id="4" name="object 4"/>
          <p:cNvSpPr txBox="1"/>
          <p:nvPr/>
        </p:nvSpPr>
        <p:spPr>
          <a:xfrm>
            <a:off x="6420611" y="1752600"/>
            <a:ext cx="4038600" cy="4526280"/>
          </a:xfrm>
          <a:prstGeom prst="rect">
            <a:avLst/>
          </a:prstGeom>
          <a:ln w="9525">
            <a:solidFill>
              <a:srgbClr val="221F1F"/>
            </a:solidFill>
          </a:ln>
        </p:spPr>
        <p:txBody>
          <a:bodyPr vert="horz" wrap="square" lIns="0" tIns="40640" rIns="0" bIns="0" rtlCol="0">
            <a:spAutoFit/>
          </a:bodyPr>
          <a:lstStyle/>
          <a:p>
            <a:pPr marL="1376680" marR="476250" indent="-893445">
              <a:lnSpc>
                <a:spcPts val="3460"/>
              </a:lnSpc>
              <a:spcBef>
                <a:spcPts val="320"/>
              </a:spcBef>
            </a:pPr>
            <a:r>
              <a:rPr sz="3200" i="1" spc="-5" dirty="0">
                <a:solidFill>
                  <a:srgbClr val="221F1F"/>
                </a:solidFill>
                <a:latin typeface="Arial" panose="020B0604020202020204"/>
                <a:cs typeface="Arial" panose="020B0604020202020204"/>
              </a:rPr>
              <a:t>Global</a:t>
            </a:r>
            <a:r>
              <a:rPr sz="3200" i="1" spc="-45" dirty="0">
                <a:solidFill>
                  <a:srgbClr val="221F1F"/>
                </a:solidFill>
                <a:latin typeface="Arial" panose="020B0604020202020204"/>
                <a:cs typeface="Arial" panose="020B0604020202020204"/>
              </a:rPr>
              <a:t> </a:t>
            </a:r>
            <a:r>
              <a:rPr sz="3200" i="1" spc="-5" dirty="0">
                <a:solidFill>
                  <a:srgbClr val="221F1F"/>
                </a:solidFill>
                <a:latin typeface="Arial" panose="020B0604020202020204"/>
                <a:cs typeface="Arial" panose="020B0604020202020204"/>
              </a:rPr>
              <a:t>Marketing </a:t>
            </a:r>
            <a:r>
              <a:rPr sz="3200" i="1" spc="-875" dirty="0">
                <a:solidFill>
                  <a:srgbClr val="221F1F"/>
                </a:solidFill>
                <a:latin typeface="Arial" panose="020B0604020202020204"/>
                <a:cs typeface="Arial" panose="020B0604020202020204"/>
              </a:rPr>
              <a:t> </a:t>
            </a:r>
            <a:r>
              <a:rPr sz="3200" i="1" spc="-5" dirty="0">
                <a:solidFill>
                  <a:srgbClr val="221F1F"/>
                </a:solidFill>
                <a:latin typeface="Arial" panose="020B0604020202020204"/>
                <a:cs typeface="Arial" panose="020B0604020202020204"/>
              </a:rPr>
              <a:t>Strategy</a:t>
            </a:r>
            <a:endParaRPr sz="3200">
              <a:latin typeface="Arial" panose="020B0604020202020204"/>
              <a:cs typeface="Arial" panose="020B0604020202020204"/>
            </a:endParaRPr>
          </a:p>
          <a:p>
            <a:pPr>
              <a:spcBef>
                <a:spcPts val="50"/>
              </a:spcBef>
            </a:pPr>
            <a:endParaRPr sz="3350">
              <a:latin typeface="Arial" panose="020B0604020202020204"/>
              <a:cs typeface="Arial" panose="020B0604020202020204"/>
            </a:endParaRPr>
          </a:p>
          <a:p>
            <a:pPr marL="320675" indent="-229235">
              <a:spcBef>
                <a:spcPts val="5"/>
              </a:spcBef>
              <a:buChar char="•"/>
              <a:tabLst>
                <a:tab pos="320675" algn="l"/>
                <a:tab pos="321310" algn="l"/>
              </a:tabLst>
            </a:pPr>
            <a:r>
              <a:rPr sz="2000" dirty="0">
                <a:solidFill>
                  <a:srgbClr val="221F1F"/>
                </a:solidFill>
                <a:latin typeface="Arial MT"/>
                <a:cs typeface="Arial MT"/>
              </a:rPr>
              <a:t>Global</a:t>
            </a:r>
            <a:r>
              <a:rPr sz="2000" spc="-35" dirty="0">
                <a:solidFill>
                  <a:srgbClr val="221F1F"/>
                </a:solidFill>
                <a:latin typeface="Arial MT"/>
                <a:cs typeface="Arial MT"/>
              </a:rPr>
              <a:t> </a:t>
            </a:r>
            <a:r>
              <a:rPr sz="2000" dirty="0">
                <a:solidFill>
                  <a:srgbClr val="221F1F"/>
                </a:solidFill>
                <a:latin typeface="Arial MT"/>
                <a:cs typeface="Arial MT"/>
              </a:rPr>
              <a:t>Market</a:t>
            </a:r>
            <a:r>
              <a:rPr sz="2000" spc="-55" dirty="0">
                <a:solidFill>
                  <a:srgbClr val="221F1F"/>
                </a:solidFill>
                <a:latin typeface="Arial MT"/>
                <a:cs typeface="Arial MT"/>
              </a:rPr>
              <a:t> </a:t>
            </a:r>
            <a:r>
              <a:rPr sz="2000" dirty="0">
                <a:solidFill>
                  <a:srgbClr val="221F1F"/>
                </a:solidFill>
                <a:latin typeface="Arial MT"/>
                <a:cs typeface="Arial MT"/>
              </a:rPr>
              <a:t>Participation</a:t>
            </a:r>
            <a:endParaRPr sz="2000">
              <a:latin typeface="Arial MT"/>
              <a:cs typeface="Arial MT"/>
            </a:endParaRPr>
          </a:p>
          <a:p>
            <a:pPr marL="320675" indent="-229235">
              <a:spcBef>
                <a:spcPts val="755"/>
              </a:spcBef>
              <a:buChar char="•"/>
              <a:tabLst>
                <a:tab pos="320675" algn="l"/>
                <a:tab pos="321310" algn="l"/>
              </a:tabLst>
            </a:pPr>
            <a:r>
              <a:rPr sz="2000" dirty="0">
                <a:solidFill>
                  <a:srgbClr val="221F1F"/>
                </a:solidFill>
                <a:latin typeface="Arial MT"/>
                <a:cs typeface="Arial MT"/>
              </a:rPr>
              <a:t>Marketing</a:t>
            </a:r>
            <a:r>
              <a:rPr sz="2000" spc="-60" dirty="0">
                <a:solidFill>
                  <a:srgbClr val="221F1F"/>
                </a:solidFill>
                <a:latin typeface="Arial MT"/>
                <a:cs typeface="Arial MT"/>
              </a:rPr>
              <a:t> </a:t>
            </a:r>
            <a:r>
              <a:rPr sz="2000" dirty="0">
                <a:solidFill>
                  <a:srgbClr val="221F1F"/>
                </a:solidFill>
                <a:latin typeface="Arial MT"/>
                <a:cs typeface="Arial MT"/>
              </a:rPr>
              <a:t>Mix</a:t>
            </a:r>
            <a:r>
              <a:rPr sz="2000" spc="-25" dirty="0">
                <a:solidFill>
                  <a:srgbClr val="221F1F"/>
                </a:solidFill>
                <a:latin typeface="Arial MT"/>
                <a:cs typeface="Arial MT"/>
              </a:rPr>
              <a:t> </a:t>
            </a:r>
            <a:r>
              <a:rPr sz="2000" dirty="0">
                <a:solidFill>
                  <a:srgbClr val="221F1F"/>
                </a:solidFill>
                <a:latin typeface="Arial MT"/>
                <a:cs typeface="Arial MT"/>
              </a:rPr>
              <a:t>Development</a:t>
            </a:r>
            <a:endParaRPr sz="2000">
              <a:latin typeface="Arial MT"/>
              <a:cs typeface="Arial MT"/>
            </a:endParaRPr>
          </a:p>
          <a:p>
            <a:pPr marL="828040" lvl="1" indent="-279400">
              <a:spcBef>
                <a:spcPts val="295"/>
              </a:spcBef>
              <a:buChar char="•"/>
              <a:tabLst>
                <a:tab pos="828040" algn="l"/>
                <a:tab pos="828675" algn="l"/>
              </a:tabLst>
            </a:pPr>
            <a:r>
              <a:rPr spc="-5" dirty="0">
                <a:solidFill>
                  <a:srgbClr val="221F1F"/>
                </a:solidFill>
                <a:latin typeface="Arial MT"/>
                <a:cs typeface="Arial MT"/>
              </a:rPr>
              <a:t>Adapt</a:t>
            </a:r>
            <a:r>
              <a:rPr spc="-15" dirty="0">
                <a:solidFill>
                  <a:srgbClr val="221F1F"/>
                </a:solidFill>
                <a:latin typeface="Arial MT"/>
                <a:cs typeface="Arial MT"/>
              </a:rPr>
              <a:t> </a:t>
            </a:r>
            <a:r>
              <a:rPr spc="-5" dirty="0">
                <a:solidFill>
                  <a:srgbClr val="221F1F"/>
                </a:solidFill>
                <a:latin typeface="Arial MT"/>
                <a:cs typeface="Arial MT"/>
              </a:rPr>
              <a:t>or</a:t>
            </a:r>
            <a:r>
              <a:rPr spc="-25" dirty="0">
                <a:solidFill>
                  <a:srgbClr val="221F1F"/>
                </a:solidFill>
                <a:latin typeface="Arial MT"/>
                <a:cs typeface="Arial MT"/>
              </a:rPr>
              <a:t> </a:t>
            </a:r>
            <a:r>
              <a:rPr spc="-5" dirty="0">
                <a:solidFill>
                  <a:srgbClr val="221F1F"/>
                </a:solidFill>
                <a:latin typeface="Arial MT"/>
                <a:cs typeface="Arial MT"/>
              </a:rPr>
              <a:t>Standardise?</a:t>
            </a:r>
            <a:endParaRPr>
              <a:latin typeface="Arial MT"/>
              <a:cs typeface="Arial MT"/>
            </a:endParaRPr>
          </a:p>
          <a:p>
            <a:pPr marL="320675" marR="659130" indent="-229235">
              <a:lnSpc>
                <a:spcPts val="2160"/>
              </a:lnSpc>
              <a:spcBef>
                <a:spcPts val="1025"/>
              </a:spcBef>
              <a:buChar char="•"/>
              <a:tabLst>
                <a:tab pos="320675" algn="l"/>
                <a:tab pos="321310" algn="l"/>
              </a:tabLst>
            </a:pPr>
            <a:r>
              <a:rPr sz="2000" dirty="0">
                <a:solidFill>
                  <a:srgbClr val="221F1F"/>
                </a:solidFill>
                <a:latin typeface="Arial MT"/>
                <a:cs typeface="Arial MT"/>
              </a:rPr>
              <a:t>Concentration</a:t>
            </a:r>
            <a:r>
              <a:rPr sz="2000" spc="-70" dirty="0">
                <a:solidFill>
                  <a:srgbClr val="221F1F"/>
                </a:solidFill>
                <a:latin typeface="Arial MT"/>
                <a:cs typeface="Arial MT"/>
              </a:rPr>
              <a:t> </a:t>
            </a:r>
            <a:r>
              <a:rPr sz="2000" dirty="0">
                <a:solidFill>
                  <a:srgbClr val="221F1F"/>
                </a:solidFill>
                <a:latin typeface="Arial MT"/>
                <a:cs typeface="Arial MT"/>
              </a:rPr>
              <a:t>of</a:t>
            </a:r>
            <a:r>
              <a:rPr sz="2000" spc="-35" dirty="0">
                <a:solidFill>
                  <a:srgbClr val="221F1F"/>
                </a:solidFill>
                <a:latin typeface="Arial MT"/>
                <a:cs typeface="Arial MT"/>
              </a:rPr>
              <a:t> </a:t>
            </a:r>
            <a:r>
              <a:rPr sz="2000" dirty="0">
                <a:solidFill>
                  <a:srgbClr val="221F1F"/>
                </a:solidFill>
                <a:latin typeface="Arial MT"/>
                <a:cs typeface="Arial MT"/>
              </a:rPr>
              <a:t>Marketing </a:t>
            </a:r>
            <a:r>
              <a:rPr sz="2000" spc="-540" dirty="0">
                <a:solidFill>
                  <a:srgbClr val="221F1F"/>
                </a:solidFill>
                <a:latin typeface="Arial MT"/>
                <a:cs typeface="Arial MT"/>
              </a:rPr>
              <a:t> </a:t>
            </a:r>
            <a:r>
              <a:rPr sz="2000" spc="-5" dirty="0">
                <a:solidFill>
                  <a:srgbClr val="221F1F"/>
                </a:solidFill>
                <a:latin typeface="Arial MT"/>
                <a:cs typeface="Arial MT"/>
              </a:rPr>
              <a:t>Activities</a:t>
            </a:r>
            <a:endParaRPr sz="2000">
              <a:latin typeface="Arial MT"/>
              <a:cs typeface="Arial MT"/>
            </a:endParaRPr>
          </a:p>
          <a:p>
            <a:pPr marL="320675" indent="-229235">
              <a:lnSpc>
                <a:spcPts val="2280"/>
              </a:lnSpc>
              <a:spcBef>
                <a:spcPts val="720"/>
              </a:spcBef>
              <a:buChar char="•"/>
              <a:tabLst>
                <a:tab pos="320675" algn="l"/>
                <a:tab pos="321310" algn="l"/>
              </a:tabLst>
            </a:pPr>
            <a:r>
              <a:rPr sz="2000" dirty="0">
                <a:solidFill>
                  <a:srgbClr val="221F1F"/>
                </a:solidFill>
                <a:latin typeface="Arial MT"/>
                <a:cs typeface="Arial MT"/>
              </a:rPr>
              <a:t>Coordination</a:t>
            </a:r>
            <a:r>
              <a:rPr sz="2000" spc="-50" dirty="0">
                <a:solidFill>
                  <a:srgbClr val="221F1F"/>
                </a:solidFill>
                <a:latin typeface="Arial MT"/>
                <a:cs typeface="Arial MT"/>
              </a:rPr>
              <a:t> </a:t>
            </a:r>
            <a:r>
              <a:rPr sz="2000" dirty="0">
                <a:solidFill>
                  <a:srgbClr val="221F1F"/>
                </a:solidFill>
                <a:latin typeface="Arial MT"/>
                <a:cs typeface="Arial MT"/>
              </a:rPr>
              <a:t>of</a:t>
            </a:r>
            <a:r>
              <a:rPr sz="2000" spc="-35" dirty="0">
                <a:solidFill>
                  <a:srgbClr val="221F1F"/>
                </a:solidFill>
                <a:latin typeface="Arial MT"/>
                <a:cs typeface="Arial MT"/>
              </a:rPr>
              <a:t> </a:t>
            </a:r>
            <a:r>
              <a:rPr sz="2000" dirty="0">
                <a:solidFill>
                  <a:srgbClr val="221F1F"/>
                </a:solidFill>
                <a:latin typeface="Arial MT"/>
                <a:cs typeface="Arial MT"/>
              </a:rPr>
              <a:t>Marketing</a:t>
            </a:r>
            <a:endParaRPr sz="2000">
              <a:latin typeface="Arial MT"/>
              <a:cs typeface="Arial MT"/>
            </a:endParaRPr>
          </a:p>
          <a:p>
            <a:pPr marL="320675">
              <a:lnSpc>
                <a:spcPts val="2280"/>
              </a:lnSpc>
            </a:pPr>
            <a:r>
              <a:rPr sz="2000" spc="-5" dirty="0">
                <a:solidFill>
                  <a:srgbClr val="221F1F"/>
                </a:solidFill>
                <a:latin typeface="Arial MT"/>
                <a:cs typeface="Arial MT"/>
              </a:rPr>
              <a:t>Activities</a:t>
            </a:r>
            <a:endParaRPr sz="2000">
              <a:latin typeface="Arial MT"/>
              <a:cs typeface="Arial MT"/>
            </a:endParaRPr>
          </a:p>
          <a:p>
            <a:pPr marL="320675" marR="817880" indent="-229235">
              <a:lnSpc>
                <a:spcPts val="2160"/>
              </a:lnSpc>
              <a:spcBef>
                <a:spcPts val="1045"/>
              </a:spcBef>
              <a:buChar char="•"/>
              <a:tabLst>
                <a:tab pos="320675" algn="l"/>
                <a:tab pos="321310" algn="l"/>
              </a:tabLst>
            </a:pPr>
            <a:r>
              <a:rPr sz="2000" dirty="0">
                <a:solidFill>
                  <a:srgbClr val="221F1F"/>
                </a:solidFill>
                <a:latin typeface="Arial MT"/>
                <a:cs typeface="Arial MT"/>
              </a:rPr>
              <a:t>Integration</a:t>
            </a:r>
            <a:r>
              <a:rPr sz="2000" spc="-85" dirty="0">
                <a:solidFill>
                  <a:srgbClr val="221F1F"/>
                </a:solidFill>
                <a:latin typeface="Arial MT"/>
                <a:cs typeface="Arial MT"/>
              </a:rPr>
              <a:t> </a:t>
            </a:r>
            <a:r>
              <a:rPr sz="2000" dirty="0">
                <a:solidFill>
                  <a:srgbClr val="221F1F"/>
                </a:solidFill>
                <a:latin typeface="Arial MT"/>
                <a:cs typeface="Arial MT"/>
              </a:rPr>
              <a:t>of</a:t>
            </a:r>
            <a:r>
              <a:rPr sz="2000" spc="-55" dirty="0">
                <a:solidFill>
                  <a:srgbClr val="221F1F"/>
                </a:solidFill>
                <a:latin typeface="Arial MT"/>
                <a:cs typeface="Arial MT"/>
              </a:rPr>
              <a:t> </a:t>
            </a:r>
            <a:r>
              <a:rPr sz="2000" dirty="0">
                <a:solidFill>
                  <a:srgbClr val="221F1F"/>
                </a:solidFill>
                <a:latin typeface="Arial MT"/>
                <a:cs typeface="Arial MT"/>
              </a:rPr>
              <a:t>Competitive </a:t>
            </a:r>
            <a:r>
              <a:rPr sz="2000" spc="-540" dirty="0">
                <a:solidFill>
                  <a:srgbClr val="221F1F"/>
                </a:solidFill>
                <a:latin typeface="Arial MT"/>
                <a:cs typeface="Arial MT"/>
              </a:rPr>
              <a:t> </a:t>
            </a:r>
            <a:r>
              <a:rPr sz="2000" dirty="0">
                <a:solidFill>
                  <a:srgbClr val="221F1F"/>
                </a:solidFill>
                <a:latin typeface="Arial MT"/>
                <a:cs typeface="Arial MT"/>
              </a:rPr>
              <a:t>Moves</a:t>
            </a:r>
            <a:endParaRPr sz="2000">
              <a:latin typeface="Arial MT"/>
              <a:cs typeface="Arial MT"/>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0856" y="365125"/>
            <a:ext cx="9382944" cy="1325563"/>
          </a:xfrm>
        </p:spPr>
        <p:txBody>
          <a:bodyPr>
            <a:normAutofit fontScale="90000"/>
          </a:bodyPr>
          <a:lstStyle/>
          <a:p>
            <a:r>
              <a:rPr lang="en-GB" sz="4800" b="1" dirty="0" smtClean="0"/>
              <a:t>PORTER'S FIVE FORCES FRAMEWORK</a:t>
            </a:r>
            <a:br>
              <a:rPr lang="en-GB" b="1" dirty="0" smtClean="0"/>
            </a:br>
            <a:endParaRPr lang="en-US" b="1" dirty="0"/>
          </a:p>
        </p:txBody>
      </p:sp>
      <p:sp>
        <p:nvSpPr>
          <p:cNvPr id="3" name="Content Placeholder 2"/>
          <p:cNvSpPr>
            <a:spLocks noGrp="1"/>
          </p:cNvSpPr>
          <p:nvPr>
            <p:ph idx="1"/>
          </p:nvPr>
        </p:nvSpPr>
        <p:spPr>
          <a:xfrm>
            <a:off x="269507" y="1586031"/>
            <a:ext cx="11444438" cy="5184576"/>
          </a:xfrm>
        </p:spPr>
        <p:txBody>
          <a:bodyPr>
            <a:normAutofit fontScale="77500" lnSpcReduction="20000"/>
          </a:bodyPr>
          <a:lstStyle/>
          <a:p>
            <a:pPr>
              <a:lnSpc>
                <a:spcPct val="140000"/>
              </a:lnSpc>
            </a:pPr>
            <a:r>
              <a:rPr lang="en-GB" sz="3100" i="1" dirty="0">
                <a:latin typeface="Arial" panose="020B0604020202020204" pitchFamily="34" charset="0"/>
              </a:rPr>
              <a:t>“The state of competition in an industry depends on five basic competitive courses ... The </a:t>
            </a:r>
            <a:r>
              <a:rPr lang="en-GB" sz="3100" b="1" i="1" dirty="0">
                <a:latin typeface="Arial" panose="020B0604020202020204" pitchFamily="34" charset="0"/>
              </a:rPr>
              <a:t>collective</a:t>
            </a:r>
            <a:r>
              <a:rPr lang="en-GB" sz="3100" i="1" dirty="0">
                <a:latin typeface="Arial" panose="020B0604020202020204" pitchFamily="34" charset="0"/>
              </a:rPr>
              <a:t> strength of these </a:t>
            </a:r>
            <a:r>
              <a:rPr lang="en-GB" sz="3100" b="1" i="1" dirty="0">
                <a:latin typeface="Arial" panose="020B0604020202020204" pitchFamily="34" charset="0"/>
              </a:rPr>
              <a:t>five forces determines the ultimate profit potential in the </a:t>
            </a:r>
            <a:r>
              <a:rPr lang="en-GB" sz="3100" b="1" i="1" dirty="0" smtClean="0">
                <a:latin typeface="Arial" panose="020B0604020202020204" pitchFamily="34" charset="0"/>
              </a:rPr>
              <a:t>industry</a:t>
            </a:r>
            <a:endParaRPr lang="en-GB" sz="3100" b="1" dirty="0" smtClean="0">
              <a:latin typeface="Arial" panose="020B0604020202020204" pitchFamily="34" charset="0"/>
            </a:endParaRPr>
          </a:p>
          <a:p>
            <a:pPr>
              <a:lnSpc>
                <a:spcPct val="140000"/>
              </a:lnSpc>
            </a:pPr>
            <a:r>
              <a:rPr lang="en-GB" sz="3100" i="1" dirty="0" smtClean="0">
                <a:latin typeface="Arial" panose="020B0604020202020204" pitchFamily="34" charset="0"/>
              </a:rPr>
              <a:t>where </a:t>
            </a:r>
            <a:r>
              <a:rPr lang="en-GB" sz="3100" i="1" dirty="0">
                <a:latin typeface="Arial" panose="020B0604020202020204" pitchFamily="34" charset="0"/>
              </a:rPr>
              <a:t>profit potential is measured in terms of long-run </a:t>
            </a:r>
            <a:r>
              <a:rPr lang="en-GB" sz="3100" b="1" i="1" dirty="0">
                <a:latin typeface="Arial" panose="020B0604020202020204" pitchFamily="34" charset="0"/>
              </a:rPr>
              <a:t>returns on invested capital...</a:t>
            </a:r>
            <a:r>
              <a:rPr lang="en-GB" sz="3100" i="1" dirty="0">
                <a:latin typeface="Arial" panose="020B0604020202020204" pitchFamily="34" charset="0"/>
              </a:rPr>
              <a:t> </a:t>
            </a:r>
            <a:endParaRPr lang="en-US" altLang="zh-CN" sz="3100" i="1" dirty="0" smtClean="0">
              <a:latin typeface="Arial" panose="020B0604020202020204" pitchFamily="34" charset="0"/>
            </a:endParaRPr>
          </a:p>
          <a:p>
            <a:pPr>
              <a:lnSpc>
                <a:spcPct val="140000"/>
              </a:lnSpc>
            </a:pPr>
            <a:r>
              <a:rPr lang="en-GB" sz="3100" i="1" dirty="0" smtClean="0">
                <a:latin typeface="Arial" panose="020B0604020202020204" pitchFamily="34" charset="0"/>
              </a:rPr>
              <a:t>The </a:t>
            </a:r>
            <a:r>
              <a:rPr lang="en-GB" sz="3100" i="1" dirty="0">
                <a:latin typeface="Arial" panose="020B0604020202020204" pitchFamily="34" charset="0"/>
              </a:rPr>
              <a:t>forces range from intense in industries like tires, paper and steel - where no firm earns spectacular returns - to relatively mild like oil-field equipment and services, cosmetics and toiletries - where high returns are quite common.”</a:t>
            </a:r>
            <a:endParaRPr lang="en-GB" sz="3100" dirty="0">
              <a:latin typeface="Arial" panose="020B0604020202020204" pitchFamily="34" charset="0"/>
            </a:endParaRPr>
          </a:p>
          <a:p>
            <a:pPr marL="0" indent="0" algn="r">
              <a:buNone/>
            </a:pPr>
            <a:endParaRPr lang="en-GB" dirty="0">
              <a:latin typeface="Arial" panose="020B0604020202020204" pitchFamily="34" charset="0"/>
            </a:endParaRPr>
          </a:p>
          <a:p>
            <a:pPr marL="0" indent="0" algn="r">
              <a:buNone/>
            </a:pPr>
            <a:r>
              <a:rPr lang="en-GB" sz="2100" dirty="0">
                <a:latin typeface="Arial" panose="020B0604020202020204" pitchFamily="34" charset="0"/>
              </a:rPr>
              <a:t>(Michael Porter, 1980)</a:t>
            </a:r>
            <a:endParaRPr lang="en-GB" sz="2100" dirty="0">
              <a:latin typeface="Arial" panose="020B0604020202020204" pitchFamily="34" charset="0"/>
            </a:endParaRPr>
          </a:p>
          <a:p>
            <a:endParaRPr lang="en-US"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1524000" y="76200"/>
            <a:ext cx="8534400" cy="609600"/>
          </a:xfrm>
        </p:spPr>
        <p:txBody>
          <a:bodyPr>
            <a:normAutofit fontScale="90000"/>
          </a:bodyPr>
          <a:lstStyle/>
          <a:p>
            <a:r>
              <a:rPr lang="en-GB" sz="1400" dirty="0"/>
              <a:t>Industry Analysis: Structural Determinants of Competition and Profitability</a:t>
            </a:r>
            <a:br>
              <a:rPr lang="en-GB" sz="1400" dirty="0"/>
            </a:br>
            <a:r>
              <a:rPr lang="en-GB" sz="1400" dirty="0"/>
              <a:t> Porter's Five Forces Framework</a:t>
            </a:r>
            <a:br>
              <a:rPr lang="en-GB" sz="1400" dirty="0"/>
            </a:br>
            <a:r>
              <a:rPr lang="en-GB" sz="900" dirty="0"/>
              <a:t>(Adapted from Robert Grant, 1998)</a:t>
            </a:r>
            <a:r>
              <a:rPr lang="en-GB" sz="1600" dirty="0"/>
              <a:t> </a:t>
            </a:r>
            <a:endParaRPr lang="en-GB" sz="1600" dirty="0"/>
          </a:p>
        </p:txBody>
      </p:sp>
      <p:sp>
        <p:nvSpPr>
          <p:cNvPr id="38915" name="Rectangle 3"/>
          <p:cNvSpPr>
            <a:spLocks noChangeArrowheads="1"/>
          </p:cNvSpPr>
          <p:nvPr/>
        </p:nvSpPr>
        <p:spPr bwMode="auto">
          <a:xfrm>
            <a:off x="4648200" y="533400"/>
            <a:ext cx="2667000" cy="304800"/>
          </a:xfrm>
          <a:prstGeom prst="rect">
            <a:avLst/>
          </a:prstGeom>
          <a:noFill/>
          <a:ln w="31750">
            <a:solidFill>
              <a:schemeClr val="tx1"/>
            </a:solidFill>
            <a:miter lim="800000"/>
          </a:ln>
        </p:spPr>
        <p:txBody>
          <a:bodyPr wrap="none" anchor="ctr"/>
          <a:lstStyle/>
          <a:p>
            <a:pPr algn="ctr"/>
            <a:r>
              <a:rPr lang="en-GB" sz="1600" b="1">
                <a:latin typeface="Arial" panose="020B0604020202020204" pitchFamily="34" charset="0"/>
              </a:rPr>
              <a:t>SUPPLIER POWER</a:t>
            </a:r>
            <a:endParaRPr lang="en-GB" sz="1600" b="1">
              <a:latin typeface="Arial" panose="020B0604020202020204" pitchFamily="34" charset="0"/>
            </a:endParaRPr>
          </a:p>
        </p:txBody>
      </p:sp>
      <p:sp>
        <p:nvSpPr>
          <p:cNvPr id="38916" name="Rectangle 4"/>
          <p:cNvSpPr>
            <a:spLocks noChangeArrowheads="1"/>
          </p:cNvSpPr>
          <p:nvPr/>
        </p:nvSpPr>
        <p:spPr bwMode="auto">
          <a:xfrm>
            <a:off x="1752600" y="2438400"/>
            <a:ext cx="2514600" cy="304800"/>
          </a:xfrm>
          <a:prstGeom prst="rect">
            <a:avLst/>
          </a:prstGeom>
          <a:noFill/>
          <a:ln w="31750">
            <a:solidFill>
              <a:schemeClr val="tx1"/>
            </a:solidFill>
            <a:miter lim="800000"/>
          </a:ln>
        </p:spPr>
        <p:txBody>
          <a:bodyPr wrap="none" anchor="ctr"/>
          <a:lstStyle/>
          <a:p>
            <a:pPr algn="ctr"/>
            <a:r>
              <a:rPr lang="en-GB" sz="1600" b="1">
                <a:latin typeface="Arial" panose="020B0604020202020204" pitchFamily="34" charset="0"/>
              </a:rPr>
              <a:t>THREAT OF ENTRY</a:t>
            </a:r>
            <a:endParaRPr lang="en-GB" sz="1600" b="1">
              <a:latin typeface="Arial" panose="020B0604020202020204" pitchFamily="34" charset="0"/>
            </a:endParaRPr>
          </a:p>
        </p:txBody>
      </p:sp>
      <p:sp>
        <p:nvSpPr>
          <p:cNvPr id="38917" name="Rectangle 5"/>
          <p:cNvSpPr>
            <a:spLocks noChangeArrowheads="1"/>
          </p:cNvSpPr>
          <p:nvPr/>
        </p:nvSpPr>
        <p:spPr bwMode="auto">
          <a:xfrm>
            <a:off x="7772400" y="2438400"/>
            <a:ext cx="2743200" cy="304800"/>
          </a:xfrm>
          <a:prstGeom prst="rect">
            <a:avLst/>
          </a:prstGeom>
          <a:noFill/>
          <a:ln w="31750">
            <a:solidFill>
              <a:schemeClr val="tx1"/>
            </a:solidFill>
            <a:miter lim="800000"/>
          </a:ln>
        </p:spPr>
        <p:txBody>
          <a:bodyPr wrap="none" anchor="ctr"/>
          <a:lstStyle/>
          <a:p>
            <a:pPr algn="ctr"/>
            <a:r>
              <a:rPr lang="en-GB" sz="1600" b="1">
                <a:latin typeface="Arial" panose="020B0604020202020204" pitchFamily="34" charset="0"/>
              </a:rPr>
              <a:t>THREAT OF SUBSTITUTES</a:t>
            </a:r>
            <a:endParaRPr lang="en-GB" sz="1600" b="1">
              <a:latin typeface="Arial" panose="020B0604020202020204" pitchFamily="34" charset="0"/>
            </a:endParaRPr>
          </a:p>
        </p:txBody>
      </p:sp>
      <p:sp>
        <p:nvSpPr>
          <p:cNvPr id="38918" name="Rectangle 6"/>
          <p:cNvSpPr>
            <a:spLocks noChangeArrowheads="1"/>
          </p:cNvSpPr>
          <p:nvPr/>
        </p:nvSpPr>
        <p:spPr bwMode="auto">
          <a:xfrm>
            <a:off x="4419600" y="4572000"/>
            <a:ext cx="3581400" cy="228600"/>
          </a:xfrm>
          <a:prstGeom prst="rect">
            <a:avLst/>
          </a:prstGeom>
          <a:noFill/>
          <a:ln w="31750">
            <a:solidFill>
              <a:schemeClr val="tx1"/>
            </a:solidFill>
            <a:miter lim="800000"/>
          </a:ln>
        </p:spPr>
        <p:txBody>
          <a:bodyPr wrap="none" anchor="ctr"/>
          <a:lstStyle/>
          <a:p>
            <a:pPr algn="ctr"/>
            <a:r>
              <a:rPr lang="en-GB" sz="1600" b="1">
                <a:latin typeface="Arial" panose="020B0604020202020204" pitchFamily="34" charset="0"/>
              </a:rPr>
              <a:t>BUYER POWER</a:t>
            </a:r>
            <a:endParaRPr lang="en-GB" sz="1600" b="1">
              <a:latin typeface="Arial" panose="020B0604020202020204" pitchFamily="34" charset="0"/>
            </a:endParaRPr>
          </a:p>
        </p:txBody>
      </p:sp>
      <p:sp>
        <p:nvSpPr>
          <p:cNvPr id="38919" name="Rectangle 7"/>
          <p:cNvSpPr>
            <a:spLocks noChangeArrowheads="1"/>
          </p:cNvSpPr>
          <p:nvPr/>
        </p:nvSpPr>
        <p:spPr bwMode="auto">
          <a:xfrm>
            <a:off x="4800600" y="2438400"/>
            <a:ext cx="2590800" cy="304800"/>
          </a:xfrm>
          <a:prstGeom prst="rect">
            <a:avLst/>
          </a:prstGeom>
          <a:noFill/>
          <a:ln w="31750">
            <a:solidFill>
              <a:schemeClr val="tx1"/>
            </a:solidFill>
            <a:miter lim="800000"/>
          </a:ln>
        </p:spPr>
        <p:txBody>
          <a:bodyPr wrap="none" anchor="ctr"/>
          <a:lstStyle/>
          <a:p>
            <a:pPr algn="ctr"/>
            <a:r>
              <a:rPr lang="en-GB" sz="1600" b="1">
                <a:latin typeface="Arial" panose="020B0604020202020204" pitchFamily="34" charset="0"/>
              </a:rPr>
              <a:t>INDUSTRY RIVALRY</a:t>
            </a:r>
            <a:endParaRPr lang="en-GB" sz="1600" b="1">
              <a:latin typeface="Arial" panose="020B0604020202020204" pitchFamily="34" charset="0"/>
            </a:endParaRPr>
          </a:p>
        </p:txBody>
      </p:sp>
      <p:sp>
        <p:nvSpPr>
          <p:cNvPr id="38920" name="Rectangle 8"/>
          <p:cNvSpPr>
            <a:spLocks noChangeArrowheads="1"/>
          </p:cNvSpPr>
          <p:nvPr/>
        </p:nvSpPr>
        <p:spPr bwMode="auto">
          <a:xfrm>
            <a:off x="1752600" y="2819400"/>
            <a:ext cx="2514600" cy="1833736"/>
          </a:xfrm>
          <a:prstGeom prst="rect">
            <a:avLst/>
          </a:prstGeom>
          <a:noFill/>
          <a:ln w="15875">
            <a:solidFill>
              <a:schemeClr val="tx1"/>
            </a:solidFill>
            <a:miter lim="800000"/>
          </a:ln>
        </p:spPr>
        <p:txBody>
          <a:bodyPr wrap="none" anchor="ctr"/>
          <a:lstStyle/>
          <a:p>
            <a:pPr>
              <a:buFontTx/>
              <a:buChar char="•"/>
            </a:pPr>
            <a:r>
              <a:rPr lang="en-GB" sz="1200" dirty="0">
                <a:latin typeface="Arial" panose="020B0604020202020204" pitchFamily="34" charset="0"/>
              </a:rPr>
              <a:t> Economies of scale</a:t>
            </a:r>
            <a:endParaRPr lang="en-GB" sz="1200" dirty="0">
              <a:latin typeface="Arial" panose="020B0604020202020204" pitchFamily="34" charset="0"/>
            </a:endParaRPr>
          </a:p>
          <a:p>
            <a:pPr>
              <a:buFontTx/>
              <a:buChar char="•"/>
            </a:pPr>
            <a:r>
              <a:rPr lang="en-GB" sz="1200" dirty="0">
                <a:latin typeface="Arial" panose="020B0604020202020204" pitchFamily="34" charset="0"/>
              </a:rPr>
              <a:t> Capital requirements</a:t>
            </a:r>
            <a:endParaRPr lang="en-GB" sz="1200" dirty="0">
              <a:latin typeface="Arial" panose="020B0604020202020204" pitchFamily="34" charset="0"/>
            </a:endParaRPr>
          </a:p>
          <a:p>
            <a:pPr>
              <a:buFontTx/>
              <a:buChar char="•"/>
            </a:pPr>
            <a:r>
              <a:rPr lang="en-GB" sz="1200" dirty="0">
                <a:latin typeface="Arial" panose="020B0604020202020204" pitchFamily="34" charset="0"/>
              </a:rPr>
              <a:t> Experience curve</a:t>
            </a:r>
            <a:endParaRPr lang="en-GB" sz="1200" dirty="0">
              <a:latin typeface="Arial" panose="020B0604020202020204" pitchFamily="34" charset="0"/>
            </a:endParaRPr>
          </a:p>
          <a:p>
            <a:pPr>
              <a:buFontTx/>
              <a:buChar char="•"/>
            </a:pPr>
            <a:r>
              <a:rPr lang="en-GB" sz="1200" dirty="0">
                <a:latin typeface="Arial" panose="020B0604020202020204" pitchFamily="34" charset="0"/>
              </a:rPr>
              <a:t> Product differentiation  </a:t>
            </a:r>
            <a:endParaRPr lang="en-GB" sz="1200" dirty="0">
              <a:latin typeface="Arial" panose="020B0604020202020204" pitchFamily="34" charset="0"/>
            </a:endParaRPr>
          </a:p>
          <a:p>
            <a:pPr>
              <a:buFontTx/>
              <a:buChar char="•"/>
            </a:pPr>
            <a:r>
              <a:rPr lang="en-GB" sz="1200" dirty="0">
                <a:latin typeface="Arial" panose="020B0604020202020204" pitchFamily="34" charset="0"/>
              </a:rPr>
              <a:t> Access to supply / distribution </a:t>
            </a:r>
            <a:endParaRPr lang="en-GB" sz="1200" dirty="0">
              <a:latin typeface="Arial" panose="020B0604020202020204" pitchFamily="34" charset="0"/>
            </a:endParaRPr>
          </a:p>
          <a:p>
            <a:r>
              <a:rPr lang="en-GB" sz="1200" dirty="0">
                <a:latin typeface="Arial" panose="020B0604020202020204" pitchFamily="34" charset="0"/>
              </a:rPr>
              <a:t>  channels</a:t>
            </a:r>
            <a:endParaRPr lang="en-GB" sz="1200" dirty="0">
              <a:latin typeface="Arial" panose="020B0604020202020204" pitchFamily="34" charset="0"/>
            </a:endParaRPr>
          </a:p>
          <a:p>
            <a:pPr>
              <a:buFontTx/>
              <a:buChar char="•"/>
            </a:pPr>
            <a:r>
              <a:rPr lang="en-GB" sz="1200" dirty="0">
                <a:latin typeface="Arial" panose="020B0604020202020204" pitchFamily="34" charset="0"/>
              </a:rPr>
              <a:t> Government and legal channels</a:t>
            </a:r>
            <a:endParaRPr lang="en-GB" sz="1200" dirty="0">
              <a:latin typeface="Arial" panose="020B0604020202020204" pitchFamily="34" charset="0"/>
            </a:endParaRPr>
          </a:p>
          <a:p>
            <a:pPr>
              <a:buFontTx/>
              <a:buChar char="•"/>
            </a:pPr>
            <a:r>
              <a:rPr lang="en-GB" sz="1200" dirty="0">
                <a:latin typeface="Arial" panose="020B0604020202020204" pitchFamily="34" charset="0"/>
              </a:rPr>
              <a:t> Retaliation by established </a:t>
            </a:r>
            <a:endParaRPr lang="en-GB" sz="1200" dirty="0">
              <a:latin typeface="Arial" panose="020B0604020202020204" pitchFamily="34" charset="0"/>
            </a:endParaRPr>
          </a:p>
          <a:p>
            <a:r>
              <a:rPr lang="en-GB" sz="1200" dirty="0">
                <a:latin typeface="Arial" panose="020B0604020202020204" pitchFamily="34" charset="0"/>
              </a:rPr>
              <a:t>  producers</a:t>
            </a:r>
            <a:endParaRPr lang="en-GB" sz="1200" dirty="0">
              <a:latin typeface="Arial" panose="020B0604020202020204" pitchFamily="34" charset="0"/>
            </a:endParaRPr>
          </a:p>
        </p:txBody>
      </p:sp>
      <p:sp>
        <p:nvSpPr>
          <p:cNvPr id="38921" name="Rectangle 9"/>
          <p:cNvSpPr>
            <a:spLocks noChangeArrowheads="1"/>
          </p:cNvSpPr>
          <p:nvPr/>
        </p:nvSpPr>
        <p:spPr bwMode="auto">
          <a:xfrm>
            <a:off x="7772401" y="2819400"/>
            <a:ext cx="2703513" cy="1113656"/>
          </a:xfrm>
          <a:prstGeom prst="rect">
            <a:avLst/>
          </a:prstGeom>
          <a:noFill/>
          <a:ln w="15875">
            <a:solidFill>
              <a:schemeClr val="tx1"/>
            </a:solidFill>
            <a:miter lim="800000"/>
          </a:ln>
        </p:spPr>
        <p:txBody>
          <a:bodyPr wrap="none" anchor="ctr"/>
          <a:lstStyle/>
          <a:p>
            <a:pPr>
              <a:buFontTx/>
              <a:buChar char="•"/>
            </a:pPr>
            <a:r>
              <a:rPr lang="en-GB" sz="1200" dirty="0">
                <a:latin typeface="Arial" panose="020B0604020202020204" pitchFamily="34" charset="0"/>
              </a:rPr>
              <a:t> </a:t>
            </a:r>
            <a:endParaRPr lang="en-GB" sz="1200" dirty="0">
              <a:latin typeface="Arial" panose="020B0604020202020204" pitchFamily="34" charset="0"/>
            </a:endParaRPr>
          </a:p>
          <a:p>
            <a:pPr>
              <a:buFontTx/>
              <a:buChar char="•"/>
            </a:pPr>
            <a:endParaRPr lang="en-GB" sz="1200" dirty="0">
              <a:latin typeface="Arial" panose="020B0604020202020204" pitchFamily="34" charset="0"/>
            </a:endParaRPr>
          </a:p>
          <a:p>
            <a:pPr>
              <a:buFontTx/>
              <a:buChar char="•"/>
            </a:pPr>
            <a:r>
              <a:rPr lang="en-GB" sz="1200" dirty="0">
                <a:latin typeface="Arial" panose="020B0604020202020204" pitchFamily="34" charset="0"/>
              </a:rPr>
              <a:t> Buyer propensity to substitute</a:t>
            </a:r>
            <a:endParaRPr lang="en-GB" sz="1200" dirty="0">
              <a:latin typeface="Arial" panose="020B0604020202020204" pitchFamily="34" charset="0"/>
            </a:endParaRPr>
          </a:p>
          <a:p>
            <a:pPr>
              <a:buFontTx/>
              <a:buChar char="•"/>
            </a:pPr>
            <a:r>
              <a:rPr lang="en-GB" sz="1200" dirty="0">
                <a:latin typeface="Arial" panose="020B0604020202020204" pitchFamily="34" charset="0"/>
              </a:rPr>
              <a:t> Relative ratio of price to performance </a:t>
            </a:r>
            <a:endParaRPr lang="en-GB" sz="1200" dirty="0">
              <a:latin typeface="Arial" panose="020B0604020202020204" pitchFamily="34" charset="0"/>
            </a:endParaRPr>
          </a:p>
          <a:p>
            <a:r>
              <a:rPr lang="en-GB" sz="1200" dirty="0">
                <a:latin typeface="Arial" panose="020B0604020202020204" pitchFamily="34" charset="0"/>
              </a:rPr>
              <a:t>  of substitutes</a:t>
            </a:r>
            <a:endParaRPr lang="en-GB" sz="1200" dirty="0">
              <a:latin typeface="Arial" panose="020B0604020202020204" pitchFamily="34" charset="0"/>
            </a:endParaRPr>
          </a:p>
          <a:p>
            <a:pPr>
              <a:buFontTx/>
              <a:buChar char="•"/>
            </a:pPr>
            <a:r>
              <a:rPr lang="en-GB" sz="1200" dirty="0">
                <a:latin typeface="Arial" panose="020B0604020202020204" pitchFamily="34" charset="0"/>
              </a:rPr>
              <a:t> Extra-industry effects </a:t>
            </a:r>
            <a:endParaRPr lang="en-GB" sz="1200" dirty="0">
              <a:latin typeface="Arial" panose="020B0604020202020204" pitchFamily="34" charset="0"/>
            </a:endParaRPr>
          </a:p>
          <a:p>
            <a:pPr>
              <a:buFontTx/>
              <a:buChar char="•"/>
            </a:pPr>
            <a:endParaRPr lang="en-GB" sz="1200" dirty="0">
              <a:latin typeface="Arial" panose="020B0604020202020204" pitchFamily="34" charset="0"/>
            </a:endParaRPr>
          </a:p>
          <a:p>
            <a:r>
              <a:rPr lang="en-GB" sz="1200" dirty="0">
                <a:latin typeface="Arial" panose="020B0604020202020204" pitchFamily="34" charset="0"/>
              </a:rPr>
              <a:t>  </a:t>
            </a:r>
            <a:endParaRPr lang="en-GB" sz="1200" dirty="0">
              <a:latin typeface="Arial" panose="020B0604020202020204" pitchFamily="34" charset="0"/>
            </a:endParaRPr>
          </a:p>
          <a:p>
            <a:endParaRPr lang="en-GB" sz="1200" dirty="0">
              <a:latin typeface="Arial" panose="020B0604020202020204" pitchFamily="34" charset="0"/>
            </a:endParaRPr>
          </a:p>
        </p:txBody>
      </p:sp>
      <p:sp>
        <p:nvSpPr>
          <p:cNvPr id="38922" name="Rectangle 10"/>
          <p:cNvSpPr>
            <a:spLocks noChangeArrowheads="1"/>
          </p:cNvSpPr>
          <p:nvPr/>
        </p:nvSpPr>
        <p:spPr bwMode="auto">
          <a:xfrm>
            <a:off x="4800600" y="2819400"/>
            <a:ext cx="2590800" cy="1447800"/>
          </a:xfrm>
          <a:prstGeom prst="rect">
            <a:avLst/>
          </a:prstGeom>
          <a:noFill/>
          <a:ln w="15875">
            <a:solidFill>
              <a:schemeClr val="tx1"/>
            </a:solidFill>
            <a:miter lim="800000"/>
          </a:ln>
        </p:spPr>
        <p:txBody>
          <a:bodyPr wrap="none" anchor="ctr"/>
          <a:lstStyle/>
          <a:p>
            <a:pPr>
              <a:buFontTx/>
              <a:buChar char="•"/>
            </a:pPr>
            <a:r>
              <a:rPr lang="en-GB" sz="1200">
                <a:latin typeface="Arial" panose="020B0604020202020204" pitchFamily="34" charset="0"/>
              </a:rPr>
              <a:t> Concentration</a:t>
            </a:r>
            <a:endParaRPr lang="en-GB" sz="1200">
              <a:latin typeface="Arial" panose="020B0604020202020204" pitchFamily="34" charset="0"/>
            </a:endParaRPr>
          </a:p>
          <a:p>
            <a:pPr>
              <a:buFontTx/>
              <a:buChar char="•"/>
            </a:pPr>
            <a:r>
              <a:rPr lang="en-GB" sz="1200">
                <a:latin typeface="Arial" panose="020B0604020202020204" pitchFamily="34" charset="0"/>
              </a:rPr>
              <a:t> Diversity of competitors</a:t>
            </a:r>
            <a:endParaRPr lang="en-GB" sz="1200">
              <a:latin typeface="Arial" panose="020B0604020202020204" pitchFamily="34" charset="0"/>
            </a:endParaRPr>
          </a:p>
          <a:p>
            <a:pPr>
              <a:buFontTx/>
              <a:buChar char="•"/>
            </a:pPr>
            <a:r>
              <a:rPr lang="en-GB" sz="1200">
                <a:latin typeface="Arial" panose="020B0604020202020204" pitchFamily="34" charset="0"/>
              </a:rPr>
              <a:t> Product differentiation</a:t>
            </a:r>
            <a:endParaRPr lang="en-GB" sz="1200">
              <a:latin typeface="Arial" panose="020B0604020202020204" pitchFamily="34" charset="0"/>
            </a:endParaRPr>
          </a:p>
          <a:p>
            <a:pPr>
              <a:buFontTx/>
              <a:buChar char="•"/>
            </a:pPr>
            <a:r>
              <a:rPr lang="en-GB" sz="1200">
                <a:latin typeface="Arial" panose="020B0604020202020204" pitchFamily="34" charset="0"/>
              </a:rPr>
              <a:t> Excess capacity and exit</a:t>
            </a:r>
            <a:endParaRPr lang="en-GB" sz="1200">
              <a:latin typeface="Arial" panose="020B0604020202020204" pitchFamily="34" charset="0"/>
            </a:endParaRPr>
          </a:p>
          <a:p>
            <a:r>
              <a:rPr lang="en-GB" sz="1200">
                <a:latin typeface="Arial" panose="020B0604020202020204" pitchFamily="34" charset="0"/>
              </a:rPr>
              <a:t>  barriers</a:t>
            </a:r>
            <a:endParaRPr lang="en-GB" sz="1200">
              <a:latin typeface="Arial" panose="020B0604020202020204" pitchFamily="34" charset="0"/>
            </a:endParaRPr>
          </a:p>
          <a:p>
            <a:pPr>
              <a:buFontTx/>
              <a:buChar char="•"/>
            </a:pPr>
            <a:r>
              <a:rPr lang="en-GB" sz="1200">
                <a:latin typeface="Arial" panose="020B0604020202020204" pitchFamily="34" charset="0"/>
              </a:rPr>
              <a:t> Cost conditions</a:t>
            </a:r>
            <a:endParaRPr lang="en-GB" sz="1200">
              <a:latin typeface="Arial" panose="020B0604020202020204" pitchFamily="34" charset="0"/>
            </a:endParaRPr>
          </a:p>
          <a:p>
            <a:r>
              <a:rPr lang="en-GB" sz="1200">
                <a:latin typeface="Arial" panose="020B0604020202020204" pitchFamily="34" charset="0"/>
              </a:rPr>
              <a:t> </a:t>
            </a:r>
            <a:endParaRPr lang="en-GB" sz="1200">
              <a:latin typeface="Arial" panose="020B0604020202020204" pitchFamily="34" charset="0"/>
            </a:endParaRPr>
          </a:p>
        </p:txBody>
      </p:sp>
      <p:sp>
        <p:nvSpPr>
          <p:cNvPr id="38923" name="Rectangle 11"/>
          <p:cNvSpPr>
            <a:spLocks noChangeArrowheads="1"/>
          </p:cNvSpPr>
          <p:nvPr/>
        </p:nvSpPr>
        <p:spPr bwMode="auto">
          <a:xfrm>
            <a:off x="4572000" y="914400"/>
            <a:ext cx="2819400" cy="1295400"/>
          </a:xfrm>
          <a:prstGeom prst="rect">
            <a:avLst/>
          </a:prstGeom>
          <a:noFill/>
          <a:ln w="15875">
            <a:solidFill>
              <a:schemeClr val="tx1"/>
            </a:solidFill>
            <a:miter lim="800000"/>
          </a:ln>
        </p:spPr>
        <p:txBody>
          <a:bodyPr wrap="none" anchor="ctr"/>
          <a:lstStyle/>
          <a:p>
            <a:r>
              <a:rPr lang="en-GB" sz="1200" dirty="0">
                <a:latin typeface="Arial" panose="020B0604020202020204" pitchFamily="34" charset="0"/>
              </a:rPr>
              <a:t>Factors determining power of suppliers</a:t>
            </a:r>
            <a:endParaRPr lang="en-GB" sz="1200" dirty="0">
              <a:latin typeface="Arial" panose="020B0604020202020204" pitchFamily="34" charset="0"/>
            </a:endParaRPr>
          </a:p>
          <a:p>
            <a:r>
              <a:rPr lang="en-GB" sz="1200" dirty="0">
                <a:latin typeface="Arial" panose="020B0604020202020204" pitchFamily="34" charset="0"/>
              </a:rPr>
              <a:t>relative to producers; same as those </a:t>
            </a:r>
            <a:endParaRPr lang="en-GB" sz="1200" dirty="0">
              <a:latin typeface="Arial" panose="020B0604020202020204" pitchFamily="34" charset="0"/>
            </a:endParaRPr>
          </a:p>
          <a:p>
            <a:r>
              <a:rPr lang="en-GB" sz="1200" dirty="0">
                <a:latin typeface="Arial" panose="020B0604020202020204" pitchFamily="34" charset="0"/>
              </a:rPr>
              <a:t>determining power of producers</a:t>
            </a:r>
            <a:endParaRPr lang="en-GB" sz="1200" dirty="0">
              <a:latin typeface="Arial" panose="020B0604020202020204" pitchFamily="34" charset="0"/>
            </a:endParaRPr>
          </a:p>
          <a:p>
            <a:r>
              <a:rPr lang="en-GB" sz="1200" dirty="0">
                <a:latin typeface="Arial" panose="020B0604020202020204" pitchFamily="34" charset="0"/>
              </a:rPr>
              <a:t>relative to buyers - see “Buyer Power”</a:t>
            </a:r>
            <a:endParaRPr lang="en-GB" sz="1200" dirty="0">
              <a:latin typeface="Arial" panose="020B0604020202020204" pitchFamily="34" charset="0"/>
            </a:endParaRPr>
          </a:p>
          <a:p>
            <a:r>
              <a:rPr lang="en-GB" sz="1200" dirty="0">
                <a:latin typeface="Arial" panose="020B0604020202020204" pitchFamily="34" charset="0"/>
              </a:rPr>
              <a:t>box</a:t>
            </a:r>
            <a:endParaRPr lang="en-GB" sz="1200" dirty="0">
              <a:latin typeface="Arial" panose="020B0604020202020204" pitchFamily="34" charset="0"/>
            </a:endParaRPr>
          </a:p>
        </p:txBody>
      </p:sp>
      <p:sp>
        <p:nvSpPr>
          <p:cNvPr id="38924" name="Rectangle 12"/>
          <p:cNvSpPr>
            <a:spLocks noChangeArrowheads="1"/>
          </p:cNvSpPr>
          <p:nvPr/>
        </p:nvSpPr>
        <p:spPr bwMode="auto">
          <a:xfrm>
            <a:off x="4419600" y="4876800"/>
            <a:ext cx="1447800" cy="1752600"/>
          </a:xfrm>
          <a:prstGeom prst="rect">
            <a:avLst/>
          </a:prstGeom>
          <a:noFill/>
          <a:ln w="15875">
            <a:solidFill>
              <a:schemeClr val="tx1"/>
            </a:solidFill>
            <a:miter lim="800000"/>
          </a:ln>
        </p:spPr>
        <p:txBody>
          <a:bodyPr wrap="none" anchor="ctr"/>
          <a:lstStyle/>
          <a:p>
            <a:r>
              <a:rPr lang="en-GB" sz="1200" dirty="0">
                <a:latin typeface="Arial" panose="020B0604020202020204" pitchFamily="34" charset="0"/>
              </a:rPr>
              <a:t> Price Sensitivity</a:t>
            </a:r>
            <a:endParaRPr lang="en-GB" sz="1200" dirty="0">
              <a:latin typeface="Arial" panose="020B0604020202020204" pitchFamily="34" charset="0"/>
            </a:endParaRPr>
          </a:p>
          <a:p>
            <a:endParaRPr lang="en-GB" sz="1200" dirty="0">
              <a:latin typeface="Arial" panose="020B0604020202020204" pitchFamily="34" charset="0"/>
            </a:endParaRPr>
          </a:p>
          <a:p>
            <a:pPr>
              <a:buFontTx/>
              <a:buChar char="•"/>
            </a:pPr>
            <a:r>
              <a:rPr lang="en-GB" sz="1200" dirty="0">
                <a:latin typeface="Arial" panose="020B0604020202020204" pitchFamily="34" charset="0"/>
              </a:rPr>
              <a:t>Product </a:t>
            </a:r>
            <a:endParaRPr lang="en-GB" sz="1200" dirty="0">
              <a:latin typeface="Arial" panose="020B0604020202020204" pitchFamily="34" charset="0"/>
            </a:endParaRPr>
          </a:p>
          <a:p>
            <a:r>
              <a:rPr lang="en-GB" sz="1200" dirty="0">
                <a:latin typeface="Arial" panose="020B0604020202020204" pitchFamily="34" charset="0"/>
              </a:rPr>
              <a:t>  differentiation</a:t>
            </a:r>
            <a:endParaRPr lang="en-GB" sz="1200" dirty="0">
              <a:latin typeface="Arial" panose="020B0604020202020204" pitchFamily="34" charset="0"/>
            </a:endParaRPr>
          </a:p>
          <a:p>
            <a:pPr>
              <a:buFontTx/>
              <a:buChar char="•"/>
            </a:pPr>
            <a:r>
              <a:rPr lang="en-GB" sz="1200" dirty="0">
                <a:latin typeface="Arial" panose="020B0604020202020204" pitchFamily="34" charset="0"/>
              </a:rPr>
              <a:t> Competition </a:t>
            </a:r>
            <a:endParaRPr lang="en-GB" sz="1200" dirty="0">
              <a:latin typeface="Arial" panose="020B0604020202020204" pitchFamily="34" charset="0"/>
            </a:endParaRPr>
          </a:p>
          <a:p>
            <a:r>
              <a:rPr lang="en-GB" sz="1200" dirty="0">
                <a:latin typeface="Arial" panose="020B0604020202020204" pitchFamily="34" charset="0"/>
              </a:rPr>
              <a:t>  between buyers</a:t>
            </a:r>
            <a:endParaRPr lang="en-GB" sz="1200" dirty="0">
              <a:latin typeface="Arial" panose="020B0604020202020204" pitchFamily="34" charset="0"/>
            </a:endParaRPr>
          </a:p>
        </p:txBody>
      </p:sp>
      <p:sp>
        <p:nvSpPr>
          <p:cNvPr id="38925" name="Rectangle 13"/>
          <p:cNvSpPr>
            <a:spLocks noChangeArrowheads="1"/>
          </p:cNvSpPr>
          <p:nvPr/>
        </p:nvSpPr>
        <p:spPr bwMode="auto">
          <a:xfrm>
            <a:off x="5943600" y="4876800"/>
            <a:ext cx="2057400" cy="1752600"/>
          </a:xfrm>
          <a:prstGeom prst="rect">
            <a:avLst/>
          </a:prstGeom>
          <a:noFill/>
          <a:ln w="15875">
            <a:solidFill>
              <a:schemeClr val="tx1"/>
            </a:solidFill>
            <a:miter lim="800000"/>
          </a:ln>
        </p:spPr>
        <p:txBody>
          <a:bodyPr wrap="none" anchor="ctr"/>
          <a:lstStyle/>
          <a:p>
            <a:r>
              <a:rPr lang="en-GB" sz="1200">
                <a:latin typeface="Arial" panose="020B0604020202020204" pitchFamily="34" charset="0"/>
              </a:rPr>
              <a:t> Bargaining Power</a:t>
            </a:r>
            <a:endParaRPr lang="en-GB" sz="1200">
              <a:latin typeface="Arial" panose="020B0604020202020204" pitchFamily="34" charset="0"/>
            </a:endParaRPr>
          </a:p>
          <a:p>
            <a:endParaRPr lang="en-GB" sz="1200">
              <a:latin typeface="Arial" panose="020B0604020202020204" pitchFamily="34" charset="0"/>
            </a:endParaRPr>
          </a:p>
          <a:p>
            <a:pPr>
              <a:buFontTx/>
              <a:buChar char="•"/>
            </a:pPr>
            <a:r>
              <a:rPr lang="en-GB" sz="1200">
                <a:latin typeface="Arial" panose="020B0604020202020204" pitchFamily="34" charset="0"/>
              </a:rPr>
              <a:t> Size &amp; concentration</a:t>
            </a:r>
            <a:endParaRPr lang="en-GB" sz="1200">
              <a:latin typeface="Arial" panose="020B0604020202020204" pitchFamily="34" charset="0"/>
            </a:endParaRPr>
          </a:p>
          <a:p>
            <a:r>
              <a:rPr lang="en-GB" sz="1200">
                <a:latin typeface="Arial" panose="020B0604020202020204" pitchFamily="34" charset="0"/>
              </a:rPr>
              <a:t>  of buyer relative to </a:t>
            </a:r>
            <a:endParaRPr lang="en-GB" sz="1200">
              <a:latin typeface="Arial" panose="020B0604020202020204" pitchFamily="34" charset="0"/>
            </a:endParaRPr>
          </a:p>
          <a:p>
            <a:r>
              <a:rPr lang="en-GB" sz="1200">
                <a:latin typeface="Arial" panose="020B0604020202020204" pitchFamily="34" charset="0"/>
              </a:rPr>
              <a:t>  suppliers</a:t>
            </a:r>
            <a:endParaRPr lang="en-GB" sz="1200">
              <a:latin typeface="Arial" panose="020B0604020202020204" pitchFamily="34" charset="0"/>
            </a:endParaRPr>
          </a:p>
          <a:p>
            <a:pPr>
              <a:buFontTx/>
              <a:buChar char="•"/>
            </a:pPr>
            <a:r>
              <a:rPr lang="en-GB" sz="1200">
                <a:latin typeface="Arial" panose="020B0604020202020204" pitchFamily="34" charset="0"/>
              </a:rPr>
              <a:t> Buyers’ switching costs</a:t>
            </a:r>
            <a:endParaRPr lang="en-GB" sz="1200">
              <a:latin typeface="Arial" panose="020B0604020202020204" pitchFamily="34" charset="0"/>
            </a:endParaRPr>
          </a:p>
          <a:p>
            <a:pPr>
              <a:buFontTx/>
              <a:buChar char="•"/>
            </a:pPr>
            <a:r>
              <a:rPr lang="en-GB" sz="1200">
                <a:latin typeface="Arial" panose="020B0604020202020204" pitchFamily="34" charset="0"/>
              </a:rPr>
              <a:t> Buyers’ information</a:t>
            </a:r>
            <a:endParaRPr lang="en-GB" sz="1200">
              <a:latin typeface="Arial" panose="020B0604020202020204" pitchFamily="34" charset="0"/>
            </a:endParaRPr>
          </a:p>
          <a:p>
            <a:pPr>
              <a:buFontTx/>
              <a:buChar char="•"/>
            </a:pPr>
            <a:r>
              <a:rPr lang="en-GB" sz="1200">
                <a:latin typeface="Arial" panose="020B0604020202020204" pitchFamily="34" charset="0"/>
              </a:rPr>
              <a:t> Buyers’  ability to</a:t>
            </a:r>
            <a:endParaRPr lang="en-GB" sz="1200">
              <a:latin typeface="Arial" panose="020B0604020202020204" pitchFamily="34" charset="0"/>
            </a:endParaRPr>
          </a:p>
          <a:p>
            <a:r>
              <a:rPr lang="en-GB" sz="1200">
                <a:latin typeface="Arial" panose="020B0604020202020204" pitchFamily="34" charset="0"/>
              </a:rPr>
              <a:t>  backward integrate</a:t>
            </a:r>
            <a:endParaRPr lang="en-GB" sz="1200">
              <a:latin typeface="Arial" panose="020B0604020202020204" pitchFamily="34" charset="0"/>
            </a:endParaRPr>
          </a:p>
        </p:txBody>
      </p:sp>
      <p:sp>
        <p:nvSpPr>
          <p:cNvPr id="38926" name="Line 14"/>
          <p:cNvSpPr>
            <a:spLocks noChangeShapeType="1"/>
          </p:cNvSpPr>
          <p:nvPr/>
        </p:nvSpPr>
        <p:spPr bwMode="auto">
          <a:xfrm flipV="1">
            <a:off x="6019800" y="4267200"/>
            <a:ext cx="0" cy="304800"/>
          </a:xfrm>
          <a:prstGeom prst="line">
            <a:avLst/>
          </a:prstGeom>
          <a:noFill/>
          <a:ln w="50800">
            <a:solidFill>
              <a:schemeClr val="tx1"/>
            </a:solidFill>
            <a:round/>
            <a:tailEnd type="triangle" w="med" len="med"/>
          </a:ln>
        </p:spPr>
        <p:txBody>
          <a:bodyPr wrap="none" anchor="ctr"/>
          <a:lstStyle/>
          <a:p>
            <a:endParaRPr lang="en-GB"/>
          </a:p>
        </p:txBody>
      </p:sp>
      <p:sp>
        <p:nvSpPr>
          <p:cNvPr id="38927" name="Line 15"/>
          <p:cNvSpPr>
            <a:spLocks noChangeShapeType="1"/>
          </p:cNvSpPr>
          <p:nvPr/>
        </p:nvSpPr>
        <p:spPr bwMode="auto">
          <a:xfrm>
            <a:off x="4267200" y="2971800"/>
            <a:ext cx="609600" cy="0"/>
          </a:xfrm>
          <a:prstGeom prst="line">
            <a:avLst/>
          </a:prstGeom>
          <a:noFill/>
          <a:ln w="50800">
            <a:solidFill>
              <a:schemeClr val="tx1"/>
            </a:solidFill>
            <a:round/>
            <a:tailEnd type="triangle" w="med" len="med"/>
          </a:ln>
        </p:spPr>
        <p:txBody>
          <a:bodyPr wrap="none" anchor="ctr"/>
          <a:lstStyle/>
          <a:p>
            <a:endParaRPr lang="en-GB"/>
          </a:p>
        </p:txBody>
      </p:sp>
      <p:sp>
        <p:nvSpPr>
          <p:cNvPr id="38928" name="Line 16"/>
          <p:cNvSpPr>
            <a:spLocks noChangeShapeType="1"/>
          </p:cNvSpPr>
          <p:nvPr/>
        </p:nvSpPr>
        <p:spPr bwMode="auto">
          <a:xfrm>
            <a:off x="5943600" y="2209800"/>
            <a:ext cx="0" cy="228600"/>
          </a:xfrm>
          <a:prstGeom prst="line">
            <a:avLst/>
          </a:prstGeom>
          <a:noFill/>
          <a:ln w="50800">
            <a:solidFill>
              <a:schemeClr val="tx1"/>
            </a:solidFill>
            <a:round/>
            <a:tailEnd type="triangle" w="med" len="med"/>
          </a:ln>
        </p:spPr>
        <p:txBody>
          <a:bodyPr wrap="none" anchor="ctr"/>
          <a:lstStyle/>
          <a:p>
            <a:endParaRPr lang="en-GB"/>
          </a:p>
        </p:txBody>
      </p:sp>
      <p:sp>
        <p:nvSpPr>
          <p:cNvPr id="38929" name="Line 17"/>
          <p:cNvSpPr>
            <a:spLocks noChangeShapeType="1"/>
          </p:cNvSpPr>
          <p:nvPr/>
        </p:nvSpPr>
        <p:spPr bwMode="auto">
          <a:xfrm flipH="1">
            <a:off x="7315200" y="3048000"/>
            <a:ext cx="457200" cy="0"/>
          </a:xfrm>
          <a:prstGeom prst="line">
            <a:avLst/>
          </a:prstGeom>
          <a:noFill/>
          <a:ln w="50800">
            <a:solidFill>
              <a:schemeClr val="tx1"/>
            </a:solidFill>
            <a:round/>
            <a:tailEnd type="triangle" w="med" len="med"/>
          </a:ln>
        </p:spPr>
        <p:txBody>
          <a:bodyPr wrap="none" anchor="ctr"/>
          <a:lstStyle/>
          <a:p>
            <a:endParaRPr lang="en-GB"/>
          </a:p>
        </p:txBody>
      </p:sp>
      <p:sp>
        <p:nvSpPr>
          <p:cNvPr id="2" name="TextBox 1"/>
          <p:cNvSpPr txBox="1"/>
          <p:nvPr/>
        </p:nvSpPr>
        <p:spPr>
          <a:xfrm>
            <a:off x="8281423" y="4653136"/>
            <a:ext cx="1889271" cy="1754327"/>
          </a:xfrm>
          <a:prstGeom prst="rect">
            <a:avLst/>
          </a:prstGeom>
          <a:noFill/>
        </p:spPr>
        <p:txBody>
          <a:bodyPr wrap="square" rtlCol="0">
            <a:spAutoFit/>
          </a:bodyPr>
          <a:lstStyle/>
          <a:p>
            <a:r>
              <a:rPr lang="en-US" i="1" dirty="0">
                <a:solidFill>
                  <a:srgbClr val="000090"/>
                </a:solidFill>
              </a:rPr>
              <a:t>Where these five forces are high, then industries are not attractive to compete in. </a:t>
            </a:r>
            <a:endParaRPr lang="en-US" i="1" dirty="0">
              <a:solidFill>
                <a:srgbClr val="000090"/>
              </a:solidFill>
            </a:endParaRPr>
          </a:p>
          <a:p>
            <a:endParaRPr lang="en-US" dirty="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2016256" y="102012"/>
            <a:ext cx="8752761" cy="1143000"/>
          </a:xfrm>
        </p:spPr>
        <p:txBody>
          <a:bodyPr>
            <a:normAutofit/>
          </a:bodyPr>
          <a:lstStyle/>
          <a:p>
            <a:pPr eaLnBrk="1" hangingPunct="1"/>
            <a:r>
              <a:rPr lang="en-GB" sz="4000" b="1" dirty="0" smtClean="0"/>
              <a:t>IMPLICATIONS OF FIVE FORCES ANALYSIS</a:t>
            </a:r>
            <a:endParaRPr lang="en-GB" sz="4000" b="1" dirty="0"/>
          </a:p>
        </p:txBody>
      </p:sp>
      <p:sp>
        <p:nvSpPr>
          <p:cNvPr id="46083" name="Content Placeholder 2"/>
          <p:cNvSpPr>
            <a:spLocks noGrp="1"/>
          </p:cNvSpPr>
          <p:nvPr>
            <p:ph idx="1"/>
          </p:nvPr>
        </p:nvSpPr>
        <p:spPr>
          <a:xfrm>
            <a:off x="914400" y="1346201"/>
            <a:ext cx="9628188" cy="4391025"/>
          </a:xfrm>
        </p:spPr>
        <p:txBody>
          <a:bodyPr>
            <a:normAutofit lnSpcReduction="10000"/>
          </a:bodyPr>
          <a:lstStyle/>
          <a:p>
            <a:pPr marL="292100" indent="-292100">
              <a:buClr>
                <a:schemeClr val="tx1"/>
              </a:buClr>
            </a:pPr>
            <a:r>
              <a:rPr lang="en-GB" sz="3000" dirty="0"/>
              <a:t>Identifies the </a:t>
            </a:r>
            <a:r>
              <a:rPr lang="en-GB" sz="3000" i="1" dirty="0">
                <a:solidFill>
                  <a:srgbClr val="0070C0"/>
                </a:solidFill>
              </a:rPr>
              <a:t>attractiveness</a:t>
            </a:r>
            <a:r>
              <a:rPr lang="en-GB" sz="3000" dirty="0"/>
              <a:t> of industries – which industries/markets to enter or leave</a:t>
            </a:r>
            <a:r>
              <a:rPr lang="en-GB" sz="3000" dirty="0" smtClean="0"/>
              <a:t>.</a:t>
            </a:r>
            <a:endParaRPr lang="en-GB" sz="3000" dirty="0" smtClean="0"/>
          </a:p>
          <a:p>
            <a:pPr marL="292100" indent="-292100">
              <a:buClr>
                <a:schemeClr val="tx1"/>
              </a:buClr>
            </a:pPr>
            <a:endParaRPr lang="en-GB" sz="3000" dirty="0"/>
          </a:p>
          <a:p>
            <a:pPr marL="292100" indent="-292100">
              <a:buClr>
                <a:schemeClr val="tx1"/>
              </a:buClr>
            </a:pPr>
            <a:r>
              <a:rPr lang="en-GB" sz="3000" dirty="0"/>
              <a:t>Identifies </a:t>
            </a:r>
            <a:r>
              <a:rPr lang="en-GB" sz="3000" i="1" dirty="0">
                <a:solidFill>
                  <a:srgbClr val="0070C0"/>
                </a:solidFill>
              </a:rPr>
              <a:t>strategies to influence </a:t>
            </a:r>
            <a:r>
              <a:rPr lang="en-GB" sz="3000" dirty="0"/>
              <a:t>the impact of the forces, for example, building barriers to entry by becoming more vertically integrated</a:t>
            </a:r>
            <a:r>
              <a:rPr lang="en-GB" sz="3000" dirty="0" smtClean="0"/>
              <a:t>.</a:t>
            </a:r>
            <a:endParaRPr lang="en-GB" sz="3000" dirty="0" smtClean="0"/>
          </a:p>
          <a:p>
            <a:pPr marL="292100" indent="-292100">
              <a:buClr>
                <a:schemeClr val="tx1"/>
              </a:buClr>
            </a:pPr>
            <a:endParaRPr lang="en-GB" sz="3000" dirty="0"/>
          </a:p>
          <a:p>
            <a:pPr marL="292100" indent="-292100">
              <a:buClr>
                <a:schemeClr val="tx1"/>
              </a:buClr>
            </a:pPr>
            <a:r>
              <a:rPr lang="en-GB" sz="3000" dirty="0"/>
              <a:t>The forces may have a </a:t>
            </a:r>
            <a:r>
              <a:rPr lang="en-GB" sz="3000" i="1" dirty="0">
                <a:solidFill>
                  <a:srgbClr val="0070C0"/>
                </a:solidFill>
              </a:rPr>
              <a:t>different impact on different organisations </a:t>
            </a:r>
            <a:r>
              <a:rPr lang="en-GB" sz="3000" dirty="0"/>
              <a:t>e.g. large firms can deal with barriers to entry more easily than small firms. </a:t>
            </a:r>
            <a:endParaRPr lang="en-GB" sz="3000" dirty="0"/>
          </a:p>
        </p:txBody>
      </p:sp>
      <p:sp>
        <p:nvSpPr>
          <p:cNvPr id="46084" name="TextBox 3"/>
          <p:cNvSpPr txBox="1">
            <a:spLocks noChangeArrowheads="1"/>
          </p:cNvSpPr>
          <p:nvPr/>
        </p:nvSpPr>
        <p:spPr bwMode="auto">
          <a:xfrm>
            <a:off x="3503613" y="6608764"/>
            <a:ext cx="7167562" cy="276225"/>
          </a:xfrm>
          <a:prstGeom prst="rect">
            <a:avLst/>
          </a:prstGeom>
          <a:noFill/>
          <a:ln>
            <a:noFill/>
          </a:ln>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GB" sz="1200"/>
              <a:t>source: Johnson, Whittington and Scholes (2011) Exploring Strategy, 9</a:t>
            </a:r>
            <a:r>
              <a:rPr lang="en-GB" sz="1200" baseline="30000"/>
              <a:t>th</a:t>
            </a:r>
            <a:r>
              <a:rPr lang="en-GB" sz="1200"/>
              <a:t> Edition, Pearson Education, Chapter 2</a:t>
            </a:r>
            <a:endParaRPr lang="en-GB" sz="120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1919288" y="44450"/>
            <a:ext cx="7772400" cy="1143000"/>
          </a:xfrm>
        </p:spPr>
        <p:txBody>
          <a:bodyPr/>
          <a:lstStyle/>
          <a:p>
            <a:r>
              <a:rPr lang="en-GB"/>
              <a:t>Michael Porter interview</a:t>
            </a:r>
            <a:endParaRPr lang="en-GB"/>
          </a:p>
        </p:txBody>
      </p:sp>
      <p:pic>
        <p:nvPicPr>
          <p:cNvPr id="13315" name="Picture 2"/>
          <p:cNvPicPr>
            <a:picLocks noChangeAspect="1" noChangeArrowheads="1"/>
          </p:cNvPicPr>
          <p:nvPr/>
        </p:nvPicPr>
        <p:blipFill>
          <a:blip r:embed="rId1" cstate="print"/>
          <a:srcRect l="5928" t="19853" r="31480" b="29964"/>
          <a:stretch>
            <a:fillRect/>
          </a:stretch>
        </p:blipFill>
        <p:spPr bwMode="auto">
          <a:xfrm>
            <a:off x="1790701" y="981075"/>
            <a:ext cx="6105525" cy="3670300"/>
          </a:xfrm>
          <a:prstGeom prst="rect">
            <a:avLst/>
          </a:prstGeom>
          <a:noFill/>
          <a:ln w="9525">
            <a:noFill/>
            <a:miter lim="800000"/>
            <a:headEnd/>
            <a:tailEnd/>
          </a:ln>
        </p:spPr>
      </p:pic>
      <p:sp>
        <p:nvSpPr>
          <p:cNvPr id="13316" name="Rectangle 4"/>
          <p:cNvSpPr>
            <a:spLocks noChangeArrowheads="1"/>
          </p:cNvSpPr>
          <p:nvPr/>
        </p:nvSpPr>
        <p:spPr bwMode="auto">
          <a:xfrm>
            <a:off x="1790700" y="4651375"/>
            <a:ext cx="8337550" cy="400050"/>
          </a:xfrm>
          <a:prstGeom prst="rect">
            <a:avLst/>
          </a:prstGeom>
          <a:noFill/>
          <a:ln w="9525">
            <a:noFill/>
            <a:miter lim="800000"/>
          </a:ln>
        </p:spPr>
        <p:txBody>
          <a:bodyPr>
            <a:spAutoFit/>
          </a:bodyPr>
          <a:lstStyle/>
          <a:p>
            <a:r>
              <a:rPr lang="en-GB" sz="2000" dirty="0">
                <a:hlinkClick r:id="rId2"/>
              </a:rPr>
              <a:t>http://www.youtube.com/watch?v=mYF2_FBCvXw&amp;feature=youtu.be</a:t>
            </a:r>
            <a:endParaRPr lang="en-GB" sz="2000" dirty="0"/>
          </a:p>
        </p:txBody>
      </p:sp>
      <p:sp>
        <p:nvSpPr>
          <p:cNvPr id="13317" name="TextBox 5"/>
          <p:cNvSpPr txBox="1">
            <a:spLocks noChangeArrowheads="1"/>
          </p:cNvSpPr>
          <p:nvPr/>
        </p:nvSpPr>
        <p:spPr bwMode="auto">
          <a:xfrm>
            <a:off x="1774825" y="5157789"/>
            <a:ext cx="7281160" cy="646331"/>
          </a:xfrm>
          <a:prstGeom prst="rect">
            <a:avLst/>
          </a:prstGeom>
          <a:noFill/>
          <a:ln w="9525">
            <a:noFill/>
            <a:miter lim="800000"/>
          </a:ln>
        </p:spPr>
        <p:txBody>
          <a:bodyPr wrap="none">
            <a:spAutoFit/>
          </a:bodyPr>
          <a:lstStyle/>
          <a:p>
            <a:r>
              <a:rPr lang="en-GB"/>
              <a:t>Up to 5 mins 30 “something this article has developed in much more detail”</a:t>
            </a:r>
            <a:endParaRPr lang="en-GB"/>
          </a:p>
          <a:p>
            <a:r>
              <a:rPr lang="en-GB"/>
              <a:t>Stop before “you conceived this framework nearly 3 decades ago”.</a:t>
            </a:r>
            <a:endParaRPr lang="en-GB"/>
          </a:p>
        </p:txBody>
      </p:sp>
      <p:sp>
        <p:nvSpPr>
          <p:cNvPr id="7" name="Rounded Rectangular Callout 6"/>
          <p:cNvSpPr/>
          <p:nvPr/>
        </p:nvSpPr>
        <p:spPr>
          <a:xfrm>
            <a:off x="8328025" y="3500438"/>
            <a:ext cx="1944688" cy="1008062"/>
          </a:xfrm>
          <a:prstGeom prst="wedgeRoundRectCallout">
            <a:avLst>
              <a:gd name="adj1" fmla="val -35798"/>
              <a:gd name="adj2" fmla="val 74885"/>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t>Click here for link</a:t>
            </a:r>
            <a:endParaRPr lang="en-GB" dirty="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1"/>
          <a:stretch>
            <a:fillRect/>
          </a:stretch>
        </p:blipFill>
        <p:spPr>
          <a:xfrm>
            <a:off x="2286000" y="0"/>
            <a:ext cx="7620000" cy="6781800"/>
          </a:xfrm>
          <a:prstGeom prst="rect">
            <a:avLst/>
          </a:prstGeom>
        </p:spPr>
      </p:pic>
      <p:pic>
        <p:nvPicPr>
          <p:cNvPr id="8" name="Picture 7"/>
          <p:cNvPicPr>
            <a:picLocks noChangeAspect="1"/>
          </p:cNvPicPr>
          <p:nvPr/>
        </p:nvPicPr>
        <p:blipFill>
          <a:blip r:embed="rId2"/>
          <a:stretch>
            <a:fillRect/>
          </a:stretch>
        </p:blipFill>
        <p:spPr>
          <a:xfrm>
            <a:off x="6634480" y="6149781"/>
            <a:ext cx="1166158" cy="474540"/>
          </a:xfrm>
          <a:prstGeom prst="rect">
            <a:avLst/>
          </a:prstGeom>
        </p:spPr>
      </p:pic>
      <p:pic>
        <p:nvPicPr>
          <p:cNvPr id="9" name="Picture 8"/>
          <p:cNvPicPr>
            <a:picLocks noChangeAspect="1"/>
          </p:cNvPicPr>
          <p:nvPr/>
        </p:nvPicPr>
        <p:blipFill>
          <a:blip r:embed="rId3"/>
          <a:stretch>
            <a:fillRect/>
          </a:stretch>
        </p:blipFill>
        <p:spPr>
          <a:xfrm>
            <a:off x="7416800" y="6050501"/>
            <a:ext cx="1346200" cy="673100"/>
          </a:xfrm>
          <a:prstGeom prst="rect">
            <a:avLst/>
          </a:prstGeom>
        </p:spPr>
      </p:pic>
      <p:sp>
        <p:nvSpPr>
          <p:cNvPr id="10" name="TextBox 9"/>
          <p:cNvSpPr txBox="1"/>
          <p:nvPr/>
        </p:nvSpPr>
        <p:spPr>
          <a:xfrm>
            <a:off x="203200" y="1544320"/>
            <a:ext cx="2690737" cy="830997"/>
          </a:xfrm>
          <a:prstGeom prst="rect">
            <a:avLst/>
          </a:prstGeom>
          <a:noFill/>
        </p:spPr>
        <p:txBody>
          <a:bodyPr wrap="none" rtlCol="0">
            <a:spAutoFit/>
          </a:bodyPr>
          <a:lstStyle/>
          <a:p>
            <a:pPr marL="285750" indent="-285750">
              <a:buFontTx/>
              <a:buChar char="-"/>
            </a:pPr>
            <a:r>
              <a:rPr lang="en-CA" sz="1600" dirty="0" smtClean="0">
                <a:solidFill>
                  <a:srgbClr val="FF0000"/>
                </a:solidFill>
              </a:rPr>
              <a:t>Huge investment needed </a:t>
            </a:r>
            <a:endParaRPr lang="en-CA" sz="1600" dirty="0" smtClean="0">
              <a:solidFill>
                <a:srgbClr val="FF0000"/>
              </a:solidFill>
            </a:endParaRPr>
          </a:p>
          <a:p>
            <a:pPr marL="285750" indent="-285750">
              <a:buFontTx/>
              <a:buChar char="-"/>
            </a:pPr>
            <a:r>
              <a:rPr lang="en-CA" sz="1600" dirty="0" smtClean="0">
                <a:solidFill>
                  <a:srgbClr val="FF0000"/>
                </a:solidFill>
              </a:rPr>
              <a:t>Big investment in branding</a:t>
            </a:r>
            <a:endParaRPr lang="en-CA" sz="1600" dirty="0" smtClean="0">
              <a:solidFill>
                <a:srgbClr val="FF0000"/>
              </a:solidFill>
            </a:endParaRPr>
          </a:p>
          <a:p>
            <a:endParaRPr lang="en-US" sz="1600" dirty="0">
              <a:solidFill>
                <a:srgbClr val="FF0000"/>
              </a:solidFill>
            </a:endParaRPr>
          </a:p>
        </p:txBody>
      </p:sp>
      <p:sp>
        <p:nvSpPr>
          <p:cNvPr id="11" name="Rectangle 10"/>
          <p:cNvSpPr/>
          <p:nvPr/>
        </p:nvSpPr>
        <p:spPr>
          <a:xfrm>
            <a:off x="8848452" y="1128821"/>
            <a:ext cx="3048908" cy="830997"/>
          </a:xfrm>
          <a:prstGeom prst="rect">
            <a:avLst/>
          </a:prstGeom>
        </p:spPr>
        <p:txBody>
          <a:bodyPr wrap="square">
            <a:spAutoFit/>
          </a:bodyPr>
          <a:lstStyle/>
          <a:p>
            <a:r>
              <a:rPr lang="en-US" sz="1600" dirty="0" smtClean="0">
                <a:solidFill>
                  <a:srgbClr val="FF0000"/>
                </a:solidFill>
              </a:rPr>
              <a:t>- many </a:t>
            </a:r>
            <a:r>
              <a:rPr lang="en-US" sz="1600" dirty="0">
                <a:solidFill>
                  <a:srgbClr val="FF0000"/>
                </a:solidFill>
              </a:rPr>
              <a:t>potential </a:t>
            </a:r>
            <a:r>
              <a:rPr lang="en-US" sz="1600" dirty="0" smtClean="0">
                <a:solidFill>
                  <a:srgbClr val="FF0000"/>
                </a:solidFill>
              </a:rPr>
              <a:t>suppliers with </a:t>
            </a:r>
            <a:r>
              <a:rPr lang="en-US" sz="1600" dirty="0">
                <a:solidFill>
                  <a:srgbClr val="FF0000"/>
                </a:solidFill>
              </a:rPr>
              <a:t>adequate </a:t>
            </a:r>
            <a:r>
              <a:rPr lang="en-US" sz="1600" dirty="0" smtClean="0">
                <a:solidFill>
                  <a:srgbClr val="FF0000"/>
                </a:solidFill>
              </a:rPr>
              <a:t>supply</a:t>
            </a:r>
            <a:endParaRPr lang="en-US" sz="1600" dirty="0" smtClean="0">
              <a:solidFill>
                <a:srgbClr val="FF0000"/>
              </a:solidFill>
            </a:endParaRPr>
          </a:p>
          <a:p>
            <a:r>
              <a:rPr lang="en-CA" sz="1600" dirty="0" smtClean="0">
                <a:solidFill>
                  <a:srgbClr val="FF0000"/>
                </a:solidFill>
              </a:rPr>
              <a:t>- Apple has volume</a:t>
            </a:r>
            <a:endParaRPr lang="en-US" sz="1600" dirty="0">
              <a:solidFill>
                <a:srgbClr val="FF0000"/>
              </a:solidFill>
            </a:endParaRPr>
          </a:p>
        </p:txBody>
      </p:sp>
      <p:sp>
        <p:nvSpPr>
          <p:cNvPr id="12" name="Rectangle 11"/>
          <p:cNvSpPr/>
          <p:nvPr/>
        </p:nvSpPr>
        <p:spPr>
          <a:xfrm>
            <a:off x="9906000" y="4077454"/>
            <a:ext cx="2294474" cy="646331"/>
          </a:xfrm>
          <a:prstGeom prst="rect">
            <a:avLst/>
          </a:prstGeom>
        </p:spPr>
        <p:txBody>
          <a:bodyPr wrap="none">
            <a:spAutoFit/>
          </a:bodyPr>
          <a:lstStyle/>
          <a:p>
            <a:pPr marL="285750" indent="-285750">
              <a:buFontTx/>
              <a:buChar char="-"/>
            </a:pPr>
            <a:r>
              <a:rPr lang="en-US" dirty="0" smtClean="0">
                <a:solidFill>
                  <a:srgbClr val="FF0000"/>
                </a:solidFill>
              </a:rPr>
              <a:t>strong </a:t>
            </a:r>
            <a:r>
              <a:rPr lang="en-US" dirty="0">
                <a:solidFill>
                  <a:srgbClr val="FF0000"/>
                </a:solidFill>
              </a:rPr>
              <a:t>force </a:t>
            </a:r>
            <a:r>
              <a:rPr lang="en-US" dirty="0" smtClean="0">
                <a:solidFill>
                  <a:srgbClr val="FF0000"/>
                </a:solidFill>
              </a:rPr>
              <a:t>due to</a:t>
            </a:r>
            <a:endParaRPr lang="en-US" dirty="0" smtClean="0">
              <a:solidFill>
                <a:srgbClr val="FF0000"/>
              </a:solidFill>
            </a:endParaRPr>
          </a:p>
          <a:p>
            <a:r>
              <a:rPr lang="en-US" dirty="0" smtClean="0">
                <a:solidFill>
                  <a:srgbClr val="FF0000"/>
                </a:solidFill>
              </a:rPr>
              <a:t> </a:t>
            </a:r>
            <a:r>
              <a:rPr lang="en-US" dirty="0">
                <a:solidFill>
                  <a:srgbClr val="FF0000"/>
                </a:solidFill>
              </a:rPr>
              <a:t>low switching cost.</a:t>
            </a:r>
            <a:endParaRPr lang="en-US" dirty="0">
              <a:solidFill>
                <a:srgbClr val="FF0000"/>
              </a:solidFill>
            </a:endParaRPr>
          </a:p>
        </p:txBody>
      </p:sp>
      <p:sp>
        <p:nvSpPr>
          <p:cNvPr id="15" name="TextBox 14"/>
          <p:cNvSpPr txBox="1"/>
          <p:nvPr/>
        </p:nvSpPr>
        <p:spPr>
          <a:xfrm>
            <a:off x="1056640" y="5110480"/>
            <a:ext cx="3170099" cy="584775"/>
          </a:xfrm>
          <a:prstGeom prst="rect">
            <a:avLst/>
          </a:prstGeom>
          <a:noFill/>
        </p:spPr>
        <p:txBody>
          <a:bodyPr wrap="none" rtlCol="0">
            <a:spAutoFit/>
          </a:bodyPr>
          <a:lstStyle/>
          <a:p>
            <a:pPr marL="285750" indent="-285750">
              <a:buFontTx/>
              <a:buChar char="-"/>
            </a:pPr>
            <a:r>
              <a:rPr lang="en-CA" sz="1600" dirty="0" smtClean="0">
                <a:solidFill>
                  <a:srgbClr val="FF0000"/>
                </a:solidFill>
              </a:rPr>
              <a:t>Apple has erected many barriers</a:t>
            </a:r>
            <a:endParaRPr lang="en-CA" sz="1600" dirty="0" smtClean="0">
              <a:solidFill>
                <a:srgbClr val="FF0000"/>
              </a:solidFill>
            </a:endParaRPr>
          </a:p>
          <a:p>
            <a:endParaRPr lang="en-US" sz="1600" dirty="0">
              <a:solidFill>
                <a:srgbClr val="FF0000"/>
              </a:solidFill>
            </a:endParaRPr>
          </a:p>
        </p:txBody>
      </p:sp>
      <p:pic>
        <p:nvPicPr>
          <p:cNvPr id="14" name="Picture 13"/>
          <p:cNvPicPr>
            <a:picLocks noChangeAspect="1"/>
          </p:cNvPicPr>
          <p:nvPr/>
        </p:nvPicPr>
        <p:blipFill>
          <a:blip r:embed="rId4"/>
          <a:stretch>
            <a:fillRect/>
          </a:stretch>
        </p:blipFill>
        <p:spPr>
          <a:xfrm>
            <a:off x="0" y="-90589"/>
            <a:ext cx="3557270" cy="1381544"/>
          </a:xfrm>
          <a:prstGeom prst="rect">
            <a:avLst/>
          </a:prstGeom>
        </p:spPr>
      </p:pic>
      <p:sp>
        <p:nvSpPr>
          <p:cNvPr id="2" name="Rectangle 1"/>
          <p:cNvSpPr/>
          <p:nvPr/>
        </p:nvSpPr>
        <p:spPr>
          <a:xfrm>
            <a:off x="2109107" y="3892788"/>
            <a:ext cx="1569660" cy="369332"/>
          </a:xfrm>
          <a:prstGeom prst="rect">
            <a:avLst/>
          </a:prstGeom>
        </p:spPr>
        <p:txBody>
          <a:bodyPr wrap="none">
            <a:spAutoFit/>
          </a:bodyPr>
          <a:lstStyle/>
          <a:p>
            <a:r>
              <a:rPr lang="zh-CN" altLang="en-US" dirty="0"/>
              <a:t>替代品的威胁</a:t>
            </a:r>
            <a:endParaRPr lang="en-GB" dirty="0"/>
          </a:p>
        </p:txBody>
      </p:sp>
      <p:sp>
        <p:nvSpPr>
          <p:cNvPr id="3" name="Rectangle 2"/>
          <p:cNvSpPr/>
          <p:nvPr/>
        </p:nvSpPr>
        <p:spPr>
          <a:xfrm>
            <a:off x="2512737" y="1152882"/>
            <a:ext cx="1800493" cy="369332"/>
          </a:xfrm>
          <a:prstGeom prst="rect">
            <a:avLst/>
          </a:prstGeom>
        </p:spPr>
        <p:txBody>
          <a:bodyPr wrap="none">
            <a:spAutoFit/>
          </a:bodyPr>
          <a:lstStyle/>
          <a:p>
            <a:r>
              <a:rPr lang="zh-CN" altLang="en-US" dirty="0"/>
              <a:t>新进入者的威胁</a:t>
            </a:r>
            <a:endParaRPr lang="en-GB" dirty="0"/>
          </a:p>
        </p:txBody>
      </p:sp>
      <p:sp>
        <p:nvSpPr>
          <p:cNvPr id="5" name="Rectangle 4"/>
          <p:cNvSpPr/>
          <p:nvPr/>
        </p:nvSpPr>
        <p:spPr>
          <a:xfrm>
            <a:off x="6958821" y="844875"/>
            <a:ext cx="2031325" cy="369332"/>
          </a:xfrm>
          <a:prstGeom prst="rect">
            <a:avLst/>
          </a:prstGeom>
        </p:spPr>
        <p:txBody>
          <a:bodyPr wrap="none">
            <a:spAutoFit/>
          </a:bodyPr>
          <a:lstStyle/>
          <a:p>
            <a:r>
              <a:rPr lang="zh-CN" altLang="en-US" dirty="0"/>
              <a:t>供应商的议价能力</a:t>
            </a:r>
            <a:endParaRPr lang="en-GB" dirty="0"/>
          </a:p>
        </p:txBody>
      </p:sp>
      <p:sp>
        <p:nvSpPr>
          <p:cNvPr id="6" name="Rectangle 5"/>
          <p:cNvSpPr/>
          <p:nvPr/>
        </p:nvSpPr>
        <p:spPr>
          <a:xfrm>
            <a:off x="8089900" y="4723785"/>
            <a:ext cx="1800493" cy="369332"/>
          </a:xfrm>
          <a:prstGeom prst="rect">
            <a:avLst/>
          </a:prstGeom>
        </p:spPr>
        <p:txBody>
          <a:bodyPr wrap="none">
            <a:spAutoFit/>
          </a:bodyPr>
          <a:lstStyle/>
          <a:p>
            <a:r>
              <a:rPr lang="zh-CN" altLang="en-US"/>
              <a:t>客户的议价能力</a:t>
            </a:r>
            <a:endParaRPr lang="en-GB" dirty="0"/>
          </a:p>
        </p:txBody>
      </p:sp>
      <p:sp>
        <p:nvSpPr>
          <p:cNvPr id="7" name="Rectangle 6"/>
          <p:cNvSpPr/>
          <p:nvPr/>
        </p:nvSpPr>
        <p:spPr>
          <a:xfrm>
            <a:off x="5456099" y="5503450"/>
            <a:ext cx="6096000" cy="646331"/>
          </a:xfrm>
          <a:prstGeom prst="rect">
            <a:avLst/>
          </a:prstGeom>
        </p:spPr>
        <p:txBody>
          <a:bodyPr>
            <a:spAutoFit/>
          </a:bodyPr>
          <a:lstStyle/>
          <a:p>
            <a:endParaRPr lang="zh-CN" altLang="en-US" dirty="0"/>
          </a:p>
          <a:p>
            <a:r>
              <a:rPr lang="zh-CN" altLang="en-US" dirty="0"/>
              <a:t>竞争性</a:t>
            </a:r>
            <a:endParaRPr lang="en-GB" dirty="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0116" y="321415"/>
            <a:ext cx="10515600" cy="1325563"/>
          </a:xfrm>
        </p:spPr>
        <p:txBody>
          <a:bodyPr/>
          <a:lstStyle/>
          <a:p>
            <a:r>
              <a:rPr lang="en-CA" dirty="0" smtClean="0">
                <a:solidFill>
                  <a:srgbClr val="FF0000"/>
                </a:solidFill>
              </a:rPr>
              <a:t>CLASS DISCUSSION</a:t>
            </a:r>
            <a:endParaRPr lang="en-GB" dirty="0">
              <a:solidFill>
                <a:srgbClr val="FF0000"/>
              </a:solidFill>
            </a:endParaRPr>
          </a:p>
        </p:txBody>
      </p:sp>
      <p:sp>
        <p:nvSpPr>
          <p:cNvPr id="3" name="Content Placeholder 2"/>
          <p:cNvSpPr>
            <a:spLocks noGrp="1"/>
          </p:cNvSpPr>
          <p:nvPr>
            <p:ph idx="1"/>
          </p:nvPr>
        </p:nvSpPr>
        <p:spPr/>
        <p:txBody>
          <a:bodyPr/>
          <a:lstStyle/>
          <a:p>
            <a:r>
              <a:rPr lang="en-CA" dirty="0" smtClean="0"/>
              <a:t>PROVIDE A 5 FORCES ANALYSIS OF STARBUCKS</a:t>
            </a:r>
            <a:endParaRPr lang="en-GB" dirty="0"/>
          </a:p>
        </p:txBody>
      </p:sp>
      <p:pic>
        <p:nvPicPr>
          <p:cNvPr id="4" name="Picture 3"/>
          <p:cNvPicPr>
            <a:picLocks noChangeAspect="1"/>
          </p:cNvPicPr>
          <p:nvPr/>
        </p:nvPicPr>
        <p:blipFill>
          <a:blip r:embed="rId1"/>
          <a:stretch>
            <a:fillRect/>
          </a:stretch>
        </p:blipFill>
        <p:spPr>
          <a:xfrm>
            <a:off x="8288064" y="142767"/>
            <a:ext cx="3810891" cy="3858527"/>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44700" y="1497331"/>
            <a:ext cx="6035040" cy="513715"/>
          </a:xfrm>
          <a:prstGeom prst="rect">
            <a:avLst/>
          </a:prstGeom>
        </p:spPr>
        <p:txBody>
          <a:bodyPr vert="horz" wrap="square" lIns="0" tIns="13335" rIns="0" bIns="0" rtlCol="0" anchor="ctr">
            <a:spAutoFit/>
          </a:bodyPr>
          <a:lstStyle/>
          <a:p>
            <a:pPr marL="12700">
              <a:lnSpc>
                <a:spcPct val="100000"/>
              </a:lnSpc>
              <a:spcBef>
                <a:spcPts val="105"/>
              </a:spcBef>
            </a:pPr>
            <a:r>
              <a:rPr lang="en-GB" sz="3200" b="1" dirty="0" smtClean="0"/>
              <a:t>STANDARDISATION</a:t>
            </a:r>
            <a:r>
              <a:rPr lang="en-GB" sz="3200" b="1" spc="-100" dirty="0" smtClean="0"/>
              <a:t> </a:t>
            </a:r>
            <a:r>
              <a:rPr lang="en-GB" sz="3200" b="1" dirty="0" smtClean="0"/>
              <a:t>VS.</a:t>
            </a:r>
            <a:r>
              <a:rPr lang="en-GB" sz="3200" b="1" spc="-170" dirty="0" smtClean="0"/>
              <a:t> </a:t>
            </a:r>
            <a:r>
              <a:rPr lang="en-GB" sz="3200" b="1" dirty="0" smtClean="0"/>
              <a:t>ADAPTATION</a:t>
            </a:r>
            <a:endParaRPr lang="en-GB" sz="3200" b="1" dirty="0"/>
          </a:p>
        </p:txBody>
      </p:sp>
      <p:sp>
        <p:nvSpPr>
          <p:cNvPr id="3" name="object 3"/>
          <p:cNvSpPr txBox="1"/>
          <p:nvPr/>
        </p:nvSpPr>
        <p:spPr>
          <a:xfrm>
            <a:off x="2044700" y="2280439"/>
            <a:ext cx="7495540" cy="4174861"/>
          </a:xfrm>
          <a:prstGeom prst="rect">
            <a:avLst/>
          </a:prstGeom>
        </p:spPr>
        <p:txBody>
          <a:bodyPr vert="horz" wrap="square" lIns="0" tIns="45085" rIns="0" bIns="0" rtlCol="0">
            <a:spAutoFit/>
          </a:bodyPr>
          <a:lstStyle/>
          <a:p>
            <a:pPr marL="241300" indent="-228600">
              <a:spcBef>
                <a:spcPts val="355"/>
              </a:spcBef>
              <a:buChar char="•"/>
              <a:tabLst>
                <a:tab pos="241300" algn="l"/>
              </a:tabLst>
            </a:pPr>
            <a:r>
              <a:rPr sz="2800" dirty="0">
                <a:solidFill>
                  <a:srgbClr val="221F1F"/>
                </a:solidFill>
                <a:latin typeface="Arial MT"/>
                <a:cs typeface="Arial MT"/>
              </a:rPr>
              <a:t>Globalisation </a:t>
            </a:r>
            <a:r>
              <a:rPr sz="2800" b="1" spc="-5" dirty="0">
                <a:solidFill>
                  <a:srgbClr val="221F1F"/>
                </a:solidFill>
                <a:latin typeface="Arial" panose="020B0604020202020204"/>
                <a:cs typeface="Arial" panose="020B0604020202020204"/>
              </a:rPr>
              <a:t>(Standardisation)</a:t>
            </a:r>
            <a:endParaRPr sz="2800">
              <a:latin typeface="Arial" panose="020B0604020202020204"/>
              <a:cs typeface="Arial" panose="020B0604020202020204"/>
            </a:endParaRPr>
          </a:p>
          <a:p>
            <a:pPr marL="698500" marR="734695" lvl="1" indent="-228600">
              <a:lnSpc>
                <a:spcPts val="2590"/>
              </a:lnSpc>
              <a:spcBef>
                <a:spcPts val="555"/>
              </a:spcBef>
              <a:buChar char="–"/>
              <a:tabLst>
                <a:tab pos="699135" algn="l"/>
              </a:tabLst>
            </a:pPr>
            <a:r>
              <a:rPr sz="2400" spc="-5" dirty="0">
                <a:solidFill>
                  <a:srgbClr val="221F1F"/>
                </a:solidFill>
                <a:latin typeface="Arial MT"/>
                <a:cs typeface="Arial MT"/>
              </a:rPr>
              <a:t>Developing</a:t>
            </a:r>
            <a:r>
              <a:rPr sz="2400" spc="50" dirty="0">
                <a:solidFill>
                  <a:srgbClr val="221F1F"/>
                </a:solidFill>
                <a:latin typeface="Arial MT"/>
                <a:cs typeface="Arial MT"/>
              </a:rPr>
              <a:t> </a:t>
            </a:r>
            <a:r>
              <a:rPr sz="2400" spc="-5" dirty="0">
                <a:solidFill>
                  <a:srgbClr val="221F1F"/>
                </a:solidFill>
                <a:latin typeface="Arial MT"/>
                <a:cs typeface="Arial MT"/>
              </a:rPr>
              <a:t>standardised</a:t>
            </a:r>
            <a:r>
              <a:rPr sz="2400" spc="25" dirty="0">
                <a:solidFill>
                  <a:srgbClr val="221F1F"/>
                </a:solidFill>
                <a:latin typeface="Arial MT"/>
                <a:cs typeface="Arial MT"/>
              </a:rPr>
              <a:t> </a:t>
            </a:r>
            <a:r>
              <a:rPr sz="2400" spc="-5" dirty="0">
                <a:solidFill>
                  <a:srgbClr val="221F1F"/>
                </a:solidFill>
                <a:latin typeface="Arial MT"/>
                <a:cs typeface="Arial MT"/>
              </a:rPr>
              <a:t>products</a:t>
            </a:r>
            <a:r>
              <a:rPr sz="2400" spc="5" dirty="0">
                <a:solidFill>
                  <a:srgbClr val="221F1F"/>
                </a:solidFill>
                <a:latin typeface="Arial MT"/>
                <a:cs typeface="Arial MT"/>
              </a:rPr>
              <a:t> </a:t>
            </a:r>
            <a:r>
              <a:rPr sz="2400" dirty="0">
                <a:solidFill>
                  <a:srgbClr val="221F1F"/>
                </a:solidFill>
                <a:latin typeface="Arial MT"/>
                <a:cs typeface="Arial MT"/>
              </a:rPr>
              <a:t>marketed </a:t>
            </a:r>
            <a:r>
              <a:rPr sz="2400" spc="5" dirty="0">
                <a:solidFill>
                  <a:srgbClr val="221F1F"/>
                </a:solidFill>
                <a:latin typeface="Arial MT"/>
                <a:cs typeface="Arial MT"/>
              </a:rPr>
              <a:t> </a:t>
            </a:r>
            <a:r>
              <a:rPr sz="2400" spc="-5" dirty="0">
                <a:solidFill>
                  <a:srgbClr val="221F1F"/>
                </a:solidFill>
                <a:latin typeface="Arial MT"/>
                <a:cs typeface="Arial MT"/>
              </a:rPr>
              <a:t>worldwide</a:t>
            </a:r>
            <a:r>
              <a:rPr sz="2400" spc="50" dirty="0">
                <a:solidFill>
                  <a:srgbClr val="221F1F"/>
                </a:solidFill>
                <a:latin typeface="Arial MT"/>
                <a:cs typeface="Arial MT"/>
              </a:rPr>
              <a:t> </a:t>
            </a:r>
            <a:r>
              <a:rPr sz="2400" spc="-5" dirty="0">
                <a:solidFill>
                  <a:srgbClr val="221F1F"/>
                </a:solidFill>
                <a:latin typeface="Arial MT"/>
                <a:cs typeface="Arial MT"/>
              </a:rPr>
              <a:t>with</a:t>
            </a:r>
            <a:r>
              <a:rPr sz="2400" spc="10" dirty="0">
                <a:solidFill>
                  <a:srgbClr val="221F1F"/>
                </a:solidFill>
                <a:latin typeface="Arial MT"/>
                <a:cs typeface="Arial MT"/>
              </a:rPr>
              <a:t> </a:t>
            </a:r>
            <a:r>
              <a:rPr sz="2400" spc="-5" dirty="0">
                <a:solidFill>
                  <a:srgbClr val="221F1F"/>
                </a:solidFill>
                <a:latin typeface="Arial MT"/>
                <a:cs typeface="Arial MT"/>
              </a:rPr>
              <a:t>a</a:t>
            </a:r>
            <a:r>
              <a:rPr sz="2400" spc="15" dirty="0">
                <a:solidFill>
                  <a:srgbClr val="221F1F"/>
                </a:solidFill>
                <a:latin typeface="Arial MT"/>
                <a:cs typeface="Arial MT"/>
              </a:rPr>
              <a:t> </a:t>
            </a:r>
            <a:r>
              <a:rPr sz="2400" spc="-5" dirty="0">
                <a:solidFill>
                  <a:srgbClr val="221F1F"/>
                </a:solidFill>
                <a:latin typeface="Arial MT"/>
                <a:cs typeface="Arial MT"/>
              </a:rPr>
              <a:t>standardised</a:t>
            </a:r>
            <a:r>
              <a:rPr sz="2400" spc="35" dirty="0">
                <a:solidFill>
                  <a:srgbClr val="221F1F"/>
                </a:solidFill>
                <a:latin typeface="Arial MT"/>
                <a:cs typeface="Arial MT"/>
              </a:rPr>
              <a:t> </a:t>
            </a:r>
            <a:r>
              <a:rPr sz="2400" spc="-5" dirty="0">
                <a:solidFill>
                  <a:srgbClr val="221F1F"/>
                </a:solidFill>
                <a:latin typeface="Arial MT"/>
                <a:cs typeface="Arial MT"/>
              </a:rPr>
              <a:t>marketing</a:t>
            </a:r>
            <a:r>
              <a:rPr sz="2400" spc="5" dirty="0">
                <a:solidFill>
                  <a:srgbClr val="221F1F"/>
                </a:solidFill>
                <a:latin typeface="Arial MT"/>
                <a:cs typeface="Arial MT"/>
              </a:rPr>
              <a:t> </a:t>
            </a:r>
            <a:r>
              <a:rPr sz="2400" spc="-5" dirty="0">
                <a:solidFill>
                  <a:srgbClr val="221F1F"/>
                </a:solidFill>
                <a:latin typeface="Arial MT"/>
                <a:cs typeface="Arial MT"/>
              </a:rPr>
              <a:t>mix</a:t>
            </a:r>
            <a:endParaRPr sz="2400">
              <a:latin typeface="Arial MT"/>
              <a:cs typeface="Arial MT"/>
            </a:endParaRPr>
          </a:p>
          <a:p>
            <a:pPr marL="698500" lvl="1" indent="-229235">
              <a:spcBef>
                <a:spcPts val="180"/>
              </a:spcBef>
              <a:buChar char="–"/>
              <a:tabLst>
                <a:tab pos="699135" algn="l"/>
              </a:tabLst>
            </a:pPr>
            <a:r>
              <a:rPr sz="2400" spc="-5" dirty="0">
                <a:solidFill>
                  <a:srgbClr val="221F1F"/>
                </a:solidFill>
                <a:latin typeface="Arial MT"/>
                <a:cs typeface="Arial MT"/>
              </a:rPr>
              <a:t>Essence</a:t>
            </a:r>
            <a:r>
              <a:rPr sz="2400" dirty="0">
                <a:solidFill>
                  <a:srgbClr val="221F1F"/>
                </a:solidFill>
                <a:latin typeface="Arial MT"/>
                <a:cs typeface="Arial MT"/>
              </a:rPr>
              <a:t> of</a:t>
            </a:r>
            <a:r>
              <a:rPr sz="2400" spc="-10" dirty="0">
                <a:solidFill>
                  <a:srgbClr val="221F1F"/>
                </a:solidFill>
                <a:latin typeface="Arial MT"/>
                <a:cs typeface="Arial MT"/>
              </a:rPr>
              <a:t> </a:t>
            </a:r>
            <a:r>
              <a:rPr sz="2400" dirty="0">
                <a:solidFill>
                  <a:srgbClr val="221F1F"/>
                </a:solidFill>
                <a:latin typeface="Arial MT"/>
                <a:cs typeface="Arial MT"/>
              </a:rPr>
              <a:t>mass</a:t>
            </a:r>
            <a:r>
              <a:rPr sz="2400" spc="-15" dirty="0">
                <a:solidFill>
                  <a:srgbClr val="221F1F"/>
                </a:solidFill>
                <a:latin typeface="Arial MT"/>
                <a:cs typeface="Arial MT"/>
              </a:rPr>
              <a:t> </a:t>
            </a:r>
            <a:r>
              <a:rPr sz="2400" spc="-5" dirty="0">
                <a:solidFill>
                  <a:srgbClr val="221F1F"/>
                </a:solidFill>
                <a:latin typeface="Arial MT"/>
                <a:cs typeface="Arial MT"/>
              </a:rPr>
              <a:t>marketing</a:t>
            </a:r>
            <a:endParaRPr sz="2400">
              <a:latin typeface="Arial MT"/>
              <a:cs typeface="Arial MT"/>
            </a:endParaRPr>
          </a:p>
          <a:p>
            <a:pPr lvl="1">
              <a:lnSpc>
                <a:spcPct val="100000"/>
              </a:lnSpc>
              <a:buClr>
                <a:srgbClr val="221F1F"/>
              </a:buClr>
              <a:buFont typeface="Arial MT"/>
              <a:buChar char="–"/>
            </a:pPr>
            <a:endParaRPr sz="2700">
              <a:latin typeface="Arial MT"/>
              <a:cs typeface="Arial MT"/>
            </a:endParaRPr>
          </a:p>
          <a:p>
            <a:pPr marL="241300" indent="-228600">
              <a:spcBef>
                <a:spcPts val="1570"/>
              </a:spcBef>
              <a:buChar char="•"/>
              <a:tabLst>
                <a:tab pos="241300" algn="l"/>
              </a:tabLst>
            </a:pPr>
            <a:r>
              <a:rPr sz="2800" dirty="0">
                <a:solidFill>
                  <a:srgbClr val="221F1F"/>
                </a:solidFill>
                <a:latin typeface="Arial MT"/>
                <a:cs typeface="Arial MT"/>
              </a:rPr>
              <a:t>GloCalisation</a:t>
            </a:r>
            <a:r>
              <a:rPr sz="2800" spc="-15" dirty="0">
                <a:solidFill>
                  <a:srgbClr val="221F1F"/>
                </a:solidFill>
                <a:latin typeface="Arial MT"/>
                <a:cs typeface="Arial MT"/>
              </a:rPr>
              <a:t> </a:t>
            </a:r>
            <a:r>
              <a:rPr sz="2800" b="1" spc="-5" dirty="0">
                <a:solidFill>
                  <a:srgbClr val="221F1F"/>
                </a:solidFill>
                <a:latin typeface="Arial" panose="020B0604020202020204"/>
                <a:cs typeface="Arial" panose="020B0604020202020204"/>
              </a:rPr>
              <a:t>(Adaptation)</a:t>
            </a:r>
            <a:endParaRPr sz="2800">
              <a:latin typeface="Arial" panose="020B0604020202020204"/>
              <a:cs typeface="Arial" panose="020B0604020202020204"/>
            </a:endParaRPr>
          </a:p>
          <a:p>
            <a:pPr marL="228600" marR="5080" lvl="1" indent="-228600" algn="r">
              <a:lnSpc>
                <a:spcPts val="2735"/>
              </a:lnSpc>
              <a:spcBef>
                <a:spcPts val="220"/>
              </a:spcBef>
              <a:buChar char="–"/>
              <a:tabLst>
                <a:tab pos="228600" algn="l"/>
              </a:tabLst>
            </a:pPr>
            <a:r>
              <a:rPr sz="2400" spc="-5" dirty="0">
                <a:solidFill>
                  <a:srgbClr val="221F1F"/>
                </a:solidFill>
                <a:latin typeface="Arial MT"/>
                <a:cs typeface="Arial MT"/>
              </a:rPr>
              <a:t>Mixing</a:t>
            </a:r>
            <a:r>
              <a:rPr sz="2400" spc="35" dirty="0">
                <a:solidFill>
                  <a:srgbClr val="221F1F"/>
                </a:solidFill>
                <a:latin typeface="Arial MT"/>
                <a:cs typeface="Arial MT"/>
              </a:rPr>
              <a:t> </a:t>
            </a:r>
            <a:r>
              <a:rPr sz="2400" spc="-5" dirty="0">
                <a:solidFill>
                  <a:srgbClr val="221F1F"/>
                </a:solidFill>
                <a:latin typeface="Arial MT"/>
                <a:cs typeface="Arial MT"/>
              </a:rPr>
              <a:t>standardisation</a:t>
            </a:r>
            <a:r>
              <a:rPr sz="2400" spc="50" dirty="0">
                <a:solidFill>
                  <a:srgbClr val="221F1F"/>
                </a:solidFill>
                <a:latin typeface="Arial MT"/>
                <a:cs typeface="Arial MT"/>
              </a:rPr>
              <a:t> </a:t>
            </a:r>
            <a:r>
              <a:rPr sz="2400" spc="-5" dirty="0">
                <a:solidFill>
                  <a:srgbClr val="221F1F"/>
                </a:solidFill>
                <a:latin typeface="Arial MT"/>
                <a:cs typeface="Arial MT"/>
              </a:rPr>
              <a:t>and</a:t>
            </a:r>
            <a:r>
              <a:rPr sz="2400" spc="25" dirty="0">
                <a:solidFill>
                  <a:srgbClr val="221F1F"/>
                </a:solidFill>
                <a:latin typeface="Arial MT"/>
                <a:cs typeface="Arial MT"/>
              </a:rPr>
              <a:t> </a:t>
            </a:r>
            <a:r>
              <a:rPr sz="2400" spc="-5" dirty="0">
                <a:solidFill>
                  <a:srgbClr val="221F1F"/>
                </a:solidFill>
                <a:latin typeface="Arial MT"/>
                <a:cs typeface="Arial MT"/>
              </a:rPr>
              <a:t>customisation</a:t>
            </a:r>
            <a:r>
              <a:rPr sz="2400" spc="30" dirty="0">
                <a:solidFill>
                  <a:srgbClr val="221F1F"/>
                </a:solidFill>
                <a:latin typeface="Arial MT"/>
                <a:cs typeface="Arial MT"/>
              </a:rPr>
              <a:t> </a:t>
            </a:r>
            <a:r>
              <a:rPr sz="2400" dirty="0">
                <a:solidFill>
                  <a:srgbClr val="221F1F"/>
                </a:solidFill>
                <a:latin typeface="Arial MT"/>
                <a:cs typeface="Arial MT"/>
              </a:rPr>
              <a:t>in a</a:t>
            </a:r>
            <a:r>
              <a:rPr sz="2400" spc="10" dirty="0">
                <a:solidFill>
                  <a:srgbClr val="221F1F"/>
                </a:solidFill>
                <a:latin typeface="Arial MT"/>
                <a:cs typeface="Arial MT"/>
              </a:rPr>
              <a:t> </a:t>
            </a:r>
            <a:r>
              <a:rPr sz="2400" dirty="0">
                <a:solidFill>
                  <a:srgbClr val="221F1F"/>
                </a:solidFill>
                <a:latin typeface="Arial MT"/>
                <a:cs typeface="Arial MT"/>
              </a:rPr>
              <a:t>way</a:t>
            </a:r>
            <a:endParaRPr sz="2400">
              <a:latin typeface="Arial MT"/>
              <a:cs typeface="Arial MT"/>
            </a:endParaRPr>
          </a:p>
          <a:p>
            <a:pPr marR="39370" algn="r">
              <a:lnSpc>
                <a:spcPts val="2735"/>
              </a:lnSpc>
            </a:pPr>
            <a:r>
              <a:rPr sz="2400" dirty="0">
                <a:solidFill>
                  <a:srgbClr val="221F1F"/>
                </a:solidFill>
                <a:latin typeface="Arial MT"/>
                <a:cs typeface="Arial MT"/>
              </a:rPr>
              <a:t>that</a:t>
            </a:r>
            <a:r>
              <a:rPr sz="2400" spc="-10" dirty="0">
                <a:solidFill>
                  <a:srgbClr val="221F1F"/>
                </a:solidFill>
                <a:latin typeface="Arial MT"/>
                <a:cs typeface="Arial MT"/>
              </a:rPr>
              <a:t> </a:t>
            </a:r>
            <a:r>
              <a:rPr sz="2400" spc="-5" dirty="0">
                <a:solidFill>
                  <a:srgbClr val="221F1F"/>
                </a:solidFill>
                <a:latin typeface="Arial MT"/>
                <a:cs typeface="Arial MT"/>
              </a:rPr>
              <a:t>minimises</a:t>
            </a:r>
            <a:r>
              <a:rPr sz="2400" spc="15" dirty="0">
                <a:solidFill>
                  <a:srgbClr val="221F1F"/>
                </a:solidFill>
                <a:latin typeface="Arial MT"/>
                <a:cs typeface="Arial MT"/>
              </a:rPr>
              <a:t> </a:t>
            </a:r>
            <a:r>
              <a:rPr sz="2400" dirty="0">
                <a:solidFill>
                  <a:srgbClr val="221F1F"/>
                </a:solidFill>
                <a:latin typeface="Arial MT"/>
                <a:cs typeface="Arial MT"/>
              </a:rPr>
              <a:t>costs</a:t>
            </a:r>
            <a:r>
              <a:rPr sz="2400" spc="-5" dirty="0">
                <a:solidFill>
                  <a:srgbClr val="221F1F"/>
                </a:solidFill>
                <a:latin typeface="Arial MT"/>
                <a:cs typeface="Arial MT"/>
              </a:rPr>
              <a:t> while</a:t>
            </a:r>
            <a:r>
              <a:rPr sz="2400" spc="30" dirty="0">
                <a:solidFill>
                  <a:srgbClr val="221F1F"/>
                </a:solidFill>
                <a:latin typeface="Arial MT"/>
                <a:cs typeface="Arial MT"/>
              </a:rPr>
              <a:t> </a:t>
            </a:r>
            <a:r>
              <a:rPr sz="2400" spc="-5" dirty="0">
                <a:solidFill>
                  <a:srgbClr val="221F1F"/>
                </a:solidFill>
                <a:latin typeface="Arial MT"/>
                <a:cs typeface="Arial MT"/>
              </a:rPr>
              <a:t>maximising</a:t>
            </a:r>
            <a:r>
              <a:rPr sz="2400" spc="30" dirty="0">
                <a:solidFill>
                  <a:srgbClr val="221F1F"/>
                </a:solidFill>
                <a:latin typeface="Arial MT"/>
                <a:cs typeface="Arial MT"/>
              </a:rPr>
              <a:t> </a:t>
            </a:r>
            <a:r>
              <a:rPr sz="2400" dirty="0">
                <a:solidFill>
                  <a:srgbClr val="221F1F"/>
                </a:solidFill>
                <a:latin typeface="Arial MT"/>
                <a:cs typeface="Arial MT"/>
              </a:rPr>
              <a:t>satisfaction</a:t>
            </a:r>
            <a:endParaRPr sz="2400">
              <a:latin typeface="Arial MT"/>
              <a:cs typeface="Arial MT"/>
            </a:endParaRPr>
          </a:p>
          <a:p>
            <a:pPr marL="698500" lvl="1" indent="-229235">
              <a:spcBef>
                <a:spcPts val="220"/>
              </a:spcBef>
              <a:buChar char="–"/>
              <a:tabLst>
                <a:tab pos="699135" algn="l"/>
              </a:tabLst>
            </a:pPr>
            <a:r>
              <a:rPr sz="2400" spc="-5" dirty="0">
                <a:solidFill>
                  <a:srgbClr val="221F1F"/>
                </a:solidFill>
                <a:latin typeface="Arial MT"/>
                <a:cs typeface="Arial MT"/>
              </a:rPr>
              <a:t>Essence</a:t>
            </a:r>
            <a:r>
              <a:rPr sz="2400" dirty="0">
                <a:solidFill>
                  <a:srgbClr val="221F1F"/>
                </a:solidFill>
                <a:latin typeface="Arial MT"/>
                <a:cs typeface="Arial MT"/>
              </a:rPr>
              <a:t> of</a:t>
            </a:r>
            <a:r>
              <a:rPr sz="2400" spc="-10" dirty="0">
                <a:solidFill>
                  <a:srgbClr val="221F1F"/>
                </a:solidFill>
                <a:latin typeface="Arial MT"/>
                <a:cs typeface="Arial MT"/>
              </a:rPr>
              <a:t> </a:t>
            </a:r>
            <a:r>
              <a:rPr sz="2400" spc="-5" dirty="0">
                <a:solidFill>
                  <a:srgbClr val="221F1F"/>
                </a:solidFill>
                <a:latin typeface="Arial MT"/>
                <a:cs typeface="Arial MT"/>
              </a:rPr>
              <a:t>segmentation</a:t>
            </a:r>
            <a:endParaRPr sz="2400">
              <a:latin typeface="Arial MT"/>
              <a:cs typeface="Arial MT"/>
            </a:endParaRPr>
          </a:p>
          <a:p>
            <a:pPr marL="698500" lvl="1" indent="-229235">
              <a:spcBef>
                <a:spcPts val="215"/>
              </a:spcBef>
              <a:buChar char="–"/>
              <a:tabLst>
                <a:tab pos="699135" algn="l"/>
              </a:tabLst>
            </a:pPr>
            <a:r>
              <a:rPr sz="2400" spc="-5" dirty="0">
                <a:solidFill>
                  <a:srgbClr val="221F1F"/>
                </a:solidFill>
                <a:latin typeface="Arial MT"/>
                <a:cs typeface="Arial MT"/>
              </a:rPr>
              <a:t>Think</a:t>
            </a:r>
            <a:r>
              <a:rPr sz="2400" spc="-10" dirty="0">
                <a:solidFill>
                  <a:srgbClr val="221F1F"/>
                </a:solidFill>
                <a:latin typeface="Arial MT"/>
                <a:cs typeface="Arial MT"/>
              </a:rPr>
              <a:t> </a:t>
            </a:r>
            <a:r>
              <a:rPr sz="2400" spc="-25" dirty="0">
                <a:solidFill>
                  <a:srgbClr val="221F1F"/>
                </a:solidFill>
                <a:latin typeface="Arial MT"/>
                <a:cs typeface="Arial MT"/>
              </a:rPr>
              <a:t>globally,</a:t>
            </a:r>
            <a:r>
              <a:rPr sz="2400" spc="25" dirty="0">
                <a:solidFill>
                  <a:srgbClr val="221F1F"/>
                </a:solidFill>
                <a:latin typeface="Arial MT"/>
                <a:cs typeface="Arial MT"/>
              </a:rPr>
              <a:t> </a:t>
            </a:r>
            <a:r>
              <a:rPr sz="2400" dirty="0">
                <a:solidFill>
                  <a:srgbClr val="221F1F"/>
                </a:solidFill>
                <a:latin typeface="Arial MT"/>
                <a:cs typeface="Arial MT"/>
              </a:rPr>
              <a:t>act</a:t>
            </a:r>
            <a:r>
              <a:rPr sz="2400" spc="-35" dirty="0">
                <a:solidFill>
                  <a:srgbClr val="221F1F"/>
                </a:solidFill>
                <a:latin typeface="Arial MT"/>
                <a:cs typeface="Arial MT"/>
              </a:rPr>
              <a:t> </a:t>
            </a:r>
            <a:r>
              <a:rPr sz="2400" spc="-5" dirty="0">
                <a:solidFill>
                  <a:srgbClr val="221F1F"/>
                </a:solidFill>
                <a:latin typeface="Arial MT"/>
                <a:cs typeface="Arial MT"/>
              </a:rPr>
              <a:t>locally</a:t>
            </a:r>
            <a:endParaRPr sz="2400">
              <a:latin typeface="Arial MT"/>
              <a:cs typeface="Arial M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981962" y="1215389"/>
            <a:ext cx="8229600" cy="0"/>
          </a:xfrm>
          <a:custGeom>
            <a:avLst/>
            <a:gdLst/>
            <a:ahLst/>
            <a:cxnLst/>
            <a:rect l="l" t="t" r="r" b="b"/>
            <a:pathLst>
              <a:path w="8229600">
                <a:moveTo>
                  <a:pt x="0" y="0"/>
                </a:moveTo>
                <a:lnTo>
                  <a:pt x="8229600" y="0"/>
                </a:lnTo>
              </a:path>
            </a:pathLst>
          </a:custGeom>
          <a:ln w="25400">
            <a:solidFill>
              <a:srgbClr val="221F1F"/>
            </a:solidFill>
          </a:ln>
        </p:spPr>
        <p:txBody>
          <a:bodyPr wrap="square" lIns="0" tIns="0" rIns="0" bIns="0" rtlCol="0"/>
          <a:lstStyle/>
          <a:p/>
        </p:txBody>
      </p:sp>
      <p:pic>
        <p:nvPicPr>
          <p:cNvPr id="3" name="object 3"/>
          <p:cNvPicPr/>
          <p:nvPr/>
        </p:nvPicPr>
        <p:blipFill>
          <a:blip r:embed="rId1" cstate="print"/>
          <a:stretch>
            <a:fillRect/>
          </a:stretch>
        </p:blipFill>
        <p:spPr>
          <a:xfrm>
            <a:off x="1981200" y="275844"/>
            <a:ext cx="2852928" cy="719327"/>
          </a:xfrm>
          <a:prstGeom prst="rect">
            <a:avLst/>
          </a:prstGeom>
        </p:spPr>
      </p:pic>
      <p:pic>
        <p:nvPicPr>
          <p:cNvPr id="4" name="object 4"/>
          <p:cNvPicPr/>
          <p:nvPr/>
        </p:nvPicPr>
        <p:blipFill>
          <a:blip r:embed="rId2" cstate="print"/>
          <a:stretch>
            <a:fillRect/>
          </a:stretch>
        </p:blipFill>
        <p:spPr>
          <a:xfrm>
            <a:off x="2228087" y="1371600"/>
            <a:ext cx="7807452" cy="4791456"/>
          </a:xfrm>
          <a:prstGeom prst="rect">
            <a:avLst/>
          </a:prstGeom>
        </p:spPr>
      </p:pic>
      <p:sp>
        <p:nvSpPr>
          <p:cNvPr id="5" name="object 5"/>
          <p:cNvSpPr txBox="1"/>
          <p:nvPr/>
        </p:nvSpPr>
        <p:spPr>
          <a:xfrm>
            <a:off x="2235810" y="6191808"/>
            <a:ext cx="2771775" cy="268662"/>
          </a:xfrm>
          <a:prstGeom prst="rect">
            <a:avLst/>
          </a:prstGeom>
        </p:spPr>
        <p:txBody>
          <a:bodyPr vert="horz" wrap="square" lIns="0" tIns="14604" rIns="0" bIns="0" rtlCol="0">
            <a:spAutoFit/>
          </a:bodyPr>
          <a:lstStyle/>
          <a:p>
            <a:pPr marL="12700">
              <a:spcBef>
                <a:spcPts val="115"/>
              </a:spcBef>
            </a:pPr>
            <a:r>
              <a:rPr sz="1650" spc="10" dirty="0">
                <a:solidFill>
                  <a:srgbClr val="221F1F"/>
                </a:solidFill>
                <a:latin typeface="Arial MT"/>
                <a:cs typeface="Arial MT"/>
              </a:rPr>
              <a:t>The</a:t>
            </a:r>
            <a:r>
              <a:rPr sz="1650" spc="-35" dirty="0">
                <a:solidFill>
                  <a:srgbClr val="221F1F"/>
                </a:solidFill>
                <a:latin typeface="Arial MT"/>
                <a:cs typeface="Arial MT"/>
              </a:rPr>
              <a:t> </a:t>
            </a:r>
            <a:r>
              <a:rPr sz="1650" spc="5" dirty="0">
                <a:solidFill>
                  <a:srgbClr val="221F1F"/>
                </a:solidFill>
                <a:latin typeface="Arial MT"/>
                <a:cs typeface="Arial MT"/>
              </a:rPr>
              <a:t>GlocaLisation</a:t>
            </a:r>
            <a:r>
              <a:rPr sz="1650" spc="-55" dirty="0">
                <a:solidFill>
                  <a:srgbClr val="221F1F"/>
                </a:solidFill>
                <a:latin typeface="Arial MT"/>
                <a:cs typeface="Arial MT"/>
              </a:rPr>
              <a:t> </a:t>
            </a:r>
            <a:r>
              <a:rPr sz="1650" spc="5" dirty="0">
                <a:solidFill>
                  <a:srgbClr val="221F1F"/>
                </a:solidFill>
                <a:latin typeface="Arial MT"/>
                <a:cs typeface="Arial MT"/>
              </a:rPr>
              <a:t>framework</a:t>
            </a:r>
            <a:endParaRPr sz="1650">
              <a:latin typeface="Arial MT"/>
              <a:cs typeface="Arial MT"/>
            </a:endParaRPr>
          </a:p>
        </p:txBody>
      </p:sp>
    </p:spTree>
  </p:cSld>
  <p:clrMapOvr>
    <a:masterClrMapping/>
  </p:clrMapOvr>
</p:sld>
</file>

<file path=ppt/tags/tag1.xml><?xml version="1.0" encoding="utf-8"?>
<p:tagLst xmlns:p="http://schemas.openxmlformats.org/presentationml/2006/main">
  <p:tag name="commondata" val="eyJoZGlkIjoiYTk4NWE2MDhkZjdhMjJhYWFhNmJkMDhiY2VmMTM5YzUifQ=="/>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32539</Words>
  <Application>WPS 演示</Application>
  <PresentationFormat>Widescreen</PresentationFormat>
  <Paragraphs>705</Paragraphs>
  <Slides>75</Slides>
  <Notes>6</Notes>
  <HiddenSlides>0</HiddenSlides>
  <MMClips>0</MMClips>
  <ScaleCrop>false</ScaleCrop>
  <HeadingPairs>
    <vt:vector size="6" baseType="variant">
      <vt:variant>
        <vt:lpstr>已用的字体</vt:lpstr>
      </vt:variant>
      <vt:variant>
        <vt:i4>19</vt:i4>
      </vt:variant>
      <vt:variant>
        <vt:lpstr>主题</vt:lpstr>
      </vt:variant>
      <vt:variant>
        <vt:i4>1</vt:i4>
      </vt:variant>
      <vt:variant>
        <vt:lpstr>幻灯片标题</vt:lpstr>
      </vt:variant>
      <vt:variant>
        <vt:i4>75</vt:i4>
      </vt:variant>
    </vt:vector>
  </HeadingPairs>
  <TitlesOfParts>
    <vt:vector size="95" baseType="lpstr">
      <vt:lpstr>Arial</vt:lpstr>
      <vt:lpstr>宋体</vt:lpstr>
      <vt:lpstr>Wingdings</vt:lpstr>
      <vt:lpstr>Arial</vt:lpstr>
      <vt:lpstr>Arial MT</vt:lpstr>
      <vt:lpstr>MS PGothic</vt:lpstr>
      <vt:lpstr>Calibri Light</vt:lpstr>
      <vt:lpstr>Calibri</vt:lpstr>
      <vt:lpstr>等线</vt:lpstr>
      <vt:lpstr>微软雅黑</vt:lpstr>
      <vt:lpstr>Arial Unicode MS</vt:lpstr>
      <vt:lpstr>Calibri</vt:lpstr>
      <vt:lpstr>Lucida Sans Unicode</vt:lpstr>
      <vt:lpstr>Arial Unicode MS</vt:lpstr>
      <vt:lpstr>Merriweather</vt:lpstr>
      <vt:lpstr>Segoe Print</vt:lpstr>
      <vt:lpstr>Capuche Trial Black</vt:lpstr>
      <vt:lpstr>Times New Roman</vt:lpstr>
      <vt:lpstr>等线 Light</vt:lpstr>
      <vt:lpstr>Office Theme</vt:lpstr>
      <vt:lpstr>MN7182SR  GLOBAL MARKETPLACE</vt:lpstr>
      <vt:lpstr>THE GLOBAL MARKETPLACE - ENVIRONMENT</vt:lpstr>
      <vt:lpstr>THE GLOBAL MARKETPLACE - ENVIRONMENT</vt:lpstr>
      <vt:lpstr>THE GLOBAL MARKETPLACE - ENVIRONMENT</vt:lpstr>
      <vt:lpstr>GLOBALISATION OF  PRO SPORTS</vt:lpstr>
      <vt:lpstr>COMPETITIVE ADVANTAGE, GLOBALISATION  &amp; GLOBAL INDUSTRIES</vt:lpstr>
      <vt:lpstr>GLOBAL MARKETING: What It Is &amp; What It Isn’t</vt:lpstr>
      <vt:lpstr>STANDARDISATION VS. ADAPTATION</vt:lpstr>
      <vt:lpstr>PowerPoint 演示文稿</vt:lpstr>
      <vt:lpstr>WHY IS GLOBAL  	MARKETING DIFFERENT?</vt:lpstr>
      <vt:lpstr>THE INTERNATIONAL MARKETING TASK</vt:lpstr>
      <vt:lpstr>THE IMPORTANCE OF GOING GLOBAL</vt:lpstr>
      <vt:lpstr>PowerPoint 演示文稿</vt:lpstr>
      <vt:lpstr>Driving Forces Affecting Global  Integration and Global Marketing</vt:lpstr>
      <vt:lpstr>PowerPoint 演示文稿</vt:lpstr>
      <vt:lpstr>PowerPoint 演示文稿</vt:lpstr>
      <vt:lpstr>PowerPoint 演示文稿</vt:lpstr>
      <vt:lpstr>Instagram accounts with the most followers : Jan 2021</vt:lpstr>
      <vt:lpstr>INFORMATION SYSTEMS AND MARKETING RESEARCH </vt:lpstr>
      <vt:lpstr>INFORMATION SYSTEMS AND MARKETING RESEARCH </vt:lpstr>
      <vt:lpstr>SOURCES OF MARKET INFO</vt:lpstr>
      <vt:lpstr>NEW PRODUCTS AND SERVICES</vt:lpstr>
      <vt:lpstr>CLOUD COMPUTING</vt:lpstr>
      <vt:lpstr>SMARTPHONES</vt:lpstr>
      <vt:lpstr>DEVELOPING VALUE THROUGH  DISTRIBUTION CHANNELS</vt:lpstr>
      <vt:lpstr>ADVERTISING </vt:lpstr>
      <vt:lpstr>GLOBAL ADVERTISING CONTENT</vt:lpstr>
      <vt:lpstr>PUBLIC RELATIONS</vt:lpstr>
      <vt:lpstr>SALES PROMOTION</vt:lpstr>
      <vt:lpstr>SALES PROMOTION</vt:lpstr>
      <vt:lpstr>COUPONING</vt:lpstr>
      <vt:lpstr>PERSON TO PERSON SELLING</vt:lpstr>
      <vt:lpstr>SOCIAL NETWORKS</vt:lpstr>
      <vt:lpstr>SOCIAL NETWORKS</vt:lpstr>
      <vt:lpstr>PRICING OBJECTIVES AND STRATEGIES</vt:lpstr>
      <vt:lpstr>PRICING OBJECTIVES AND STRATEGIES</vt:lpstr>
      <vt:lpstr>PRICING OBJECTIVES AND STRATEGIES</vt:lpstr>
      <vt:lpstr>PRICING OBJECTIVES AND STRATEGIES</vt:lpstr>
      <vt:lpstr>PRICING OBJECTIVES AND STRATEGIES</vt:lpstr>
      <vt:lpstr>ENVIRONMENTAL INFLUENCES THAT IMPACT PRICES.</vt:lpstr>
      <vt:lpstr>ENVIRONMENT</vt:lpstr>
      <vt:lpstr>MARKET RESEARCH </vt:lpstr>
      <vt:lpstr>PowerPoint 演示文稿</vt:lpstr>
      <vt:lpstr>PowerPoint 演示文稿</vt:lpstr>
      <vt:lpstr>PowerPoint 演示文稿</vt:lpstr>
      <vt:lpstr>ERA OF BIG DATA</vt:lpstr>
      <vt:lpstr>PowerPoint 演示文稿</vt:lpstr>
      <vt:lpstr>ERA OF BIG DATA</vt:lpstr>
      <vt:lpstr>ERA OF BIG DATA</vt:lpstr>
      <vt:lpstr>ROLE OF ANALYTICS IN MARKETING</vt:lpstr>
      <vt:lpstr>ROLE OF ANALYTICS IN MARKETING</vt:lpstr>
      <vt:lpstr>IMPORTANCE OF ANALYTICS  IN MARKETING</vt:lpstr>
      <vt:lpstr>ROLE OF ANALYTICS IN MARKETING</vt:lpstr>
      <vt:lpstr>PowerPoint 演示文稿</vt:lpstr>
      <vt:lpstr>SWOT</vt:lpstr>
      <vt:lpstr>CLASS ACTIVITY:  HOW TO DO A SWOT ANALYSIS FOR KFC</vt:lpstr>
      <vt:lpstr>CLASS DISCUSSION	</vt:lpstr>
      <vt:lpstr>SWOT ANALYSIS - DANGERS</vt:lpstr>
      <vt:lpstr>PESTLE ANALYSIS</vt:lpstr>
      <vt:lpstr>PowerPoint 演示文稿</vt:lpstr>
      <vt:lpstr>THE MACRO-ENVIRONMENT  </vt:lpstr>
      <vt:lpstr>Macro-environment Analysis – PESTLE</vt:lpstr>
      <vt:lpstr>PESTLE ANALYSIS </vt:lpstr>
      <vt:lpstr>PESTLE ANALYSIS </vt:lpstr>
      <vt:lpstr>PESTLE – Key Drivers for Change </vt:lpstr>
      <vt:lpstr>PowerPoint 演示文稿</vt:lpstr>
      <vt:lpstr>PESTEL analysis of the airline industry  </vt:lpstr>
      <vt:lpstr>USING THE PESTEL FRAMEWORK</vt:lpstr>
      <vt:lpstr>CLASS ACTIVITY</vt:lpstr>
      <vt:lpstr>PORTER'S FIVE FORCES FRAMEWORK </vt:lpstr>
      <vt:lpstr>Industry Analysis: Structural Determinants of Competition and Profitability  Porter's Five Forces Framework (Adapted from Robert Grant, 1998) </vt:lpstr>
      <vt:lpstr>IMPLICATIONS OF FIVE FORCES ANALYSIS</vt:lpstr>
      <vt:lpstr>Michael Porter interview</vt:lpstr>
      <vt:lpstr>PowerPoint 演示文稿</vt:lpstr>
      <vt:lpstr>CLASS DISCUSSION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klkoh@stanfort.edu.sg</dc:creator>
  <cp:lastModifiedBy>Jyyy</cp:lastModifiedBy>
  <cp:revision>23</cp:revision>
  <dcterms:created xsi:type="dcterms:W3CDTF">2021-09-28T06:55:00Z</dcterms:created>
  <dcterms:modified xsi:type="dcterms:W3CDTF">2023-12-27T02:40:11Z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A245380F614E4BC897C78C3DBA94B4E4_13</vt:lpwstr>
  </property>
  <property fmtid="{D5CDD505-2E9C-101B-9397-08002B2CF9AE}" pid="3" name="KSOProductBuildVer">
    <vt:lpwstr>2052-12.1.0.15946</vt:lpwstr>
  </property>
</Properties>
</file>