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27"/>
  </p:notesMasterIdLst>
  <p:handoutMasterIdLst>
    <p:handoutMasterId r:id="rId28"/>
  </p:handoutMasterIdLst>
  <p:sldIdLst>
    <p:sldId id="354" r:id="rId3"/>
    <p:sldId id="357" r:id="rId4"/>
    <p:sldId id="371" r:id="rId5"/>
    <p:sldId id="355"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298"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567" userDrawn="1">
          <p15:clr>
            <a:srgbClr val="A4A3A4"/>
          </p15:clr>
        </p15:guide>
        <p15:guide id="3" pos="552" userDrawn="1">
          <p15:clr>
            <a:srgbClr val="A4A3A4"/>
          </p15:clr>
        </p15:guide>
        <p15:guide id="4" orient="horz" pos="172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94269" autoAdjust="0"/>
  </p:normalViewPr>
  <p:slideViewPr>
    <p:cSldViewPr snapToGrid="0" snapToObjects="1">
      <p:cViewPr varScale="1">
        <p:scale>
          <a:sx n="107" d="100"/>
          <a:sy n="107" d="100"/>
        </p:scale>
        <p:origin x="120" y="204"/>
      </p:cViewPr>
      <p:guideLst>
        <p:guide orient="horz" pos="2160"/>
        <p:guide pos="567"/>
        <p:guide pos="552"/>
        <p:guide orient="horz" pos="172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11430"/>
            <a:ext cx="3730239" cy="436500"/>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2828282"/>
            <a:ext cx="3732767" cy="42656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3452328"/>
            <a:ext cx="3732767" cy="47019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9728" y="4120000"/>
            <a:ext cx="3730239" cy="536185"/>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495241"/>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211430"/>
            <a:ext cx="3733414" cy="436500"/>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828281"/>
            <a:ext cx="3730239" cy="42656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3440381"/>
            <a:ext cx="3730239" cy="48213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3386" y="4108054"/>
            <a:ext cx="3733414" cy="54813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4025" y="4817960"/>
            <a:ext cx="3733414" cy="459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25"/>
          </p:nvPr>
        </p:nvSpPr>
        <p:spPr>
          <a:xfrm>
            <a:off x="4953000" y="4817173"/>
            <a:ext cx="3733800" cy="460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7823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11430"/>
            <a:ext cx="3730239" cy="436500"/>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2828282"/>
            <a:ext cx="3732767" cy="42656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3452328"/>
            <a:ext cx="3732767" cy="47019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9728" y="4120000"/>
            <a:ext cx="3730239" cy="536185"/>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495241"/>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211430"/>
            <a:ext cx="3733414" cy="436500"/>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828281"/>
            <a:ext cx="3730239" cy="42656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3440381"/>
            <a:ext cx="3730239" cy="48213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3386" y="4108054"/>
            <a:ext cx="3733414" cy="54813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4025" y="4817960"/>
            <a:ext cx="3733414" cy="459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25"/>
          </p:nvPr>
        </p:nvSpPr>
        <p:spPr>
          <a:xfrm>
            <a:off x="4953000" y="4817173"/>
            <a:ext cx="3733800" cy="460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6"/>
          </p:nvPr>
        </p:nvSpPr>
        <p:spPr>
          <a:xfrm>
            <a:off x="454025" y="5434013"/>
            <a:ext cx="3733800" cy="54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Content Placeholder 18"/>
          <p:cNvSpPr>
            <a:spLocks noGrp="1"/>
          </p:cNvSpPr>
          <p:nvPr>
            <p:ph sz="quarter" idx="27"/>
          </p:nvPr>
        </p:nvSpPr>
        <p:spPr>
          <a:xfrm>
            <a:off x="4953000" y="5414963"/>
            <a:ext cx="3736975" cy="565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4826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2018, 2015,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50" r:id="rId3"/>
    <p:sldLayoutId id="2147483679" r:id="rId4"/>
    <p:sldLayoutId id="2147483677" r:id="rId5"/>
    <p:sldLayoutId id="2147483678" r:id="rId6"/>
    <p:sldLayoutId id="2147483687" r:id="rId7"/>
    <p:sldLayoutId id="2147483686" r:id="rId8"/>
    <p:sldLayoutId id="2147483688" r:id="rId9"/>
    <p:sldLayoutId id="2147483689" r:id="rId10"/>
    <p:sldLayoutId id="2147483681" r:id="rId11"/>
    <p:sldLayoutId id="2147483671" r:id="rId12"/>
    <p:sldLayoutId id="2147483680" r:id="rId13"/>
    <p:sldLayoutId id="2147483656"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oleObject" Target="../embeddings/oleObject3.bin"/><Relationship Id="rId7" Type="http://schemas.openxmlformats.org/officeDocument/2006/relationships/image" Target="../media/image12.jp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9.jp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sz="3000" dirty="0">
                <a:solidFill>
                  <a:schemeClr val="tx2"/>
                </a:solidFill>
              </a:rPr>
              <a:t>Chemistry: An Introduction to General, Organic, and Biological Chemistry</a:t>
            </a:r>
            <a:endParaRPr lang="en-US" sz="3000"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Thirteenth</a:t>
            </a:r>
            <a:r>
              <a:rPr lang="en-US" dirty="0">
                <a:latin typeface="+mn-lt"/>
                <a:cs typeface="Times New Roman" panose="02020603050405020304" pitchFamily="18" charset="0"/>
              </a:rPr>
              <a:t> Edition</a:t>
            </a:r>
            <a:endParaRPr lang="en-US" dirty="0">
              <a:latin typeface="+mn-lt"/>
            </a:endParaRP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15</a:t>
            </a:r>
          </a:p>
        </p:txBody>
      </p:sp>
      <p:sp>
        <p:nvSpPr>
          <p:cNvPr id="5" name="Text Placeholder 4"/>
          <p:cNvSpPr>
            <a:spLocks noGrp="1"/>
          </p:cNvSpPr>
          <p:nvPr>
            <p:ph type="body" idx="3"/>
          </p:nvPr>
        </p:nvSpPr>
        <p:spPr>
          <a:xfrm>
            <a:off x="5029200" y="3409979"/>
            <a:ext cx="3657600" cy="631669"/>
          </a:xfrm>
        </p:spPr>
        <p:txBody>
          <a:bodyPr/>
          <a:lstStyle/>
          <a:p>
            <a:pPr lvl="0" algn="ctr">
              <a:buSzPct val="25000"/>
            </a:pPr>
            <a:r>
              <a:rPr lang="en-US" dirty="0">
                <a:latin typeface="+mn-lt"/>
              </a:rPr>
              <a:t>Lipids</a:t>
            </a:r>
          </a:p>
        </p:txBody>
      </p:sp>
      <p:pic>
        <p:nvPicPr>
          <p:cNvPr id="7" name="Picture 6" descr="Front Cover: Chemistry: An Introduction to General, Organic, and Biological Chemistry Thirteenth Edition by Timberla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27" y="1784971"/>
            <a:ext cx="3329141" cy="4495987"/>
          </a:xfrm>
          <a:prstGeom prst="rect">
            <a:avLst/>
          </a:prstGeom>
          <a:ln>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40745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35D5-4E10-44C1-B727-F5E355C9EDD8}"/>
              </a:ext>
            </a:extLst>
          </p:cNvPr>
          <p:cNvSpPr>
            <a:spLocks noGrp="1"/>
          </p:cNvSpPr>
          <p:nvPr>
            <p:ph type="title"/>
          </p:nvPr>
        </p:nvSpPr>
        <p:spPr/>
        <p:txBody>
          <a:bodyPr/>
          <a:lstStyle/>
          <a:p>
            <a:r>
              <a:rPr lang="en-US" sz="3400" dirty="0"/>
              <a:t>Properties of Saturated Fatty Acids </a:t>
            </a:r>
            <a:r>
              <a:rPr lang="en-US" sz="2000" b="0" baseline="0" dirty="0"/>
              <a:t>(1 of 2)</a:t>
            </a:r>
            <a:endParaRPr lang="en-IN" sz="2000" b="0" baseline="0" dirty="0"/>
          </a:p>
        </p:txBody>
      </p:sp>
      <p:sp>
        <p:nvSpPr>
          <p:cNvPr id="3" name="Content Placeholder 2">
            <a:extLst>
              <a:ext uri="{FF2B5EF4-FFF2-40B4-BE49-F238E27FC236}">
                <a16:creationId xmlns:a16="http://schemas.microsoft.com/office/drawing/2014/main" id="{7C120EF6-2FEA-4AEC-AA05-B2273FFB6FEA}"/>
              </a:ext>
            </a:extLst>
          </p:cNvPr>
          <p:cNvSpPr>
            <a:spLocks noGrp="1"/>
          </p:cNvSpPr>
          <p:nvPr>
            <p:ph sz="quarter" idx="16"/>
          </p:nvPr>
        </p:nvSpPr>
        <p:spPr>
          <a:xfrm>
            <a:off x="457200" y="1555749"/>
            <a:ext cx="3383280" cy="370034"/>
          </a:xfrm>
        </p:spPr>
        <p:txBody>
          <a:bodyPr/>
          <a:lstStyle/>
          <a:p>
            <a:pPr marL="432" indent="0">
              <a:buNone/>
            </a:pPr>
            <a:r>
              <a:rPr lang="en-IN" sz="2400" b="1" dirty="0"/>
              <a:t>Saturated fatty acids</a:t>
            </a:r>
          </a:p>
        </p:txBody>
      </p:sp>
      <p:sp>
        <p:nvSpPr>
          <p:cNvPr id="4" name="Content Placeholder 3">
            <a:extLst>
              <a:ext uri="{FF2B5EF4-FFF2-40B4-BE49-F238E27FC236}">
                <a16:creationId xmlns:a16="http://schemas.microsoft.com/office/drawing/2014/main" id="{766AE1A3-FA6B-4F73-A356-743BA9161AC5}"/>
              </a:ext>
            </a:extLst>
          </p:cNvPr>
          <p:cNvSpPr>
            <a:spLocks noGrp="1"/>
          </p:cNvSpPr>
          <p:nvPr>
            <p:ph sz="quarter" idx="14"/>
          </p:nvPr>
        </p:nvSpPr>
        <p:spPr>
          <a:xfrm>
            <a:off x="457200" y="1981198"/>
            <a:ext cx="2899183" cy="413485"/>
          </a:xfrm>
        </p:spPr>
        <p:txBody>
          <a:bodyPr/>
          <a:lstStyle/>
          <a:p>
            <a:r>
              <a:rPr lang="en-IN" sz="2400" dirty="0"/>
              <a:t>contain only single</a:t>
            </a:r>
          </a:p>
        </p:txBody>
      </p:sp>
      <p:graphicFrame>
        <p:nvGraphicFramePr>
          <p:cNvPr id="7" name="Object 6" descr="C, single bond, C.">
            <a:extLst>
              <a:ext uri="{FF2B5EF4-FFF2-40B4-BE49-F238E27FC236}">
                <a16:creationId xmlns:a16="http://schemas.microsoft.com/office/drawing/2014/main" id="{BA74C819-2966-4F2D-B7DC-893F8DABB125}"/>
              </a:ext>
            </a:extLst>
          </p:cNvPr>
          <p:cNvGraphicFramePr>
            <a:graphicFrameLocks noChangeAspect="1"/>
          </p:cNvGraphicFramePr>
          <p:nvPr>
            <p:extLst>
              <p:ext uri="{D42A27DB-BD31-4B8C-83A1-F6EECF244321}">
                <p14:modId xmlns:p14="http://schemas.microsoft.com/office/powerpoint/2010/main" val="187279927"/>
              </p:ext>
            </p:extLst>
          </p:nvPr>
        </p:nvGraphicFramePr>
        <p:xfrm>
          <a:off x="3438679" y="2038187"/>
          <a:ext cx="831273" cy="265546"/>
        </p:xfrm>
        <a:graphic>
          <a:graphicData uri="http://schemas.openxmlformats.org/presentationml/2006/ole">
            <mc:AlternateContent xmlns:mc="http://schemas.openxmlformats.org/markup-compatibility/2006">
              <mc:Choice xmlns:v="urn:schemas-microsoft-com:vml" Requires="v">
                <p:oleObj spid="_x0000_s5222" name="Equation" r:id="rId3" imgW="914400" imgH="291960" progId="Equation.DSMT4">
                  <p:embed/>
                </p:oleObj>
              </mc:Choice>
              <mc:Fallback>
                <p:oleObj name="Equation" r:id="rId3" imgW="914400" imgH="291960" progId="Equation.DSMT4">
                  <p:embed/>
                  <p:pic>
                    <p:nvPicPr>
                      <p:cNvPr id="7" name="Object 6">
                        <a:extLst>
                          <a:ext uri="{FF2B5EF4-FFF2-40B4-BE49-F238E27FC236}">
                            <a16:creationId xmlns:a16="http://schemas.microsoft.com/office/drawing/2014/main" id="{FF140EDC-B0F2-48CB-8A27-376BA3A03DC9}"/>
                          </a:ext>
                        </a:extLst>
                      </p:cNvPr>
                      <p:cNvPicPr/>
                      <p:nvPr/>
                    </p:nvPicPr>
                    <p:blipFill>
                      <a:blip r:embed="rId4"/>
                      <a:stretch>
                        <a:fillRect/>
                      </a:stretch>
                    </p:blipFill>
                    <p:spPr>
                      <a:xfrm>
                        <a:off x="3438679" y="2038187"/>
                        <a:ext cx="831273" cy="26554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D5684E1-1576-4332-B90E-CA6B047065B4}"/>
              </a:ext>
            </a:extLst>
          </p:cNvPr>
          <p:cNvSpPr>
            <a:spLocks noGrp="1"/>
          </p:cNvSpPr>
          <p:nvPr>
            <p:ph sz="quarter" idx="15"/>
          </p:nvPr>
        </p:nvSpPr>
        <p:spPr>
          <a:xfrm>
            <a:off x="4364182" y="1962726"/>
            <a:ext cx="4322617" cy="431957"/>
          </a:xfrm>
        </p:spPr>
        <p:txBody>
          <a:bodyPr/>
          <a:lstStyle/>
          <a:p>
            <a:pPr marL="432" indent="0">
              <a:buNone/>
            </a:pPr>
            <a:r>
              <a:rPr lang="en-US" sz="2400" dirty="0"/>
              <a:t>bonds and fit close together in</a:t>
            </a:r>
            <a:endParaRPr lang="en-IN" sz="2400" dirty="0"/>
          </a:p>
        </p:txBody>
      </p:sp>
      <p:sp>
        <p:nvSpPr>
          <p:cNvPr id="6" name="Content Placeholder 5">
            <a:extLst>
              <a:ext uri="{FF2B5EF4-FFF2-40B4-BE49-F238E27FC236}">
                <a16:creationId xmlns:a16="http://schemas.microsoft.com/office/drawing/2014/main" id="{153121C8-BBA7-455F-8CE6-2559E42EE126}"/>
              </a:ext>
            </a:extLst>
          </p:cNvPr>
          <p:cNvSpPr>
            <a:spLocks noGrp="1"/>
          </p:cNvSpPr>
          <p:nvPr>
            <p:ph sz="quarter" idx="17"/>
          </p:nvPr>
        </p:nvSpPr>
        <p:spPr>
          <a:xfrm>
            <a:off x="457200" y="2449547"/>
            <a:ext cx="8232128" cy="1881621"/>
          </a:xfrm>
        </p:spPr>
        <p:txBody>
          <a:bodyPr/>
          <a:lstStyle/>
          <a:p>
            <a:pPr indent="0">
              <a:buNone/>
            </a:pPr>
            <a:r>
              <a:rPr lang="en-US" sz="2400" dirty="0"/>
              <a:t>a regular pattern</a:t>
            </a:r>
          </a:p>
          <a:p>
            <a:pPr>
              <a:buSzTx/>
              <a:buFontTx/>
              <a:buChar char="•"/>
            </a:pPr>
            <a:r>
              <a:rPr lang="en-US" sz="2400" dirty="0">
                <a:solidFill>
                  <a:srgbClr val="000000"/>
                </a:solidFill>
                <a:ea typeface="ＭＳ Ｐゴシック" pitchFamily="34" charset="-128"/>
                <a:cs typeface="Arial" pitchFamily="34" charset="0"/>
              </a:rPr>
              <a:t>have strong dispersion forces between long carbon chains</a:t>
            </a:r>
          </a:p>
          <a:p>
            <a:pPr>
              <a:buSzTx/>
              <a:buFontTx/>
              <a:buChar char="•"/>
            </a:pPr>
            <a:r>
              <a:rPr lang="en-US" sz="2400" dirty="0">
                <a:solidFill>
                  <a:srgbClr val="000000"/>
                </a:solidFill>
                <a:ea typeface="ＭＳ Ｐゴシック" pitchFamily="34" charset="-128"/>
                <a:cs typeface="Arial" pitchFamily="34" charset="0"/>
              </a:rPr>
              <a:t>have higher melting points and are usually solids at room temperature</a:t>
            </a:r>
            <a:endParaRPr lang="en-IN" sz="2400" dirty="0"/>
          </a:p>
        </p:txBody>
      </p:sp>
      <p:pic>
        <p:nvPicPr>
          <p:cNvPr id="8" name="Picture 7" descr="Three fatty acid chains are fit close together without touching each other.">
            <a:extLst>
              <a:ext uri="{FF2B5EF4-FFF2-40B4-BE49-F238E27FC236}">
                <a16:creationId xmlns:a16="http://schemas.microsoft.com/office/drawing/2014/main" id="{9BDC7205-2C1D-4398-92EC-00B032647959}"/>
              </a:ext>
            </a:extLst>
          </p:cNvPr>
          <p:cNvPicPr>
            <a:picLocks noChangeAspect="1"/>
          </p:cNvPicPr>
          <p:nvPr/>
        </p:nvPicPr>
        <p:blipFill>
          <a:blip r:embed="rId5"/>
          <a:stretch>
            <a:fillRect/>
          </a:stretch>
        </p:blipFill>
        <p:spPr>
          <a:xfrm>
            <a:off x="728139" y="4436262"/>
            <a:ext cx="7687722" cy="1688738"/>
          </a:xfrm>
          <a:prstGeom prst="rect">
            <a:avLst/>
          </a:prstGeom>
        </p:spPr>
      </p:pic>
    </p:spTree>
    <p:extLst>
      <p:ext uri="{BB962C8B-B14F-4D97-AF65-F5344CB8AC3E}">
        <p14:creationId xmlns:p14="http://schemas.microsoft.com/office/powerpoint/2010/main" val="343886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C26E-5548-46EB-A6ED-783CBF39C758}"/>
              </a:ext>
            </a:extLst>
          </p:cNvPr>
          <p:cNvSpPr>
            <a:spLocks noGrp="1"/>
          </p:cNvSpPr>
          <p:nvPr>
            <p:ph type="title"/>
          </p:nvPr>
        </p:nvSpPr>
        <p:spPr>
          <a:xfrm>
            <a:off x="457199" y="215371"/>
            <a:ext cx="8332839" cy="1097279"/>
          </a:xfrm>
        </p:spPr>
        <p:txBody>
          <a:bodyPr/>
          <a:lstStyle/>
          <a:p>
            <a:r>
              <a:rPr lang="en-US" sz="3400" dirty="0"/>
              <a:t>Properties of Saturated Fatty Acids </a:t>
            </a:r>
            <a:r>
              <a:rPr lang="en-US" sz="2000" b="0" i="0" u="none" strike="noStrike" cap="none" baseline="0" dirty="0">
                <a:solidFill>
                  <a:srgbClr val="007FA3"/>
                </a:solidFill>
                <a:effectLst/>
                <a:latin typeface="+mj-lt"/>
                <a:ea typeface="Times New Roman"/>
                <a:cs typeface="Times New Roman"/>
                <a:sym typeface="Times New Roman"/>
              </a:rPr>
              <a:t>(2 of 2)</a:t>
            </a:r>
            <a:endParaRPr lang="en-IN" sz="2000" b="0" baseline="0" dirty="0"/>
          </a:p>
        </p:txBody>
      </p:sp>
      <p:sp>
        <p:nvSpPr>
          <p:cNvPr id="3" name="Content Placeholder 2">
            <a:extLst>
              <a:ext uri="{FF2B5EF4-FFF2-40B4-BE49-F238E27FC236}">
                <a16:creationId xmlns:a16="http://schemas.microsoft.com/office/drawing/2014/main" id="{0DDCE2E9-4942-4EB0-9CDD-4E3BC4E7E343}"/>
              </a:ext>
            </a:extLst>
          </p:cNvPr>
          <p:cNvSpPr>
            <a:spLocks noGrp="1"/>
          </p:cNvSpPr>
          <p:nvPr>
            <p:ph sz="quarter" idx="13"/>
          </p:nvPr>
        </p:nvSpPr>
        <p:spPr>
          <a:xfrm>
            <a:off x="457200" y="1556326"/>
            <a:ext cx="3823855" cy="2747819"/>
          </a:xfrm>
        </p:spPr>
        <p:txBody>
          <a:bodyPr/>
          <a:lstStyle/>
          <a:p>
            <a:pPr marL="432" indent="0">
              <a:buNone/>
            </a:pPr>
            <a:r>
              <a:rPr lang="en-US" sz="2400" dirty="0"/>
              <a:t>In unsaturated fatty acids, the cis double bonds cause the carbon chain to bend or kink, giving the molecules an irregular shape and allowing fewer interactions between molecules.</a:t>
            </a:r>
            <a:endParaRPr lang="en-IN" sz="2400" dirty="0"/>
          </a:p>
        </p:txBody>
      </p:sp>
      <p:pic>
        <p:nvPicPr>
          <p:cNvPr id="6" name="Picture 5" descr="The interactions for these molecules are shown and a visual model of potato chips explains the interactions. The structures of stearic acid are as follows. &#10;● Stearic acid has a melting point of 69 degrees Celsius. Five stearic acid line angle structures are shown in a stacked order. Each molecule fits together like a puzzle to the surrounding molecules. The potato chip illustration shows the chips stacked on top of one another, indicating the tight stacking of these trans double bond lipids.&#10;● Oleic acid has a melting point of 14 degrees Celsius. Three oleic acid line angle structures are shown curled around one another and loosely touching. The potato chip illustration shows a group of chips laying in a pile in a loose, unorganized fashion.&#10;">
            <a:extLst>
              <a:ext uri="{FF2B5EF4-FFF2-40B4-BE49-F238E27FC236}">
                <a16:creationId xmlns:a16="http://schemas.microsoft.com/office/drawing/2014/main" id="{B1E566CD-AAB8-4866-B807-9FFF9394D50F}"/>
              </a:ext>
            </a:extLst>
          </p:cNvPr>
          <p:cNvPicPr>
            <a:picLocks noChangeAspect="1"/>
          </p:cNvPicPr>
          <p:nvPr/>
        </p:nvPicPr>
        <p:blipFill>
          <a:blip r:embed="rId2"/>
          <a:stretch>
            <a:fillRect/>
          </a:stretch>
        </p:blipFill>
        <p:spPr>
          <a:xfrm>
            <a:off x="4616708" y="1556327"/>
            <a:ext cx="4316342" cy="3590855"/>
          </a:xfrm>
          <a:prstGeom prst="rect">
            <a:avLst/>
          </a:prstGeom>
        </p:spPr>
      </p:pic>
      <p:sp>
        <p:nvSpPr>
          <p:cNvPr id="4" name="Content Placeholder 3">
            <a:extLst>
              <a:ext uri="{FF2B5EF4-FFF2-40B4-BE49-F238E27FC236}">
                <a16:creationId xmlns:a16="http://schemas.microsoft.com/office/drawing/2014/main" id="{E1A5CF70-2AD2-4554-83D7-FCEA8AE0879E}"/>
              </a:ext>
            </a:extLst>
          </p:cNvPr>
          <p:cNvSpPr>
            <a:spLocks noGrp="1"/>
          </p:cNvSpPr>
          <p:nvPr>
            <p:ph sz="quarter" idx="14"/>
          </p:nvPr>
        </p:nvSpPr>
        <p:spPr>
          <a:xfrm>
            <a:off x="457200" y="5551060"/>
            <a:ext cx="8117457" cy="659960"/>
          </a:xfrm>
        </p:spPr>
        <p:txBody>
          <a:bodyPr/>
          <a:lstStyle/>
          <a:p>
            <a:pPr marL="432" indent="0">
              <a:buNone/>
            </a:pPr>
            <a:r>
              <a:rPr lang="en-US" dirty="0"/>
              <a:t>The reduced interactions in fatty acids with cis bonds reduces the melting point of the molecules.</a:t>
            </a:r>
            <a:endParaRPr lang="en-IN" dirty="0"/>
          </a:p>
        </p:txBody>
      </p:sp>
    </p:spTree>
    <p:extLst>
      <p:ext uri="{BB962C8B-B14F-4D97-AF65-F5344CB8AC3E}">
        <p14:creationId xmlns:p14="http://schemas.microsoft.com/office/powerpoint/2010/main" val="283459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5F88-5EBF-45E1-931F-5235FB6A5DEE}"/>
              </a:ext>
            </a:extLst>
          </p:cNvPr>
          <p:cNvSpPr>
            <a:spLocks noGrp="1"/>
          </p:cNvSpPr>
          <p:nvPr>
            <p:ph type="title"/>
          </p:nvPr>
        </p:nvSpPr>
        <p:spPr/>
        <p:txBody>
          <a:bodyPr/>
          <a:lstStyle/>
          <a:p>
            <a:r>
              <a:rPr lang="en-IN" dirty="0"/>
              <a:t>Learning Check 1</a:t>
            </a:r>
          </a:p>
        </p:txBody>
      </p:sp>
      <p:sp>
        <p:nvSpPr>
          <p:cNvPr id="3" name="Content Placeholder 2">
            <a:extLst>
              <a:ext uri="{FF2B5EF4-FFF2-40B4-BE49-F238E27FC236}">
                <a16:creationId xmlns:a16="http://schemas.microsoft.com/office/drawing/2014/main" id="{A84520C1-1948-469E-9D29-D9AF7E88813E}"/>
              </a:ext>
            </a:extLst>
          </p:cNvPr>
          <p:cNvSpPr>
            <a:spLocks noGrp="1"/>
          </p:cNvSpPr>
          <p:nvPr>
            <p:ph sz="quarter" idx="13"/>
          </p:nvPr>
        </p:nvSpPr>
        <p:spPr>
          <a:xfrm>
            <a:off x="457200" y="1556327"/>
            <a:ext cx="8229600" cy="430644"/>
          </a:xfrm>
        </p:spPr>
        <p:txBody>
          <a:bodyPr/>
          <a:lstStyle/>
          <a:p>
            <a:pPr marL="432" indent="0">
              <a:buNone/>
            </a:pPr>
            <a:r>
              <a:rPr lang="en-US" sz="2400" dirty="0"/>
              <a:t>Consider the condensed structural formula for oleic acid.</a:t>
            </a:r>
            <a:endParaRPr lang="en-IN" sz="2400" dirty="0"/>
          </a:p>
        </p:txBody>
      </p:sp>
      <p:pic>
        <p:nvPicPr>
          <p:cNvPr id="5" name="Picture 4" descr="C H 3, single bond, left parenthesis, C H 2, right parenthesis, sub 7, single bond, C H, double bond, C H, single bond, left parenthesis, C H 2, right parenthesis, sub 7, single bond, C, single bond, O H. The last C is double bonded to O above.">
            <a:extLst>
              <a:ext uri="{FF2B5EF4-FFF2-40B4-BE49-F238E27FC236}">
                <a16:creationId xmlns:a16="http://schemas.microsoft.com/office/drawing/2014/main" id="{CAF77E3C-A1F3-4587-9386-E94CBB1C7F83}"/>
              </a:ext>
            </a:extLst>
          </p:cNvPr>
          <p:cNvPicPr>
            <a:picLocks noChangeAspect="1"/>
          </p:cNvPicPr>
          <p:nvPr/>
        </p:nvPicPr>
        <p:blipFill>
          <a:blip r:embed="rId2"/>
          <a:stretch>
            <a:fillRect/>
          </a:stretch>
        </p:blipFill>
        <p:spPr>
          <a:xfrm>
            <a:off x="1423143" y="2014403"/>
            <a:ext cx="6297714" cy="999831"/>
          </a:xfrm>
          <a:prstGeom prst="rect">
            <a:avLst/>
          </a:prstGeom>
        </p:spPr>
      </p:pic>
      <p:sp>
        <p:nvSpPr>
          <p:cNvPr id="4" name="Content Placeholder 3">
            <a:extLst>
              <a:ext uri="{FF2B5EF4-FFF2-40B4-BE49-F238E27FC236}">
                <a16:creationId xmlns:a16="http://schemas.microsoft.com/office/drawing/2014/main" id="{176D7C41-2912-48D3-8F4D-C0EB5B7A7536}"/>
              </a:ext>
            </a:extLst>
          </p:cNvPr>
          <p:cNvSpPr>
            <a:spLocks noGrp="1"/>
          </p:cNvSpPr>
          <p:nvPr>
            <p:ph sz="quarter" idx="14"/>
          </p:nvPr>
        </p:nvSpPr>
        <p:spPr>
          <a:xfrm>
            <a:off x="457200" y="3144525"/>
            <a:ext cx="8229600" cy="3024625"/>
          </a:xfrm>
        </p:spPr>
        <p:txBody>
          <a:bodyPr/>
          <a:lstStyle/>
          <a:p>
            <a:pPr marL="432" indent="0">
              <a:buNone/>
            </a:pPr>
            <a:r>
              <a:rPr lang="en-US" sz="2400" dirty="0">
                <a:solidFill>
                  <a:schemeClr val="tx2"/>
                </a:solidFill>
              </a:rPr>
              <a:t>A. </a:t>
            </a:r>
            <a:r>
              <a:rPr lang="en-US" sz="2400" dirty="0"/>
              <a:t>Why is this molecule an acid?</a:t>
            </a:r>
          </a:p>
          <a:p>
            <a:pPr marL="432" indent="0">
              <a:buNone/>
            </a:pPr>
            <a:r>
              <a:rPr lang="en-US" sz="2400" dirty="0">
                <a:solidFill>
                  <a:schemeClr val="tx2"/>
                </a:solidFill>
              </a:rPr>
              <a:t>B. </a:t>
            </a:r>
            <a:r>
              <a:rPr lang="en-US" sz="2400" dirty="0"/>
              <a:t>How many total carbon atoms are in oleic acid?</a:t>
            </a:r>
          </a:p>
          <a:p>
            <a:pPr marL="393700" indent="-393700">
              <a:buNone/>
            </a:pPr>
            <a:r>
              <a:rPr lang="en-US" sz="2400" dirty="0">
                <a:solidFill>
                  <a:schemeClr val="tx2"/>
                </a:solidFill>
              </a:rPr>
              <a:t>C. </a:t>
            </a:r>
            <a:r>
              <a:rPr lang="en-US" sz="2400" dirty="0"/>
              <a:t>Is this a saturated, monounsaturated, or polyunsaturated fatty acid?</a:t>
            </a:r>
          </a:p>
          <a:p>
            <a:pPr marL="432" indent="0">
              <a:buNone/>
            </a:pPr>
            <a:r>
              <a:rPr lang="en-US" sz="2400" dirty="0">
                <a:solidFill>
                  <a:schemeClr val="tx2"/>
                </a:solidFill>
              </a:rPr>
              <a:t>D. </a:t>
            </a:r>
            <a:r>
              <a:rPr lang="en-US" sz="2400" dirty="0"/>
              <a:t>Is it likely to be a solid or liquid at room temperature?</a:t>
            </a:r>
          </a:p>
          <a:p>
            <a:pPr marL="432" indent="0">
              <a:buNone/>
            </a:pPr>
            <a:r>
              <a:rPr lang="en-US" sz="2400" dirty="0">
                <a:solidFill>
                  <a:schemeClr val="tx2"/>
                </a:solidFill>
              </a:rPr>
              <a:t>E. </a:t>
            </a:r>
            <a:r>
              <a:rPr lang="en-US" sz="2400" dirty="0"/>
              <a:t>Would it be soluble in water?</a:t>
            </a:r>
            <a:endParaRPr lang="en-IN" sz="2400" dirty="0"/>
          </a:p>
        </p:txBody>
      </p:sp>
    </p:spTree>
    <p:extLst>
      <p:ext uri="{BB962C8B-B14F-4D97-AF65-F5344CB8AC3E}">
        <p14:creationId xmlns:p14="http://schemas.microsoft.com/office/powerpoint/2010/main" val="84885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5F88-5EBF-45E1-931F-5235FB6A5DEE}"/>
              </a:ext>
            </a:extLst>
          </p:cNvPr>
          <p:cNvSpPr>
            <a:spLocks noGrp="1"/>
          </p:cNvSpPr>
          <p:nvPr>
            <p:ph type="title"/>
          </p:nvPr>
        </p:nvSpPr>
        <p:spPr/>
        <p:txBody>
          <a:bodyPr/>
          <a:lstStyle/>
          <a:p>
            <a:r>
              <a:rPr lang="en-IN" dirty="0"/>
              <a:t>Solution 2 </a:t>
            </a:r>
            <a:r>
              <a:rPr lang="en-IN" sz="2000" b="0" baseline="0" dirty="0"/>
              <a:t>(</a:t>
            </a:r>
            <a:r>
              <a:rPr lang="en-US" sz="2000" b="0" i="0" u="none" strike="noStrike" cap="none" baseline="0" dirty="0">
                <a:solidFill>
                  <a:srgbClr val="007FA3"/>
                </a:solidFill>
                <a:effectLst/>
                <a:latin typeface="+mj-lt"/>
                <a:ea typeface="Times New Roman"/>
                <a:cs typeface="Times New Roman"/>
                <a:sym typeface="Times New Roman"/>
              </a:rPr>
              <a:t>1 of 2)</a:t>
            </a:r>
            <a:endParaRPr lang="en-IN" sz="2000" b="0" baseline="0" dirty="0"/>
          </a:p>
        </p:txBody>
      </p:sp>
      <p:sp>
        <p:nvSpPr>
          <p:cNvPr id="3" name="Content Placeholder 2">
            <a:extLst>
              <a:ext uri="{FF2B5EF4-FFF2-40B4-BE49-F238E27FC236}">
                <a16:creationId xmlns:a16="http://schemas.microsoft.com/office/drawing/2014/main" id="{A84520C1-1948-469E-9D29-D9AF7E88813E}"/>
              </a:ext>
            </a:extLst>
          </p:cNvPr>
          <p:cNvSpPr>
            <a:spLocks noGrp="1"/>
          </p:cNvSpPr>
          <p:nvPr>
            <p:ph sz="quarter" idx="13"/>
          </p:nvPr>
        </p:nvSpPr>
        <p:spPr>
          <a:xfrm>
            <a:off x="457200" y="1556327"/>
            <a:ext cx="8229600" cy="430644"/>
          </a:xfrm>
        </p:spPr>
        <p:txBody>
          <a:bodyPr/>
          <a:lstStyle/>
          <a:p>
            <a:pPr marL="432" indent="0">
              <a:buNone/>
            </a:pPr>
            <a:r>
              <a:rPr lang="en-US" sz="2400" dirty="0"/>
              <a:t>Consider the condensed structural formula for oleic acid.</a:t>
            </a:r>
            <a:endParaRPr lang="en-IN" sz="2400" dirty="0"/>
          </a:p>
        </p:txBody>
      </p:sp>
      <p:pic>
        <p:nvPicPr>
          <p:cNvPr id="5" name="Picture 4" descr="C H 3, single bond, left parenthesis, C H 2, right parenthesis, sub 7, single bond, C H, double bond, C H, single bond, left parenthesis, C H 2, right parenthesis, sub 7, single bond, C, single bond, O H. The last C is double bonded to O above.">
            <a:extLst>
              <a:ext uri="{FF2B5EF4-FFF2-40B4-BE49-F238E27FC236}">
                <a16:creationId xmlns:a16="http://schemas.microsoft.com/office/drawing/2014/main" id="{CAF77E3C-A1F3-4587-9386-E94CBB1C7F83}"/>
              </a:ext>
            </a:extLst>
          </p:cNvPr>
          <p:cNvPicPr>
            <a:picLocks noChangeAspect="1"/>
          </p:cNvPicPr>
          <p:nvPr/>
        </p:nvPicPr>
        <p:blipFill>
          <a:blip r:embed="rId2"/>
          <a:stretch>
            <a:fillRect/>
          </a:stretch>
        </p:blipFill>
        <p:spPr>
          <a:xfrm>
            <a:off x="1423143" y="2032691"/>
            <a:ext cx="6297714" cy="999831"/>
          </a:xfrm>
          <a:prstGeom prst="rect">
            <a:avLst/>
          </a:prstGeom>
        </p:spPr>
      </p:pic>
      <p:sp>
        <p:nvSpPr>
          <p:cNvPr id="4" name="Content Placeholder 3">
            <a:extLst>
              <a:ext uri="{FF2B5EF4-FFF2-40B4-BE49-F238E27FC236}">
                <a16:creationId xmlns:a16="http://schemas.microsoft.com/office/drawing/2014/main" id="{176D7C41-2912-48D3-8F4D-C0EB5B7A7536}"/>
              </a:ext>
            </a:extLst>
          </p:cNvPr>
          <p:cNvSpPr>
            <a:spLocks noGrp="1"/>
          </p:cNvSpPr>
          <p:nvPr>
            <p:ph sz="quarter" idx="14"/>
          </p:nvPr>
        </p:nvSpPr>
        <p:spPr>
          <a:xfrm>
            <a:off x="457200" y="3135382"/>
            <a:ext cx="8229600" cy="2174880"/>
          </a:xfrm>
        </p:spPr>
        <p:txBody>
          <a:bodyPr/>
          <a:lstStyle/>
          <a:p>
            <a:pPr marL="432" indent="0">
              <a:buNone/>
            </a:pPr>
            <a:r>
              <a:rPr lang="en-US" sz="2400" dirty="0">
                <a:solidFill>
                  <a:schemeClr val="tx2"/>
                </a:solidFill>
              </a:rPr>
              <a:t>A.</a:t>
            </a:r>
            <a:r>
              <a:rPr lang="en-US" sz="2400" dirty="0"/>
              <a:t> Why is this molecule an acid?</a:t>
            </a:r>
          </a:p>
          <a:p>
            <a:pPr marL="0" indent="401638">
              <a:buNone/>
            </a:pPr>
            <a:r>
              <a:rPr lang="en-US" altLang="en-US" sz="2400" dirty="0">
                <a:ea typeface="ＭＳ Ｐゴシック" pitchFamily="34" charset="-128"/>
              </a:rPr>
              <a:t>It contains a carboxylic acid functional group.</a:t>
            </a:r>
            <a:endParaRPr lang="en-US" sz="2400" dirty="0"/>
          </a:p>
          <a:p>
            <a:pPr marL="432" indent="0">
              <a:buNone/>
            </a:pPr>
            <a:r>
              <a:rPr lang="en-US" sz="2400" dirty="0">
                <a:solidFill>
                  <a:schemeClr val="tx2"/>
                </a:solidFill>
              </a:rPr>
              <a:t>B.</a:t>
            </a:r>
            <a:r>
              <a:rPr lang="en-US" sz="2400" dirty="0"/>
              <a:t> How many total carbon atoms are in oleic acid?</a:t>
            </a:r>
          </a:p>
          <a:p>
            <a:pPr marL="0" indent="401638">
              <a:buNone/>
            </a:pPr>
            <a:r>
              <a:rPr lang="en-IN" sz="2400" dirty="0"/>
              <a:t>Oleic acid contains 18 carbon atoms.</a:t>
            </a:r>
          </a:p>
        </p:txBody>
      </p:sp>
    </p:spTree>
    <p:extLst>
      <p:ext uri="{BB962C8B-B14F-4D97-AF65-F5344CB8AC3E}">
        <p14:creationId xmlns:p14="http://schemas.microsoft.com/office/powerpoint/2010/main" val="126261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5F88-5EBF-45E1-931F-5235FB6A5DEE}"/>
              </a:ext>
            </a:extLst>
          </p:cNvPr>
          <p:cNvSpPr>
            <a:spLocks noGrp="1"/>
          </p:cNvSpPr>
          <p:nvPr>
            <p:ph type="title"/>
          </p:nvPr>
        </p:nvSpPr>
        <p:spPr>
          <a:xfrm>
            <a:off x="457200" y="215371"/>
            <a:ext cx="8229600" cy="1097279"/>
          </a:xfrm>
        </p:spPr>
        <p:txBody>
          <a:bodyPr/>
          <a:lstStyle/>
          <a:p>
            <a:r>
              <a:rPr lang="en-IN" dirty="0"/>
              <a:t>Solution 2 </a:t>
            </a:r>
            <a:r>
              <a:rPr lang="en-US" sz="2000" b="0" i="0" u="none" strike="noStrike" cap="none" baseline="0" dirty="0">
                <a:solidFill>
                  <a:srgbClr val="007FA3"/>
                </a:solidFill>
                <a:effectLst/>
                <a:latin typeface="+mj-lt"/>
                <a:ea typeface="Times New Roman"/>
                <a:cs typeface="Times New Roman"/>
                <a:sym typeface="Times New Roman"/>
              </a:rPr>
              <a:t>(2 of 2)</a:t>
            </a:r>
            <a:endParaRPr lang="en-IN" sz="2000" b="0" baseline="0" dirty="0"/>
          </a:p>
        </p:txBody>
      </p:sp>
      <p:sp>
        <p:nvSpPr>
          <p:cNvPr id="3" name="Content Placeholder 2">
            <a:extLst>
              <a:ext uri="{FF2B5EF4-FFF2-40B4-BE49-F238E27FC236}">
                <a16:creationId xmlns:a16="http://schemas.microsoft.com/office/drawing/2014/main" id="{A84520C1-1948-469E-9D29-D9AF7E88813E}"/>
              </a:ext>
            </a:extLst>
          </p:cNvPr>
          <p:cNvSpPr>
            <a:spLocks noGrp="1"/>
          </p:cNvSpPr>
          <p:nvPr>
            <p:ph sz="quarter" idx="13"/>
          </p:nvPr>
        </p:nvSpPr>
        <p:spPr>
          <a:xfrm>
            <a:off x="457200" y="1556326"/>
            <a:ext cx="8229600" cy="437065"/>
          </a:xfrm>
        </p:spPr>
        <p:txBody>
          <a:bodyPr/>
          <a:lstStyle/>
          <a:p>
            <a:pPr marL="432" indent="0">
              <a:buNone/>
            </a:pPr>
            <a:r>
              <a:rPr lang="en-US" sz="2400" dirty="0"/>
              <a:t>Consider the condensed structural formula for oleic acid.</a:t>
            </a:r>
            <a:endParaRPr lang="en-IN" sz="2400" dirty="0"/>
          </a:p>
        </p:txBody>
      </p:sp>
      <p:sp>
        <p:nvSpPr>
          <p:cNvPr id="4" name="Content Placeholder 3">
            <a:extLst>
              <a:ext uri="{FF2B5EF4-FFF2-40B4-BE49-F238E27FC236}">
                <a16:creationId xmlns:a16="http://schemas.microsoft.com/office/drawing/2014/main" id="{176D7C41-2912-48D3-8F4D-C0EB5B7A7536}"/>
              </a:ext>
            </a:extLst>
          </p:cNvPr>
          <p:cNvSpPr>
            <a:spLocks noGrp="1"/>
          </p:cNvSpPr>
          <p:nvPr>
            <p:ph sz="quarter" idx="14"/>
          </p:nvPr>
        </p:nvSpPr>
        <p:spPr>
          <a:xfrm>
            <a:off x="457200" y="2683443"/>
            <a:ext cx="8229600" cy="3578812"/>
          </a:xfrm>
        </p:spPr>
        <p:txBody>
          <a:bodyPr/>
          <a:lstStyle/>
          <a:p>
            <a:pPr marL="346075" indent="-346075">
              <a:buNone/>
            </a:pPr>
            <a:r>
              <a:rPr lang="en-US" sz="2400" dirty="0">
                <a:solidFill>
                  <a:schemeClr val="tx2"/>
                </a:solidFill>
              </a:rPr>
              <a:t>C.</a:t>
            </a:r>
            <a:r>
              <a:rPr lang="en-US" sz="2400" dirty="0"/>
              <a:t> Is this a saturated, monounsaturated, or polyunsaturated fatty acid?</a:t>
            </a:r>
          </a:p>
          <a:p>
            <a:pPr marL="0" indent="346075">
              <a:buNone/>
            </a:pPr>
            <a:r>
              <a:rPr lang="en-US" sz="2400" dirty="0"/>
              <a:t>Oleic acid is a monounsaturated fatty acid.</a:t>
            </a:r>
          </a:p>
          <a:p>
            <a:pPr marL="432" indent="0">
              <a:buNone/>
            </a:pPr>
            <a:r>
              <a:rPr lang="en-US" sz="2400" dirty="0">
                <a:solidFill>
                  <a:schemeClr val="tx2"/>
                </a:solidFill>
              </a:rPr>
              <a:t>D. </a:t>
            </a:r>
            <a:r>
              <a:rPr lang="en-US" sz="2400" dirty="0"/>
              <a:t>Is it likely to be a solid or liquid at room temperature?</a:t>
            </a:r>
          </a:p>
          <a:p>
            <a:pPr marL="0" indent="346075">
              <a:buNone/>
            </a:pPr>
            <a:r>
              <a:rPr lang="en-US" sz="2400" dirty="0"/>
              <a:t>It is a liquid at room temperature.</a:t>
            </a:r>
          </a:p>
          <a:p>
            <a:pPr marL="432" indent="0">
              <a:buNone/>
            </a:pPr>
            <a:r>
              <a:rPr lang="en-US" sz="2400" dirty="0">
                <a:solidFill>
                  <a:schemeClr val="tx2"/>
                </a:solidFill>
              </a:rPr>
              <a:t>E. </a:t>
            </a:r>
            <a:r>
              <a:rPr lang="en-US" sz="2400" dirty="0"/>
              <a:t>Would it be soluble in water?</a:t>
            </a:r>
          </a:p>
          <a:p>
            <a:pPr marL="0" indent="346075">
              <a:buNone/>
            </a:pPr>
            <a:r>
              <a:rPr lang="en-US" sz="2400" dirty="0"/>
              <a:t>The long carbon chain makes it insoluble in water.</a:t>
            </a:r>
            <a:endParaRPr lang="en-IN" sz="2400" dirty="0"/>
          </a:p>
        </p:txBody>
      </p:sp>
    </p:spTree>
    <p:extLst>
      <p:ext uri="{BB962C8B-B14F-4D97-AF65-F5344CB8AC3E}">
        <p14:creationId xmlns:p14="http://schemas.microsoft.com/office/powerpoint/2010/main" val="337971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DDDD-89EC-4DA3-BAD0-7DE43BAA200C}"/>
              </a:ext>
            </a:extLst>
          </p:cNvPr>
          <p:cNvSpPr>
            <a:spLocks noGrp="1"/>
          </p:cNvSpPr>
          <p:nvPr>
            <p:ph type="title"/>
          </p:nvPr>
        </p:nvSpPr>
        <p:spPr/>
        <p:txBody>
          <a:bodyPr/>
          <a:lstStyle/>
          <a:p>
            <a:r>
              <a:rPr lang="en-IN" dirty="0"/>
              <a:t>Prostaglandins </a:t>
            </a:r>
            <a:r>
              <a:rPr lang="en-US" sz="2000" b="0" i="0" u="none" strike="noStrike" cap="none" baseline="0" dirty="0">
                <a:solidFill>
                  <a:srgbClr val="007FA3"/>
                </a:solidFill>
                <a:effectLst/>
                <a:latin typeface="+mj-lt"/>
                <a:ea typeface="Times New Roman"/>
                <a:cs typeface="Times New Roman"/>
                <a:sym typeface="Times New Roman"/>
              </a:rPr>
              <a:t>(1 of 2)</a:t>
            </a:r>
            <a:endParaRPr lang="en-IN" sz="2000" b="0" baseline="0" dirty="0"/>
          </a:p>
        </p:txBody>
      </p:sp>
      <p:sp>
        <p:nvSpPr>
          <p:cNvPr id="3" name="Content Placeholder 2">
            <a:extLst>
              <a:ext uri="{FF2B5EF4-FFF2-40B4-BE49-F238E27FC236}">
                <a16:creationId xmlns:a16="http://schemas.microsoft.com/office/drawing/2014/main" id="{AB46B155-6C8B-45F0-904C-50DF75A5A7BC}"/>
              </a:ext>
            </a:extLst>
          </p:cNvPr>
          <p:cNvSpPr>
            <a:spLocks noGrp="1"/>
          </p:cNvSpPr>
          <p:nvPr>
            <p:ph sz="quarter" idx="13"/>
          </p:nvPr>
        </p:nvSpPr>
        <p:spPr>
          <a:xfrm>
            <a:off x="457200" y="1556327"/>
            <a:ext cx="8229600" cy="3930074"/>
          </a:xfrm>
        </p:spPr>
        <p:txBody>
          <a:bodyPr/>
          <a:lstStyle/>
          <a:p>
            <a:pPr marL="432" indent="0">
              <a:buNone/>
            </a:pPr>
            <a:r>
              <a:rPr lang="en-US" b="1" dirty="0"/>
              <a:t>Prostaglandins</a:t>
            </a:r>
          </a:p>
          <a:p>
            <a:r>
              <a:rPr lang="en-US" dirty="0"/>
              <a:t>are hormone-like substances produced in cells</a:t>
            </a:r>
          </a:p>
          <a:p>
            <a:r>
              <a:rPr lang="en-US" dirty="0"/>
              <a:t>are also known as eicosanoids, formed from arachidonic acid, a polyunsaturated fatty acid with 20 carbon atoms</a:t>
            </a:r>
          </a:p>
          <a:p>
            <a:r>
              <a:rPr lang="en-US" dirty="0"/>
              <a:t>differ by the substituents attached to the five-carbon ring</a:t>
            </a:r>
          </a:p>
          <a:p>
            <a:r>
              <a:rPr lang="en-US" dirty="0"/>
              <a:t>have many functions, such as lowering or raising blood pressure and stimulating contraction and relaxation of the smooth muscle of the uterus</a:t>
            </a:r>
            <a:endParaRPr lang="en-IN" dirty="0"/>
          </a:p>
        </p:txBody>
      </p:sp>
    </p:spTree>
    <p:extLst>
      <p:ext uri="{BB962C8B-B14F-4D97-AF65-F5344CB8AC3E}">
        <p14:creationId xmlns:p14="http://schemas.microsoft.com/office/powerpoint/2010/main" val="229242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DDDD-89EC-4DA3-BAD0-7DE43BAA200C}"/>
              </a:ext>
            </a:extLst>
          </p:cNvPr>
          <p:cNvSpPr>
            <a:spLocks noGrp="1"/>
          </p:cNvSpPr>
          <p:nvPr>
            <p:ph type="title"/>
          </p:nvPr>
        </p:nvSpPr>
        <p:spPr/>
        <p:txBody>
          <a:bodyPr/>
          <a:lstStyle/>
          <a:p>
            <a:r>
              <a:rPr lang="en-IN" dirty="0"/>
              <a:t>Prostaglandins </a:t>
            </a:r>
            <a:r>
              <a:rPr lang="en-US" sz="2000" b="0" i="0" u="none" strike="noStrike" cap="none" baseline="0" dirty="0">
                <a:solidFill>
                  <a:srgbClr val="007FA3"/>
                </a:solidFill>
                <a:effectLst/>
                <a:latin typeface="+mj-lt"/>
                <a:ea typeface="Times New Roman"/>
                <a:cs typeface="Times New Roman"/>
                <a:sym typeface="Times New Roman"/>
              </a:rPr>
              <a:t>(2 of 2)</a:t>
            </a:r>
            <a:endParaRPr lang="en-IN" sz="2000" b="0" baseline="0" dirty="0"/>
          </a:p>
        </p:txBody>
      </p:sp>
      <p:sp>
        <p:nvSpPr>
          <p:cNvPr id="6" name="Content Placeholder 5">
            <a:extLst>
              <a:ext uri="{FF2B5EF4-FFF2-40B4-BE49-F238E27FC236}">
                <a16:creationId xmlns:a16="http://schemas.microsoft.com/office/drawing/2014/main" id="{10C3BABD-7F31-4776-94CE-E65DF4892459}"/>
              </a:ext>
            </a:extLst>
          </p:cNvPr>
          <p:cNvSpPr>
            <a:spLocks noGrp="1"/>
          </p:cNvSpPr>
          <p:nvPr>
            <p:ph sz="quarter" idx="13"/>
          </p:nvPr>
        </p:nvSpPr>
        <p:spPr>
          <a:xfrm>
            <a:off x="457200" y="1556327"/>
            <a:ext cx="8229600" cy="1204219"/>
          </a:xfrm>
        </p:spPr>
        <p:txBody>
          <a:bodyPr/>
          <a:lstStyle/>
          <a:p>
            <a:pPr marL="432" indent="0">
              <a:buNone/>
            </a:pPr>
            <a:r>
              <a:rPr lang="en-US" sz="2400" dirty="0"/>
              <a:t>When tissues are injured, arachidonic acid is converted to prostaglandins that produce inflammation and pain in the area.</a:t>
            </a:r>
            <a:endParaRPr lang="en-IN" sz="2400" dirty="0"/>
          </a:p>
        </p:txBody>
      </p:sp>
      <p:pic>
        <p:nvPicPr>
          <p:cNvPr id="8" name="Picture 7" descr="The chemical reaction of arachidonic acid converting to P G F sub 2 is blocked when analgesics are used to prevent the formation of P G F sub 2. If no analgesics are employed the reaction is allowed. P G F sub 2 leads to pain, fever, and inflammation.">
            <a:extLst>
              <a:ext uri="{FF2B5EF4-FFF2-40B4-BE49-F238E27FC236}">
                <a16:creationId xmlns:a16="http://schemas.microsoft.com/office/drawing/2014/main" id="{3B2B0942-5348-4DD9-9713-A3F9925533B1}"/>
              </a:ext>
            </a:extLst>
          </p:cNvPr>
          <p:cNvPicPr>
            <a:picLocks noChangeAspect="1"/>
          </p:cNvPicPr>
          <p:nvPr/>
        </p:nvPicPr>
        <p:blipFill>
          <a:blip r:embed="rId2"/>
          <a:stretch>
            <a:fillRect/>
          </a:stretch>
        </p:blipFill>
        <p:spPr>
          <a:xfrm>
            <a:off x="1258537" y="2815410"/>
            <a:ext cx="6626926" cy="2694666"/>
          </a:xfrm>
          <a:prstGeom prst="rect">
            <a:avLst/>
          </a:prstGeom>
        </p:spPr>
      </p:pic>
      <p:sp>
        <p:nvSpPr>
          <p:cNvPr id="7" name="Content Placeholder 6">
            <a:extLst>
              <a:ext uri="{FF2B5EF4-FFF2-40B4-BE49-F238E27FC236}">
                <a16:creationId xmlns:a16="http://schemas.microsoft.com/office/drawing/2014/main" id="{D2CDF58A-0415-470A-B1F3-463FD9D6EF57}"/>
              </a:ext>
            </a:extLst>
          </p:cNvPr>
          <p:cNvSpPr>
            <a:spLocks noGrp="1"/>
          </p:cNvSpPr>
          <p:nvPr>
            <p:ph sz="quarter" idx="14"/>
          </p:nvPr>
        </p:nvSpPr>
        <p:spPr>
          <a:xfrm>
            <a:off x="457200" y="5565200"/>
            <a:ext cx="8229600" cy="817311"/>
          </a:xfrm>
        </p:spPr>
        <p:txBody>
          <a:bodyPr/>
          <a:lstStyle/>
          <a:p>
            <a:pPr marL="432" indent="0">
              <a:buNone/>
            </a:pPr>
            <a:r>
              <a:rPr lang="en-US" sz="2400" dirty="0"/>
              <a:t>Nonsteroidal anti-inflammatory drugs (N</a:t>
            </a:r>
            <a:r>
              <a:rPr lang="en-US" sz="100" dirty="0"/>
              <a:t> </a:t>
            </a:r>
            <a:r>
              <a:rPr lang="en-US" sz="2400" dirty="0"/>
              <a:t>S</a:t>
            </a:r>
            <a:r>
              <a:rPr lang="en-US" sz="100" dirty="0"/>
              <a:t> </a:t>
            </a:r>
            <a:r>
              <a:rPr lang="en-US" sz="2400" dirty="0"/>
              <a:t>A</a:t>
            </a:r>
            <a:r>
              <a:rPr lang="en-US" sz="100" dirty="0"/>
              <a:t> </a:t>
            </a:r>
            <a:r>
              <a:rPr lang="en-US" sz="2400" dirty="0"/>
              <a:t>I</a:t>
            </a:r>
            <a:r>
              <a:rPr lang="en-US" sz="100" dirty="0"/>
              <a:t> </a:t>
            </a:r>
            <a:r>
              <a:rPr lang="en-US" sz="2400" dirty="0"/>
              <a:t>D</a:t>
            </a:r>
            <a:r>
              <a:rPr lang="en-US" sz="100" dirty="0"/>
              <a:t> </a:t>
            </a:r>
            <a:r>
              <a:rPr lang="en-US" sz="2400" dirty="0"/>
              <a:t>s), such as aspirin, block the production of prostaglandins.</a:t>
            </a:r>
            <a:endParaRPr lang="en-IN" sz="2400" dirty="0"/>
          </a:p>
        </p:txBody>
      </p:sp>
    </p:spTree>
    <p:extLst>
      <p:ext uri="{BB962C8B-B14F-4D97-AF65-F5344CB8AC3E}">
        <p14:creationId xmlns:p14="http://schemas.microsoft.com/office/powerpoint/2010/main" val="301227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DDDD-89EC-4DA3-BAD0-7DE43BAA200C}"/>
              </a:ext>
            </a:extLst>
          </p:cNvPr>
          <p:cNvSpPr>
            <a:spLocks noGrp="1"/>
          </p:cNvSpPr>
          <p:nvPr>
            <p:ph type="title"/>
          </p:nvPr>
        </p:nvSpPr>
        <p:spPr/>
        <p:txBody>
          <a:bodyPr/>
          <a:lstStyle/>
          <a:p>
            <a:r>
              <a:rPr lang="en-IN" dirty="0"/>
              <a:t>Prostaglandins: N</a:t>
            </a:r>
            <a:r>
              <a:rPr lang="en-IN" sz="100" dirty="0"/>
              <a:t> </a:t>
            </a:r>
            <a:r>
              <a:rPr lang="en-IN" dirty="0"/>
              <a:t>S</a:t>
            </a:r>
            <a:r>
              <a:rPr lang="en-IN" sz="100" dirty="0"/>
              <a:t> </a:t>
            </a:r>
            <a:r>
              <a:rPr lang="en-IN" dirty="0"/>
              <a:t>A</a:t>
            </a:r>
            <a:r>
              <a:rPr lang="en-IN" sz="100" dirty="0"/>
              <a:t> </a:t>
            </a:r>
            <a:r>
              <a:rPr lang="en-IN" dirty="0"/>
              <a:t>I</a:t>
            </a:r>
            <a:r>
              <a:rPr lang="en-IN" sz="100" dirty="0"/>
              <a:t> </a:t>
            </a:r>
            <a:r>
              <a:rPr lang="en-IN" dirty="0"/>
              <a:t>Ds</a:t>
            </a:r>
          </a:p>
        </p:txBody>
      </p:sp>
      <p:sp>
        <p:nvSpPr>
          <p:cNvPr id="6" name="Content Placeholder 5">
            <a:extLst>
              <a:ext uri="{FF2B5EF4-FFF2-40B4-BE49-F238E27FC236}">
                <a16:creationId xmlns:a16="http://schemas.microsoft.com/office/drawing/2014/main" id="{10C3BABD-7F31-4776-94CE-E65DF4892459}"/>
              </a:ext>
            </a:extLst>
          </p:cNvPr>
          <p:cNvSpPr>
            <a:spLocks noGrp="1"/>
          </p:cNvSpPr>
          <p:nvPr>
            <p:ph sz="quarter" idx="13"/>
          </p:nvPr>
        </p:nvSpPr>
        <p:spPr>
          <a:xfrm>
            <a:off x="457200" y="1556327"/>
            <a:ext cx="8229600" cy="1188461"/>
          </a:xfrm>
        </p:spPr>
        <p:txBody>
          <a:bodyPr/>
          <a:lstStyle/>
          <a:p>
            <a:pPr marL="432" indent="0">
              <a:buNone/>
            </a:pPr>
            <a:r>
              <a:rPr lang="en-US" sz="2400" dirty="0"/>
              <a:t>Nonsteroidal anti-inflammatory drugs (N</a:t>
            </a:r>
            <a:r>
              <a:rPr lang="en-US" sz="100" dirty="0"/>
              <a:t> </a:t>
            </a:r>
            <a:r>
              <a:rPr lang="en-US" sz="2400" dirty="0"/>
              <a:t>S</a:t>
            </a:r>
            <a:r>
              <a:rPr lang="en-US" sz="100" dirty="0"/>
              <a:t> </a:t>
            </a:r>
            <a:r>
              <a:rPr lang="en-US" sz="2400" dirty="0"/>
              <a:t>A</a:t>
            </a:r>
            <a:r>
              <a:rPr lang="en-US" sz="100" dirty="0"/>
              <a:t> </a:t>
            </a:r>
            <a:r>
              <a:rPr lang="en-US" sz="2400" dirty="0"/>
              <a:t>I</a:t>
            </a:r>
            <a:r>
              <a:rPr lang="en-US" sz="100" dirty="0"/>
              <a:t> </a:t>
            </a:r>
            <a:r>
              <a:rPr lang="en-US" sz="2400" dirty="0"/>
              <a:t>Ds) block production of prostaglandins, decreasing pain and inflammation.</a:t>
            </a:r>
          </a:p>
        </p:txBody>
      </p:sp>
      <p:pic>
        <p:nvPicPr>
          <p:cNvPr id="3" name="Picture 2" descr="The line angle structures are as follows. &#10;● Aspirin. A benzene ring connects to a hydroxyl group and a carboxyl group on adjacent carbons. The H of the hydroxyl group is replaced with a carbonyl that is single bonded to a methyl group.&#10;● Ibuprofen, Advil, Motrin. A benzene ring connects to a carbon chain at positions 1 and 4 of the ring. The carbon 1 group consists of a 2 carbon chain which bonds to a carboxyl group at the carbon closest to the ring. The carbon 4 group consists of a 3 carbon chain bonded to a methyl group at the second carbon from the ring.&#10;● Naproxen, Aleve, Naprosyn. Two benzene rings are fused along a bond of each ring. The bond positions are carbons 1 and 2. The first ring connects to an O atom at carbon 4, which further bonds to a methyl group. The second ring connects to a 2 carbon chain at carbon 5. The carbon closest to the ring bonds to a carboxyl group.&#10;">
            <a:extLst>
              <a:ext uri="{FF2B5EF4-FFF2-40B4-BE49-F238E27FC236}">
                <a16:creationId xmlns:a16="http://schemas.microsoft.com/office/drawing/2014/main" id="{467B4FE9-479B-41B1-A77B-A3F8DFF64C18}"/>
              </a:ext>
            </a:extLst>
          </p:cNvPr>
          <p:cNvPicPr>
            <a:picLocks noChangeAspect="1"/>
          </p:cNvPicPr>
          <p:nvPr/>
        </p:nvPicPr>
        <p:blipFill>
          <a:blip r:embed="rId2"/>
          <a:stretch>
            <a:fillRect/>
          </a:stretch>
        </p:blipFill>
        <p:spPr>
          <a:xfrm>
            <a:off x="959807" y="2880531"/>
            <a:ext cx="7224386" cy="2554445"/>
          </a:xfrm>
          <a:prstGeom prst="rect">
            <a:avLst/>
          </a:prstGeom>
        </p:spPr>
      </p:pic>
      <p:sp>
        <p:nvSpPr>
          <p:cNvPr id="7" name="Content Placeholder 6">
            <a:extLst>
              <a:ext uri="{FF2B5EF4-FFF2-40B4-BE49-F238E27FC236}">
                <a16:creationId xmlns:a16="http://schemas.microsoft.com/office/drawing/2014/main" id="{D2CDF58A-0415-470A-B1F3-463FD9D6EF57}"/>
              </a:ext>
            </a:extLst>
          </p:cNvPr>
          <p:cNvSpPr>
            <a:spLocks noGrp="1"/>
          </p:cNvSpPr>
          <p:nvPr>
            <p:ph sz="quarter" idx="14"/>
          </p:nvPr>
        </p:nvSpPr>
        <p:spPr>
          <a:xfrm>
            <a:off x="457200" y="5565200"/>
            <a:ext cx="8340436" cy="817311"/>
          </a:xfrm>
        </p:spPr>
        <p:txBody>
          <a:bodyPr/>
          <a:lstStyle/>
          <a:p>
            <a:pPr marL="432" indent="0">
              <a:buNone/>
            </a:pPr>
            <a:r>
              <a:rPr lang="en-US" sz="2400" dirty="0"/>
              <a:t>N</a:t>
            </a:r>
            <a:r>
              <a:rPr lang="en-US" sz="100" dirty="0"/>
              <a:t> </a:t>
            </a:r>
            <a:r>
              <a:rPr lang="en-US" sz="2400" dirty="0"/>
              <a:t>S</a:t>
            </a:r>
            <a:r>
              <a:rPr lang="en-US" sz="100" dirty="0"/>
              <a:t> </a:t>
            </a:r>
            <a:r>
              <a:rPr lang="en-US" sz="2400" dirty="0"/>
              <a:t>A</a:t>
            </a:r>
            <a:r>
              <a:rPr lang="en-US" sz="100" dirty="0"/>
              <a:t> </a:t>
            </a:r>
            <a:r>
              <a:rPr lang="en-US" sz="2400" dirty="0"/>
              <a:t>I</a:t>
            </a:r>
            <a:r>
              <a:rPr lang="en-US" sz="100" dirty="0"/>
              <a:t> </a:t>
            </a:r>
            <a:r>
              <a:rPr lang="en-US" sz="2400" dirty="0"/>
              <a:t>D</a:t>
            </a:r>
            <a:r>
              <a:rPr lang="en-US" sz="100" dirty="0"/>
              <a:t> </a:t>
            </a:r>
            <a:r>
              <a:rPr lang="en-US" sz="2400" dirty="0"/>
              <a:t>s include naproxen (Aleve and Naprosyn), ketoprofen (</a:t>
            </a:r>
            <a:r>
              <a:rPr lang="en-US" sz="2400" dirty="0" err="1"/>
              <a:t>Actron</a:t>
            </a:r>
            <a:r>
              <a:rPr lang="en-US" sz="2400" dirty="0"/>
              <a:t>), and </a:t>
            </a:r>
            <a:r>
              <a:rPr lang="en-US" sz="2400" dirty="0" err="1"/>
              <a:t>nabumetone</a:t>
            </a:r>
            <a:r>
              <a:rPr lang="en-US" sz="2400" dirty="0"/>
              <a:t> (Relafen).</a:t>
            </a:r>
          </a:p>
        </p:txBody>
      </p:sp>
    </p:spTree>
    <p:extLst>
      <p:ext uri="{BB962C8B-B14F-4D97-AF65-F5344CB8AC3E}">
        <p14:creationId xmlns:p14="http://schemas.microsoft.com/office/powerpoint/2010/main" val="179543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101A-2DE2-40AB-B64F-4780409F4A90}"/>
              </a:ext>
            </a:extLst>
          </p:cNvPr>
          <p:cNvSpPr>
            <a:spLocks noGrp="1"/>
          </p:cNvSpPr>
          <p:nvPr>
            <p:ph type="title"/>
          </p:nvPr>
        </p:nvSpPr>
        <p:spPr/>
        <p:txBody>
          <a:bodyPr/>
          <a:lstStyle/>
          <a:p>
            <a:r>
              <a:rPr lang="en-US" sz="3400" dirty="0"/>
              <a:t>Chemistry Link to Health: Omega-3 Fatty Acids in Fish Oils </a:t>
            </a:r>
            <a:r>
              <a:rPr lang="en-US" sz="2000" b="0" i="0" u="none" strike="noStrike" cap="none" baseline="0" dirty="0">
                <a:solidFill>
                  <a:srgbClr val="007FA3"/>
                </a:solidFill>
                <a:effectLst/>
                <a:latin typeface="+mj-lt"/>
                <a:ea typeface="Times New Roman"/>
                <a:cs typeface="Times New Roman"/>
                <a:sym typeface="Times New Roman"/>
              </a:rPr>
              <a:t>(1 of 4)</a:t>
            </a:r>
            <a:endParaRPr lang="en-IN" sz="2000" b="0" baseline="0" dirty="0"/>
          </a:p>
        </p:txBody>
      </p:sp>
      <p:sp>
        <p:nvSpPr>
          <p:cNvPr id="3" name="Content Placeholder 2">
            <a:extLst>
              <a:ext uri="{FF2B5EF4-FFF2-40B4-BE49-F238E27FC236}">
                <a16:creationId xmlns:a16="http://schemas.microsoft.com/office/drawing/2014/main" id="{9DB3E5F2-B763-4912-ACBB-AF2D1A62C0F0}"/>
              </a:ext>
            </a:extLst>
          </p:cNvPr>
          <p:cNvSpPr>
            <a:spLocks noGrp="1"/>
          </p:cNvSpPr>
          <p:nvPr>
            <p:ph sz="quarter" idx="13"/>
          </p:nvPr>
        </p:nvSpPr>
        <p:spPr>
          <a:xfrm>
            <a:off x="457200" y="1556326"/>
            <a:ext cx="8229600" cy="2265865"/>
          </a:xfrm>
        </p:spPr>
        <p:txBody>
          <a:bodyPr/>
          <a:lstStyle/>
          <a:p>
            <a:r>
              <a:rPr lang="en-US" sz="2200" dirty="0"/>
              <a:t>Unsaturated fats such as those in vegetable oils and fish are recognized as more beneficial to health than saturated fats.</a:t>
            </a:r>
          </a:p>
          <a:p>
            <a:r>
              <a:rPr lang="en-US" sz="2200" dirty="0"/>
              <a:t>Vegetables contain omega-6 acids, meaning the first double bond occurs at carbon 6 counting from the methyl end of the carbon chain. Examples of omega-6 acids are linoleic and arachidonic acids.</a:t>
            </a:r>
            <a:endParaRPr lang="en-IN" sz="2200" dirty="0"/>
          </a:p>
        </p:txBody>
      </p:sp>
      <p:pic>
        <p:nvPicPr>
          <p:cNvPr id="5" name="Picture 4" descr="The line angle structures for omega 6 fatty acids and omega 3 fatty acids are as follows. Omega 6 fatty acids.&#10;● Linoleic acid, L A, contains a carboxyl group bonded to a 17 carbon chain. The carbon chain contains 2 cis double bonds between carbons 9 and 10, and 12 and 13. The chain is numbered beginning at the methyl end of the chain and ending at the double bond farthest from the carboxyl group. The first double bond is between carbons 6 and 7, indicating that the structure is an omega 6 fatty acid.&#10;● Arachidonic acid, A A, contains a carboxyl group bonded to a 19 carbon chain. The carbon chain contains 4 cis double bonds between carbons 5 and 6, 8 and 9, 11 and 12, and 14 and 15.&#10;">
            <a:extLst>
              <a:ext uri="{FF2B5EF4-FFF2-40B4-BE49-F238E27FC236}">
                <a16:creationId xmlns:a16="http://schemas.microsoft.com/office/drawing/2014/main" id="{7ADD1DB9-2D87-4BBC-8085-F24FC20AD77A}"/>
              </a:ext>
            </a:extLst>
          </p:cNvPr>
          <p:cNvPicPr>
            <a:picLocks noChangeAspect="1"/>
          </p:cNvPicPr>
          <p:nvPr/>
        </p:nvPicPr>
        <p:blipFill>
          <a:blip r:embed="rId2"/>
          <a:stretch>
            <a:fillRect/>
          </a:stretch>
        </p:blipFill>
        <p:spPr>
          <a:xfrm>
            <a:off x="1002482" y="4042669"/>
            <a:ext cx="7139035" cy="2042337"/>
          </a:xfrm>
          <a:prstGeom prst="rect">
            <a:avLst/>
          </a:prstGeom>
        </p:spPr>
      </p:pic>
    </p:spTree>
    <p:extLst>
      <p:ext uri="{BB962C8B-B14F-4D97-AF65-F5344CB8AC3E}">
        <p14:creationId xmlns:p14="http://schemas.microsoft.com/office/powerpoint/2010/main" val="158483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101A-2DE2-40AB-B64F-4780409F4A90}"/>
              </a:ext>
            </a:extLst>
          </p:cNvPr>
          <p:cNvSpPr>
            <a:spLocks noGrp="1"/>
          </p:cNvSpPr>
          <p:nvPr>
            <p:ph type="title"/>
          </p:nvPr>
        </p:nvSpPr>
        <p:spPr/>
        <p:txBody>
          <a:bodyPr/>
          <a:lstStyle/>
          <a:p>
            <a:r>
              <a:rPr lang="en-US" sz="3400" dirty="0"/>
              <a:t>Chemistry Link to Health: Omega-3 Fatty Acids in Fish Oils </a:t>
            </a:r>
            <a:r>
              <a:rPr lang="en-US" sz="2000" b="0" i="0" u="none" strike="noStrike" cap="none" baseline="0" dirty="0">
                <a:solidFill>
                  <a:srgbClr val="007FA3"/>
                </a:solidFill>
                <a:effectLst/>
                <a:latin typeface="+mj-lt"/>
                <a:ea typeface="Times New Roman"/>
                <a:cs typeface="Times New Roman"/>
                <a:sym typeface="Times New Roman"/>
              </a:rPr>
              <a:t>(2 of 4)</a:t>
            </a:r>
            <a:endParaRPr lang="en-IN" sz="2000" b="0" baseline="0" dirty="0"/>
          </a:p>
        </p:txBody>
      </p:sp>
      <p:sp>
        <p:nvSpPr>
          <p:cNvPr id="7" name="Content Placeholder 6">
            <a:extLst>
              <a:ext uri="{FF2B5EF4-FFF2-40B4-BE49-F238E27FC236}">
                <a16:creationId xmlns:a16="http://schemas.microsoft.com/office/drawing/2014/main" id="{9395C4E6-22E1-412F-B777-54EF0540C777}"/>
              </a:ext>
            </a:extLst>
          </p:cNvPr>
          <p:cNvSpPr>
            <a:spLocks noGrp="1"/>
          </p:cNvSpPr>
          <p:nvPr>
            <p:ph sz="quarter" idx="13"/>
          </p:nvPr>
        </p:nvSpPr>
        <p:spPr>
          <a:xfrm>
            <a:off x="457200" y="1556327"/>
            <a:ext cx="8229600" cy="1173028"/>
          </a:xfrm>
        </p:spPr>
        <p:txBody>
          <a:bodyPr/>
          <a:lstStyle/>
          <a:p>
            <a:pPr marL="432" indent="0">
              <a:buNone/>
            </a:pPr>
            <a:r>
              <a:rPr lang="en-US" sz="2400" dirty="0"/>
              <a:t>Fish has high levels of omega-3 acids, meaning the first double bond occurs at carbon 3, counting from the methyl end of the chain.</a:t>
            </a:r>
            <a:endParaRPr lang="en-IN" sz="2400" dirty="0"/>
          </a:p>
        </p:txBody>
      </p:sp>
      <p:pic>
        <p:nvPicPr>
          <p:cNvPr id="9" name="Picture 8" descr="A salmon swims underwater.">
            <a:extLst>
              <a:ext uri="{FF2B5EF4-FFF2-40B4-BE49-F238E27FC236}">
                <a16:creationId xmlns:a16="http://schemas.microsoft.com/office/drawing/2014/main" id="{EFE34DB7-6E02-4890-8191-EB32F28E0F3D}"/>
              </a:ext>
            </a:extLst>
          </p:cNvPr>
          <p:cNvPicPr>
            <a:picLocks noChangeAspect="1"/>
          </p:cNvPicPr>
          <p:nvPr/>
        </p:nvPicPr>
        <p:blipFill>
          <a:blip r:embed="rId2"/>
          <a:stretch>
            <a:fillRect/>
          </a:stretch>
        </p:blipFill>
        <p:spPr>
          <a:xfrm>
            <a:off x="2333141" y="2801563"/>
            <a:ext cx="4477717" cy="2972850"/>
          </a:xfrm>
          <a:prstGeom prst="rect">
            <a:avLst/>
          </a:prstGeom>
        </p:spPr>
      </p:pic>
      <p:sp>
        <p:nvSpPr>
          <p:cNvPr id="8" name="Content Placeholder 7">
            <a:extLst>
              <a:ext uri="{FF2B5EF4-FFF2-40B4-BE49-F238E27FC236}">
                <a16:creationId xmlns:a16="http://schemas.microsoft.com/office/drawing/2014/main" id="{7DE83BD9-8C75-4C7C-A846-255580E16147}"/>
              </a:ext>
            </a:extLst>
          </p:cNvPr>
          <p:cNvSpPr>
            <a:spLocks noGrp="1"/>
          </p:cNvSpPr>
          <p:nvPr>
            <p:ph sz="quarter" idx="14"/>
          </p:nvPr>
        </p:nvSpPr>
        <p:spPr>
          <a:xfrm>
            <a:off x="1537859" y="5846621"/>
            <a:ext cx="5951077" cy="389587"/>
          </a:xfrm>
        </p:spPr>
        <p:txBody>
          <a:bodyPr/>
          <a:lstStyle/>
          <a:p>
            <a:pPr marL="432" indent="0">
              <a:buNone/>
            </a:pPr>
            <a:r>
              <a:rPr lang="en-US" dirty="0"/>
              <a:t>Cold-water fish are a source of omega-3 fatty acids.</a:t>
            </a:r>
            <a:endParaRPr lang="en-IN" dirty="0"/>
          </a:p>
        </p:txBody>
      </p:sp>
    </p:spTree>
    <p:extLst>
      <p:ext uri="{BB962C8B-B14F-4D97-AF65-F5344CB8AC3E}">
        <p14:creationId xmlns:p14="http://schemas.microsoft.com/office/powerpoint/2010/main" val="428710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5E4F-372F-47C0-A1F1-ECBEB4568FD7}"/>
              </a:ext>
            </a:extLst>
          </p:cNvPr>
          <p:cNvSpPr>
            <a:spLocks noGrp="1"/>
          </p:cNvSpPr>
          <p:nvPr>
            <p:ph type="title"/>
          </p:nvPr>
        </p:nvSpPr>
        <p:spPr/>
        <p:txBody>
          <a:bodyPr/>
          <a:lstStyle/>
          <a:p>
            <a:r>
              <a:rPr lang="en-IN" dirty="0"/>
              <a:t>15.2 Fatty Acids</a:t>
            </a:r>
          </a:p>
        </p:txBody>
      </p:sp>
      <p:sp>
        <p:nvSpPr>
          <p:cNvPr id="6" name="Content Placeholder 5">
            <a:extLst>
              <a:ext uri="{FF2B5EF4-FFF2-40B4-BE49-F238E27FC236}">
                <a16:creationId xmlns:a16="http://schemas.microsoft.com/office/drawing/2014/main" id="{7FACC408-C97A-4171-A47B-DD409736DD80}"/>
              </a:ext>
            </a:extLst>
          </p:cNvPr>
          <p:cNvSpPr>
            <a:spLocks noGrp="1"/>
          </p:cNvSpPr>
          <p:nvPr>
            <p:ph sz="quarter" idx="16"/>
          </p:nvPr>
        </p:nvSpPr>
        <p:spPr>
          <a:xfrm>
            <a:off x="457200" y="1555750"/>
            <a:ext cx="5078185" cy="2568194"/>
          </a:xfrm>
        </p:spPr>
        <p:txBody>
          <a:bodyPr/>
          <a:lstStyle/>
          <a:p>
            <a:pPr marL="432" indent="0">
              <a:buNone/>
            </a:pPr>
            <a:r>
              <a:rPr lang="en-US" sz="2400" dirty="0"/>
              <a:t>We might think of saturated fatty acids as chips with regular shapes that stack closely together in a can.</a:t>
            </a:r>
          </a:p>
          <a:p>
            <a:pPr marL="432" indent="0">
              <a:buNone/>
            </a:pPr>
            <a:r>
              <a:rPr lang="en-US" sz="2400" dirty="0"/>
              <a:t>Similarly, irregularly shaped chips would be like unsaturated fatty acids that do not fit closely together.</a:t>
            </a:r>
          </a:p>
        </p:txBody>
      </p:sp>
      <p:pic>
        <p:nvPicPr>
          <p:cNvPr id="5" name="Picture 4" descr="Chips are stacked in a neat pile.">
            <a:extLst>
              <a:ext uri="{FF2B5EF4-FFF2-40B4-BE49-F238E27FC236}">
                <a16:creationId xmlns:a16="http://schemas.microsoft.com/office/drawing/2014/main" id="{0A8A9F2C-5DDB-46CC-BD7E-C0A21EC7B46C}"/>
              </a:ext>
            </a:extLst>
          </p:cNvPr>
          <p:cNvPicPr>
            <a:picLocks noChangeAspect="1"/>
          </p:cNvPicPr>
          <p:nvPr/>
        </p:nvPicPr>
        <p:blipFill>
          <a:blip r:embed="rId2"/>
          <a:stretch>
            <a:fillRect/>
          </a:stretch>
        </p:blipFill>
        <p:spPr>
          <a:xfrm>
            <a:off x="6126614" y="1555750"/>
            <a:ext cx="1743607" cy="1822862"/>
          </a:xfrm>
          <a:prstGeom prst="rect">
            <a:avLst/>
          </a:prstGeom>
        </p:spPr>
      </p:pic>
      <p:pic>
        <p:nvPicPr>
          <p:cNvPr id="7" name="Picture 6" descr="Chips are scattered in a disorganized pile.">
            <a:extLst>
              <a:ext uri="{FF2B5EF4-FFF2-40B4-BE49-F238E27FC236}">
                <a16:creationId xmlns:a16="http://schemas.microsoft.com/office/drawing/2014/main" id="{25834055-FB72-4EAF-8143-F5FD892B204C}"/>
              </a:ext>
            </a:extLst>
          </p:cNvPr>
          <p:cNvPicPr>
            <a:picLocks noChangeAspect="1"/>
          </p:cNvPicPr>
          <p:nvPr/>
        </p:nvPicPr>
        <p:blipFill>
          <a:blip r:embed="rId3"/>
          <a:stretch>
            <a:fillRect/>
          </a:stretch>
        </p:blipFill>
        <p:spPr>
          <a:xfrm>
            <a:off x="5785209" y="3493626"/>
            <a:ext cx="2426418" cy="1591194"/>
          </a:xfrm>
          <a:prstGeom prst="rect">
            <a:avLst/>
          </a:prstGeom>
        </p:spPr>
      </p:pic>
      <p:sp>
        <p:nvSpPr>
          <p:cNvPr id="8" name="Content Placeholder 7">
            <a:extLst>
              <a:ext uri="{FF2B5EF4-FFF2-40B4-BE49-F238E27FC236}">
                <a16:creationId xmlns:a16="http://schemas.microsoft.com/office/drawing/2014/main" id="{88036A91-8F0A-4F5F-9F58-64D0CE80C420}"/>
              </a:ext>
            </a:extLst>
          </p:cNvPr>
          <p:cNvSpPr>
            <a:spLocks noGrp="1"/>
          </p:cNvSpPr>
          <p:nvPr>
            <p:ph sz="quarter" idx="14"/>
          </p:nvPr>
        </p:nvSpPr>
        <p:spPr>
          <a:xfrm>
            <a:off x="457200" y="5176760"/>
            <a:ext cx="8229600" cy="1205752"/>
          </a:xfrm>
        </p:spPr>
        <p:txBody>
          <a:bodyPr/>
          <a:lstStyle/>
          <a:p>
            <a:pPr marL="432" indent="0">
              <a:buNone/>
            </a:pPr>
            <a:r>
              <a:rPr lang="en-US" sz="2400" b="1" dirty="0"/>
              <a:t>Learning Goal</a:t>
            </a:r>
            <a:r>
              <a:rPr lang="en-US" sz="2400" dirty="0"/>
              <a:t> Draw the condensed structural or line-angle formula for a fatty acid and identify it as saturated or unsaturated.</a:t>
            </a:r>
          </a:p>
        </p:txBody>
      </p:sp>
    </p:spTree>
    <p:extLst>
      <p:ext uri="{BB962C8B-B14F-4D97-AF65-F5344CB8AC3E}">
        <p14:creationId xmlns:p14="http://schemas.microsoft.com/office/powerpoint/2010/main" val="261991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101A-2DE2-40AB-B64F-4780409F4A90}"/>
              </a:ext>
            </a:extLst>
          </p:cNvPr>
          <p:cNvSpPr>
            <a:spLocks noGrp="1"/>
          </p:cNvSpPr>
          <p:nvPr>
            <p:ph type="title"/>
          </p:nvPr>
        </p:nvSpPr>
        <p:spPr/>
        <p:txBody>
          <a:bodyPr/>
          <a:lstStyle/>
          <a:p>
            <a:r>
              <a:rPr lang="en-US" sz="3400" dirty="0"/>
              <a:t>Chemistry Link to Health: Omega-3 Fatty Acids in Fish Oils </a:t>
            </a:r>
            <a:r>
              <a:rPr lang="en-US" sz="2000" b="0" i="0" u="none" strike="noStrike" cap="none" baseline="0" dirty="0">
                <a:solidFill>
                  <a:srgbClr val="007FA3"/>
                </a:solidFill>
                <a:effectLst/>
                <a:latin typeface="+mj-lt"/>
                <a:ea typeface="Times New Roman"/>
                <a:cs typeface="Times New Roman"/>
                <a:sym typeface="Times New Roman"/>
              </a:rPr>
              <a:t>(3 of 4)</a:t>
            </a:r>
            <a:endParaRPr lang="en-IN" sz="2000" b="0" baseline="0" dirty="0"/>
          </a:p>
        </p:txBody>
      </p:sp>
      <p:sp>
        <p:nvSpPr>
          <p:cNvPr id="7" name="Content Placeholder 6">
            <a:extLst>
              <a:ext uri="{FF2B5EF4-FFF2-40B4-BE49-F238E27FC236}">
                <a16:creationId xmlns:a16="http://schemas.microsoft.com/office/drawing/2014/main" id="{9395C4E6-22E1-412F-B777-54EF0540C777}"/>
              </a:ext>
            </a:extLst>
          </p:cNvPr>
          <p:cNvSpPr>
            <a:spLocks noGrp="1"/>
          </p:cNvSpPr>
          <p:nvPr>
            <p:ph sz="quarter" idx="13"/>
          </p:nvPr>
        </p:nvSpPr>
        <p:spPr>
          <a:xfrm>
            <a:off x="457200" y="1556327"/>
            <a:ext cx="8229600" cy="785091"/>
          </a:xfrm>
        </p:spPr>
        <p:txBody>
          <a:bodyPr/>
          <a:lstStyle/>
          <a:p>
            <a:pPr marL="432" indent="0">
              <a:buNone/>
            </a:pPr>
            <a:r>
              <a:rPr lang="en-US" sz="2400" dirty="0"/>
              <a:t>Examples of omega-3 acids include linolenic, </a:t>
            </a:r>
            <a:r>
              <a:rPr lang="en-US" sz="2400" dirty="0" err="1"/>
              <a:t>eicosapentaenoic</a:t>
            </a:r>
            <a:r>
              <a:rPr lang="en-US" sz="2400" dirty="0"/>
              <a:t>, and docosahexaenoic acids.</a:t>
            </a:r>
          </a:p>
        </p:txBody>
      </p:sp>
      <p:pic>
        <p:nvPicPr>
          <p:cNvPr id="5" name="Picture 4" descr="Omega 3 fatty acids.&#10;● Linolenic acid. A L A, contains a carboxyl group bonded to a 17 carbon chain. The carbon chain contains 3 cis double bonds between carbons 9 and 10, 12 and 13 and 15 and 16. The carbon atoms of the chain are numbered beginning at the methyl end of the chain and ending at the double bond farthest from the carboxyl group. The first double bond is between carbons 3 and 4, indicating that the structure is an omega 3 fatty acid.&#10;● Eicosapentaenoic acid, E P A. contains a carboxyl group bonded to a 19 carbon chain. The carbon chain contains 5 cis double bonds between carbons 5 and 6, 8 and 9, 11 and 12, 14 and 15, and 17 and 18.&#10;● Docosahexaenoic acid, D H A. contains a carboxyl group bonded to a 21 carbon chain. The carbon chain contains 6 cis double bonds between carbons 4 and 5, 7 and 8, 10 and 11, 13 and 14, 16 and 17, and 19 and 20.&#10;">
            <a:extLst>
              <a:ext uri="{FF2B5EF4-FFF2-40B4-BE49-F238E27FC236}">
                <a16:creationId xmlns:a16="http://schemas.microsoft.com/office/drawing/2014/main" id="{B2727F55-4DC8-441E-9C85-A18A117E3C0F}"/>
              </a:ext>
            </a:extLst>
          </p:cNvPr>
          <p:cNvPicPr>
            <a:picLocks noChangeAspect="1"/>
          </p:cNvPicPr>
          <p:nvPr/>
        </p:nvPicPr>
        <p:blipFill>
          <a:blip r:embed="rId2"/>
          <a:stretch>
            <a:fillRect/>
          </a:stretch>
        </p:blipFill>
        <p:spPr>
          <a:xfrm>
            <a:off x="1304261" y="2539968"/>
            <a:ext cx="6535478" cy="2914141"/>
          </a:xfrm>
          <a:prstGeom prst="rect">
            <a:avLst/>
          </a:prstGeom>
        </p:spPr>
      </p:pic>
    </p:spTree>
    <p:extLst>
      <p:ext uri="{BB962C8B-B14F-4D97-AF65-F5344CB8AC3E}">
        <p14:creationId xmlns:p14="http://schemas.microsoft.com/office/powerpoint/2010/main" val="263013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101A-2DE2-40AB-B64F-4780409F4A90}"/>
              </a:ext>
            </a:extLst>
          </p:cNvPr>
          <p:cNvSpPr>
            <a:spLocks noGrp="1"/>
          </p:cNvSpPr>
          <p:nvPr>
            <p:ph type="title"/>
          </p:nvPr>
        </p:nvSpPr>
        <p:spPr/>
        <p:txBody>
          <a:bodyPr/>
          <a:lstStyle/>
          <a:p>
            <a:r>
              <a:rPr lang="en-US" sz="3400" dirty="0"/>
              <a:t>Chemistry Link to Health: Omega-3 Fatty Acids in Fish Oils </a:t>
            </a:r>
            <a:r>
              <a:rPr lang="en-US" sz="2000" b="0" i="0" u="none" strike="noStrike" cap="none" baseline="0" dirty="0">
                <a:solidFill>
                  <a:srgbClr val="007FA3"/>
                </a:solidFill>
                <a:effectLst/>
                <a:latin typeface="+mj-lt"/>
                <a:ea typeface="Times New Roman"/>
                <a:cs typeface="Times New Roman"/>
                <a:sym typeface="Times New Roman"/>
              </a:rPr>
              <a:t>(4 of 4)</a:t>
            </a:r>
            <a:endParaRPr lang="en-IN" sz="2000" b="0" baseline="0" dirty="0"/>
          </a:p>
        </p:txBody>
      </p:sp>
      <p:sp>
        <p:nvSpPr>
          <p:cNvPr id="7" name="Content Placeholder 6">
            <a:extLst>
              <a:ext uri="{FF2B5EF4-FFF2-40B4-BE49-F238E27FC236}">
                <a16:creationId xmlns:a16="http://schemas.microsoft.com/office/drawing/2014/main" id="{9395C4E6-22E1-412F-B777-54EF0540C777}"/>
              </a:ext>
            </a:extLst>
          </p:cNvPr>
          <p:cNvSpPr>
            <a:spLocks noGrp="1"/>
          </p:cNvSpPr>
          <p:nvPr>
            <p:ph sz="quarter" idx="13"/>
          </p:nvPr>
        </p:nvSpPr>
        <p:spPr>
          <a:xfrm>
            <a:off x="457200" y="1556326"/>
            <a:ext cx="8302752" cy="3225985"/>
          </a:xfrm>
        </p:spPr>
        <p:txBody>
          <a:bodyPr/>
          <a:lstStyle/>
          <a:p>
            <a:pPr marL="432" indent="0">
              <a:buNone/>
            </a:pPr>
            <a:r>
              <a:rPr lang="en-US" sz="2400" dirty="0"/>
              <a:t>In atherosclerosis and heart disease,</a:t>
            </a:r>
          </a:p>
          <a:p>
            <a:r>
              <a:rPr lang="en-US" sz="2400" dirty="0"/>
              <a:t>cholesterol forms plaques that adhere to the walls of the blood vessels</a:t>
            </a:r>
          </a:p>
          <a:p>
            <a:r>
              <a:rPr lang="en-US" sz="2400" dirty="0"/>
              <a:t>blood pressure rises as blood has to squeeze through a smaller opening in the blood vessel</a:t>
            </a:r>
          </a:p>
          <a:p>
            <a:r>
              <a:rPr lang="en-US" sz="2400" dirty="0"/>
              <a:t>more plaque forms; there is also a possibility of blood clots blocking the blood vessels and causing a heart attack</a:t>
            </a:r>
          </a:p>
        </p:txBody>
      </p:sp>
      <p:sp>
        <p:nvSpPr>
          <p:cNvPr id="3" name="Content Placeholder 2">
            <a:extLst>
              <a:ext uri="{FF2B5EF4-FFF2-40B4-BE49-F238E27FC236}">
                <a16:creationId xmlns:a16="http://schemas.microsoft.com/office/drawing/2014/main" id="{7334E5A1-D8E6-4D61-BC09-A1F872A2DB98}"/>
              </a:ext>
            </a:extLst>
          </p:cNvPr>
          <p:cNvSpPr>
            <a:spLocks noGrp="1"/>
          </p:cNvSpPr>
          <p:nvPr>
            <p:ph sz="quarter" idx="14"/>
          </p:nvPr>
        </p:nvSpPr>
        <p:spPr>
          <a:xfrm>
            <a:off x="457200" y="4867560"/>
            <a:ext cx="8229600" cy="775277"/>
          </a:xfrm>
        </p:spPr>
        <p:txBody>
          <a:bodyPr/>
          <a:lstStyle/>
          <a:p>
            <a:pPr marL="432" indent="0">
              <a:buNone/>
            </a:pPr>
            <a:r>
              <a:rPr lang="en-US" sz="2400" dirty="0"/>
              <a:t>Omega-3 fatty acids lower the tendency of blood platelets to stick together, reducing the possibility of blood clots.</a:t>
            </a:r>
            <a:endParaRPr lang="en-IN" sz="2400" dirty="0"/>
          </a:p>
        </p:txBody>
      </p:sp>
    </p:spTree>
    <p:extLst>
      <p:ext uri="{BB962C8B-B14F-4D97-AF65-F5344CB8AC3E}">
        <p14:creationId xmlns:p14="http://schemas.microsoft.com/office/powerpoint/2010/main" val="201171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B9CA-7716-464A-A3EF-3C3225981EA8}"/>
              </a:ext>
            </a:extLst>
          </p:cNvPr>
          <p:cNvSpPr>
            <a:spLocks noGrp="1"/>
          </p:cNvSpPr>
          <p:nvPr>
            <p:ph type="title"/>
          </p:nvPr>
        </p:nvSpPr>
        <p:spPr/>
        <p:txBody>
          <a:bodyPr/>
          <a:lstStyle/>
          <a:p>
            <a:r>
              <a:rPr lang="en-IN" dirty="0"/>
              <a:t>Learning Check 2</a:t>
            </a:r>
          </a:p>
        </p:txBody>
      </p:sp>
      <p:sp>
        <p:nvSpPr>
          <p:cNvPr id="5" name="Content Placeholder 4">
            <a:extLst>
              <a:ext uri="{FF2B5EF4-FFF2-40B4-BE49-F238E27FC236}">
                <a16:creationId xmlns:a16="http://schemas.microsoft.com/office/drawing/2014/main" id="{2E82B4C8-F01B-4FDB-8AA2-D441D8EEE463}"/>
              </a:ext>
            </a:extLst>
          </p:cNvPr>
          <p:cNvSpPr>
            <a:spLocks noGrp="1"/>
          </p:cNvSpPr>
          <p:nvPr>
            <p:ph sz="quarter" idx="16"/>
          </p:nvPr>
        </p:nvSpPr>
        <p:spPr>
          <a:xfrm>
            <a:off x="457200" y="1555748"/>
            <a:ext cx="8232776" cy="803403"/>
          </a:xfrm>
        </p:spPr>
        <p:txBody>
          <a:bodyPr/>
          <a:lstStyle/>
          <a:p>
            <a:pPr marL="432" indent="0">
              <a:buNone/>
            </a:pPr>
            <a:r>
              <a:rPr lang="en-US" sz="2400" dirty="0"/>
              <a:t>Label each of the following fatty acids as saturated, monounsaturated, or polyunsaturated.</a:t>
            </a:r>
            <a:endParaRPr lang="en-IN" sz="2400" dirty="0"/>
          </a:p>
        </p:txBody>
      </p:sp>
      <p:sp>
        <p:nvSpPr>
          <p:cNvPr id="3" name="Content Placeholder 2">
            <a:extLst>
              <a:ext uri="{FF2B5EF4-FFF2-40B4-BE49-F238E27FC236}">
                <a16:creationId xmlns:a16="http://schemas.microsoft.com/office/drawing/2014/main" id="{E69D25E2-4AB4-40D3-BCAE-97E837B1E7FF}"/>
              </a:ext>
            </a:extLst>
          </p:cNvPr>
          <p:cNvSpPr>
            <a:spLocks noGrp="1"/>
          </p:cNvSpPr>
          <p:nvPr>
            <p:ph sz="quarter" idx="14"/>
          </p:nvPr>
        </p:nvSpPr>
        <p:spPr>
          <a:xfrm>
            <a:off x="457200" y="2452252"/>
            <a:ext cx="2304287" cy="444372"/>
          </a:xfrm>
        </p:spPr>
        <p:txBody>
          <a:bodyPr/>
          <a:lstStyle/>
          <a:p>
            <a:pPr marL="432" indent="0">
              <a:buNone/>
            </a:pPr>
            <a:r>
              <a:rPr lang="en-US" sz="2400" dirty="0">
                <a:solidFill>
                  <a:schemeClr val="tx2"/>
                </a:solidFill>
              </a:rPr>
              <a:t>A. </a:t>
            </a:r>
            <a:r>
              <a:rPr lang="en-US" sz="2400" dirty="0"/>
              <a:t>linolenic acid</a:t>
            </a:r>
          </a:p>
        </p:txBody>
      </p:sp>
      <p:sp>
        <p:nvSpPr>
          <p:cNvPr id="4" name="Content Placeholder 3">
            <a:extLst>
              <a:ext uri="{FF2B5EF4-FFF2-40B4-BE49-F238E27FC236}">
                <a16:creationId xmlns:a16="http://schemas.microsoft.com/office/drawing/2014/main" id="{558B9EAD-DF95-4B6E-8E33-4ABA5F2D72EF}"/>
              </a:ext>
            </a:extLst>
          </p:cNvPr>
          <p:cNvSpPr>
            <a:spLocks noGrp="1"/>
          </p:cNvSpPr>
          <p:nvPr>
            <p:ph sz="quarter" idx="15"/>
          </p:nvPr>
        </p:nvSpPr>
        <p:spPr>
          <a:xfrm>
            <a:off x="454672" y="3060879"/>
            <a:ext cx="2617711" cy="441273"/>
          </a:xfrm>
        </p:spPr>
        <p:txBody>
          <a:bodyPr/>
          <a:lstStyle/>
          <a:p>
            <a:pPr marL="432" indent="0">
              <a:buNone/>
            </a:pPr>
            <a:r>
              <a:rPr lang="en-US" sz="2400" dirty="0">
                <a:solidFill>
                  <a:schemeClr val="tx2"/>
                </a:solidFill>
              </a:rPr>
              <a:t>B. </a:t>
            </a:r>
            <a:r>
              <a:rPr lang="en-US" sz="2400" dirty="0"/>
              <a:t>palmitoleic acid</a:t>
            </a:r>
          </a:p>
        </p:txBody>
      </p:sp>
      <p:sp>
        <p:nvSpPr>
          <p:cNvPr id="6" name="Content Placeholder 5">
            <a:extLst>
              <a:ext uri="{FF2B5EF4-FFF2-40B4-BE49-F238E27FC236}">
                <a16:creationId xmlns:a16="http://schemas.microsoft.com/office/drawing/2014/main" id="{418F27AA-1C84-47C4-985C-DAFED88E5F27}"/>
              </a:ext>
            </a:extLst>
          </p:cNvPr>
          <p:cNvSpPr>
            <a:spLocks noGrp="1"/>
          </p:cNvSpPr>
          <p:nvPr>
            <p:ph sz="quarter" idx="17"/>
          </p:nvPr>
        </p:nvSpPr>
        <p:spPr>
          <a:xfrm>
            <a:off x="454672" y="3599205"/>
            <a:ext cx="2122273" cy="508175"/>
          </a:xfrm>
        </p:spPr>
        <p:txBody>
          <a:bodyPr/>
          <a:lstStyle/>
          <a:p>
            <a:pPr marL="432" indent="0">
              <a:buNone/>
            </a:pPr>
            <a:r>
              <a:rPr lang="en-US" sz="2400" dirty="0">
                <a:solidFill>
                  <a:schemeClr val="tx2"/>
                </a:solidFill>
              </a:rPr>
              <a:t>C. </a:t>
            </a:r>
            <a:r>
              <a:rPr lang="en-US" sz="2400" dirty="0"/>
              <a:t>stearic acid</a:t>
            </a:r>
            <a:endParaRPr lang="en-IN" sz="2400" dirty="0"/>
          </a:p>
        </p:txBody>
      </p:sp>
    </p:spTree>
    <p:extLst>
      <p:ext uri="{BB962C8B-B14F-4D97-AF65-F5344CB8AC3E}">
        <p14:creationId xmlns:p14="http://schemas.microsoft.com/office/powerpoint/2010/main" val="342502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B9CA-7716-464A-A3EF-3C3225981EA8}"/>
              </a:ext>
            </a:extLst>
          </p:cNvPr>
          <p:cNvSpPr>
            <a:spLocks noGrp="1"/>
          </p:cNvSpPr>
          <p:nvPr>
            <p:ph type="title"/>
          </p:nvPr>
        </p:nvSpPr>
        <p:spPr/>
        <p:txBody>
          <a:bodyPr/>
          <a:lstStyle/>
          <a:p>
            <a:r>
              <a:rPr lang="en-IN" dirty="0"/>
              <a:t>Solution 2</a:t>
            </a:r>
          </a:p>
        </p:txBody>
      </p:sp>
      <p:sp>
        <p:nvSpPr>
          <p:cNvPr id="5" name="Content Placeholder 4">
            <a:extLst>
              <a:ext uri="{FF2B5EF4-FFF2-40B4-BE49-F238E27FC236}">
                <a16:creationId xmlns:a16="http://schemas.microsoft.com/office/drawing/2014/main" id="{2E82B4C8-F01B-4FDB-8AA2-D441D8EEE463}"/>
              </a:ext>
            </a:extLst>
          </p:cNvPr>
          <p:cNvSpPr>
            <a:spLocks noGrp="1"/>
          </p:cNvSpPr>
          <p:nvPr>
            <p:ph sz="quarter" idx="16"/>
          </p:nvPr>
        </p:nvSpPr>
        <p:spPr>
          <a:xfrm>
            <a:off x="457200" y="1555748"/>
            <a:ext cx="8232776" cy="803403"/>
          </a:xfrm>
        </p:spPr>
        <p:txBody>
          <a:bodyPr/>
          <a:lstStyle/>
          <a:p>
            <a:pPr marL="432" indent="0">
              <a:buNone/>
            </a:pPr>
            <a:r>
              <a:rPr lang="en-US" sz="2400" dirty="0"/>
              <a:t>Label each of the following fatty acids as saturated, monounsaturated, or polyunsaturated.</a:t>
            </a:r>
            <a:endParaRPr lang="en-IN" sz="2400" dirty="0"/>
          </a:p>
        </p:txBody>
      </p:sp>
      <p:sp>
        <p:nvSpPr>
          <p:cNvPr id="3" name="Content Placeholder 2">
            <a:extLst>
              <a:ext uri="{FF2B5EF4-FFF2-40B4-BE49-F238E27FC236}">
                <a16:creationId xmlns:a16="http://schemas.microsoft.com/office/drawing/2014/main" id="{E69D25E2-4AB4-40D3-BCAE-97E837B1E7FF}"/>
              </a:ext>
            </a:extLst>
          </p:cNvPr>
          <p:cNvSpPr>
            <a:spLocks noGrp="1"/>
          </p:cNvSpPr>
          <p:nvPr>
            <p:ph sz="quarter" idx="14"/>
          </p:nvPr>
        </p:nvSpPr>
        <p:spPr>
          <a:xfrm>
            <a:off x="457200" y="2452252"/>
            <a:ext cx="2295143" cy="415634"/>
          </a:xfrm>
        </p:spPr>
        <p:txBody>
          <a:bodyPr/>
          <a:lstStyle/>
          <a:p>
            <a:pPr marL="432" indent="0">
              <a:buNone/>
            </a:pPr>
            <a:r>
              <a:rPr lang="en-US" sz="2400" dirty="0">
                <a:solidFill>
                  <a:schemeClr val="tx2"/>
                </a:solidFill>
              </a:rPr>
              <a:t>A.</a:t>
            </a:r>
            <a:r>
              <a:rPr lang="en-US" sz="2400" b="1" dirty="0"/>
              <a:t> </a:t>
            </a:r>
            <a:r>
              <a:rPr lang="en-US" sz="2400" dirty="0"/>
              <a:t>linolenic acid</a:t>
            </a:r>
          </a:p>
        </p:txBody>
      </p:sp>
      <p:sp>
        <p:nvSpPr>
          <p:cNvPr id="9" name="Content Placeholder 8">
            <a:extLst>
              <a:ext uri="{FF2B5EF4-FFF2-40B4-BE49-F238E27FC236}">
                <a16:creationId xmlns:a16="http://schemas.microsoft.com/office/drawing/2014/main" id="{75D79C1E-C565-4981-839E-A9386A2A4EF2}"/>
              </a:ext>
            </a:extLst>
          </p:cNvPr>
          <p:cNvSpPr>
            <a:spLocks noGrp="1"/>
          </p:cNvSpPr>
          <p:nvPr>
            <p:ph sz="quarter" idx="20"/>
          </p:nvPr>
        </p:nvSpPr>
        <p:spPr>
          <a:xfrm>
            <a:off x="3321720" y="2433924"/>
            <a:ext cx="2640167" cy="433962"/>
          </a:xfrm>
        </p:spPr>
        <p:txBody>
          <a:bodyPr/>
          <a:lstStyle/>
          <a:p>
            <a:pPr marL="101600" indent="0">
              <a:buNone/>
            </a:pPr>
            <a:r>
              <a:rPr lang="en-IN" sz="2400" b="1" dirty="0"/>
              <a:t>polyunsaturated</a:t>
            </a:r>
          </a:p>
        </p:txBody>
      </p:sp>
      <p:sp>
        <p:nvSpPr>
          <p:cNvPr id="4" name="Content Placeholder 3">
            <a:extLst>
              <a:ext uri="{FF2B5EF4-FFF2-40B4-BE49-F238E27FC236}">
                <a16:creationId xmlns:a16="http://schemas.microsoft.com/office/drawing/2014/main" id="{558B9EAD-DF95-4B6E-8E33-4ABA5F2D72EF}"/>
              </a:ext>
            </a:extLst>
          </p:cNvPr>
          <p:cNvSpPr>
            <a:spLocks noGrp="1"/>
          </p:cNvSpPr>
          <p:nvPr>
            <p:ph sz="quarter" idx="15"/>
          </p:nvPr>
        </p:nvSpPr>
        <p:spPr>
          <a:xfrm>
            <a:off x="454672" y="3060879"/>
            <a:ext cx="2617711" cy="468705"/>
          </a:xfrm>
        </p:spPr>
        <p:txBody>
          <a:bodyPr/>
          <a:lstStyle/>
          <a:p>
            <a:pPr marL="432" indent="0">
              <a:buNone/>
            </a:pPr>
            <a:r>
              <a:rPr lang="en-US" sz="2400" dirty="0">
                <a:solidFill>
                  <a:schemeClr val="tx2"/>
                </a:solidFill>
              </a:rPr>
              <a:t>B.</a:t>
            </a:r>
            <a:r>
              <a:rPr lang="en-US" sz="2400" b="1" dirty="0"/>
              <a:t> </a:t>
            </a:r>
            <a:r>
              <a:rPr lang="en-US" sz="2400" dirty="0"/>
              <a:t>palmitoleic acid</a:t>
            </a:r>
          </a:p>
        </p:txBody>
      </p:sp>
      <p:sp>
        <p:nvSpPr>
          <p:cNvPr id="10" name="Content Placeholder 9">
            <a:extLst>
              <a:ext uri="{FF2B5EF4-FFF2-40B4-BE49-F238E27FC236}">
                <a16:creationId xmlns:a16="http://schemas.microsoft.com/office/drawing/2014/main" id="{6AC0D332-72D6-45CB-974C-BB0D3E913F0C}"/>
              </a:ext>
            </a:extLst>
          </p:cNvPr>
          <p:cNvSpPr>
            <a:spLocks noGrp="1"/>
          </p:cNvSpPr>
          <p:nvPr>
            <p:ph sz="quarter" idx="21"/>
          </p:nvPr>
        </p:nvSpPr>
        <p:spPr>
          <a:xfrm>
            <a:off x="3418704" y="3047020"/>
            <a:ext cx="2712896" cy="482563"/>
          </a:xfrm>
        </p:spPr>
        <p:txBody>
          <a:bodyPr/>
          <a:lstStyle/>
          <a:p>
            <a:pPr marL="432" indent="0">
              <a:buNone/>
            </a:pPr>
            <a:r>
              <a:rPr lang="en-IN" sz="2400" b="1" dirty="0"/>
              <a:t>monounsaturated</a:t>
            </a:r>
          </a:p>
        </p:txBody>
      </p:sp>
      <p:sp>
        <p:nvSpPr>
          <p:cNvPr id="6" name="Content Placeholder 5">
            <a:extLst>
              <a:ext uri="{FF2B5EF4-FFF2-40B4-BE49-F238E27FC236}">
                <a16:creationId xmlns:a16="http://schemas.microsoft.com/office/drawing/2014/main" id="{418F27AA-1C84-47C4-985C-DAFED88E5F27}"/>
              </a:ext>
            </a:extLst>
          </p:cNvPr>
          <p:cNvSpPr>
            <a:spLocks noGrp="1"/>
          </p:cNvSpPr>
          <p:nvPr>
            <p:ph sz="quarter" idx="17"/>
          </p:nvPr>
        </p:nvSpPr>
        <p:spPr>
          <a:xfrm>
            <a:off x="454672" y="3599206"/>
            <a:ext cx="2105648" cy="442442"/>
          </a:xfrm>
        </p:spPr>
        <p:txBody>
          <a:bodyPr/>
          <a:lstStyle/>
          <a:p>
            <a:pPr marL="432" indent="0">
              <a:buNone/>
            </a:pPr>
            <a:r>
              <a:rPr lang="en-US" sz="2400" dirty="0">
                <a:solidFill>
                  <a:schemeClr val="tx2"/>
                </a:solidFill>
              </a:rPr>
              <a:t>C.</a:t>
            </a:r>
            <a:r>
              <a:rPr lang="en-US" sz="2400" b="1" dirty="0"/>
              <a:t> </a:t>
            </a:r>
            <a:r>
              <a:rPr lang="en-US" sz="2400" dirty="0"/>
              <a:t>stearic acid</a:t>
            </a:r>
            <a:endParaRPr lang="en-IN" sz="2400" dirty="0"/>
          </a:p>
        </p:txBody>
      </p:sp>
      <p:sp>
        <p:nvSpPr>
          <p:cNvPr id="11" name="Content Placeholder 10">
            <a:extLst>
              <a:ext uri="{FF2B5EF4-FFF2-40B4-BE49-F238E27FC236}">
                <a16:creationId xmlns:a16="http://schemas.microsoft.com/office/drawing/2014/main" id="{805DF5E0-2B3B-4D11-85EE-8FC4DC67B7B9}"/>
              </a:ext>
            </a:extLst>
          </p:cNvPr>
          <p:cNvSpPr>
            <a:spLocks noGrp="1"/>
          </p:cNvSpPr>
          <p:nvPr>
            <p:ph sz="quarter" idx="22"/>
          </p:nvPr>
        </p:nvSpPr>
        <p:spPr>
          <a:xfrm>
            <a:off x="3418704" y="3599202"/>
            <a:ext cx="1555632" cy="442445"/>
          </a:xfrm>
        </p:spPr>
        <p:txBody>
          <a:bodyPr/>
          <a:lstStyle/>
          <a:p>
            <a:pPr marL="432" indent="0">
              <a:buNone/>
            </a:pPr>
            <a:r>
              <a:rPr lang="en-IN" sz="2400" b="1" dirty="0"/>
              <a:t>saturated</a:t>
            </a:r>
          </a:p>
        </p:txBody>
      </p:sp>
    </p:spTree>
    <p:extLst>
      <p:ext uri="{BB962C8B-B14F-4D97-AF65-F5344CB8AC3E}">
        <p14:creationId xmlns:p14="http://schemas.microsoft.com/office/powerpoint/2010/main" val="236873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D1FF-49A1-42AB-9327-473262D28BF5}"/>
              </a:ext>
            </a:extLst>
          </p:cNvPr>
          <p:cNvSpPr>
            <a:spLocks noGrp="1"/>
          </p:cNvSpPr>
          <p:nvPr>
            <p:ph type="title"/>
          </p:nvPr>
        </p:nvSpPr>
        <p:spPr/>
        <p:txBody>
          <a:bodyPr/>
          <a:lstStyle/>
          <a:p>
            <a:r>
              <a:rPr lang="en-IN" dirty="0"/>
              <a:t>Fatty Acids</a:t>
            </a:r>
          </a:p>
        </p:txBody>
      </p:sp>
      <p:pic>
        <p:nvPicPr>
          <p:cNvPr id="13" name="Picture 12" descr="Core chemistry skill, identifying fatty acids.">
            <a:extLst>
              <a:ext uri="{FF2B5EF4-FFF2-40B4-BE49-F238E27FC236}">
                <a16:creationId xmlns:a16="http://schemas.microsoft.com/office/drawing/2014/main" id="{B6200514-6BD5-439A-87FB-54D987BD58DF}"/>
              </a:ext>
            </a:extLst>
          </p:cNvPr>
          <p:cNvPicPr>
            <a:picLocks noChangeAspect="1"/>
          </p:cNvPicPr>
          <p:nvPr/>
        </p:nvPicPr>
        <p:blipFill>
          <a:blip r:embed="rId3"/>
          <a:stretch>
            <a:fillRect/>
          </a:stretch>
        </p:blipFill>
        <p:spPr>
          <a:xfrm>
            <a:off x="614484" y="1419903"/>
            <a:ext cx="2853175" cy="621846"/>
          </a:xfrm>
          <a:prstGeom prst="rect">
            <a:avLst/>
          </a:prstGeom>
        </p:spPr>
      </p:pic>
      <p:sp>
        <p:nvSpPr>
          <p:cNvPr id="3" name="Content Placeholder 2">
            <a:extLst>
              <a:ext uri="{FF2B5EF4-FFF2-40B4-BE49-F238E27FC236}">
                <a16:creationId xmlns:a16="http://schemas.microsoft.com/office/drawing/2014/main" id="{56F79F91-4420-42A3-9F87-36AAF21123A6}"/>
              </a:ext>
            </a:extLst>
          </p:cNvPr>
          <p:cNvSpPr>
            <a:spLocks noGrp="1"/>
          </p:cNvSpPr>
          <p:nvPr>
            <p:ph sz="quarter" idx="16"/>
          </p:nvPr>
        </p:nvSpPr>
        <p:spPr>
          <a:xfrm>
            <a:off x="457200" y="2116142"/>
            <a:ext cx="8232128" cy="2480814"/>
          </a:xfrm>
        </p:spPr>
        <p:txBody>
          <a:bodyPr/>
          <a:lstStyle/>
          <a:p>
            <a:pPr marL="432" indent="0">
              <a:buNone/>
            </a:pPr>
            <a:r>
              <a:rPr lang="en-US" sz="2400" b="1" dirty="0"/>
              <a:t>Fatty acids</a:t>
            </a:r>
            <a:r>
              <a:rPr lang="en-US" sz="2400" dirty="0"/>
              <a:t> are</a:t>
            </a:r>
          </a:p>
          <a:p>
            <a:r>
              <a:rPr lang="en-US" sz="2400" dirty="0"/>
              <a:t>long, unbranched carbon chains with a carboxylic acid group at the end</a:t>
            </a:r>
          </a:p>
          <a:p>
            <a:r>
              <a:rPr lang="en-US" sz="2400" dirty="0"/>
              <a:t>typically 12– to 18–carbon atoms long</a:t>
            </a:r>
          </a:p>
          <a:p>
            <a:r>
              <a:rPr lang="en-US" sz="2400" dirty="0"/>
              <a:t>insoluble in water because of the long carbon chain</a:t>
            </a:r>
            <a:endParaRPr lang="en-IN" sz="2400" dirty="0"/>
          </a:p>
        </p:txBody>
      </p:sp>
      <p:sp>
        <p:nvSpPr>
          <p:cNvPr id="4" name="Content Placeholder 3">
            <a:extLst>
              <a:ext uri="{FF2B5EF4-FFF2-40B4-BE49-F238E27FC236}">
                <a16:creationId xmlns:a16="http://schemas.microsoft.com/office/drawing/2014/main" id="{70CBE8E5-9136-4379-A03E-C660494BD991}"/>
              </a:ext>
            </a:extLst>
          </p:cNvPr>
          <p:cNvSpPr>
            <a:spLocks noGrp="1"/>
          </p:cNvSpPr>
          <p:nvPr>
            <p:ph sz="quarter" idx="14"/>
          </p:nvPr>
        </p:nvSpPr>
        <p:spPr>
          <a:xfrm>
            <a:off x="457199" y="4620118"/>
            <a:ext cx="5204691" cy="426700"/>
          </a:xfrm>
        </p:spPr>
        <p:txBody>
          <a:bodyPr/>
          <a:lstStyle/>
          <a:p>
            <a:r>
              <a:rPr lang="en-US" sz="2400" b="1" dirty="0"/>
              <a:t>saturated</a:t>
            </a:r>
            <a:r>
              <a:rPr lang="en-US" sz="2400" dirty="0"/>
              <a:t> when they do not contain</a:t>
            </a:r>
            <a:endParaRPr lang="en-IN" sz="2400" dirty="0"/>
          </a:p>
        </p:txBody>
      </p:sp>
      <p:graphicFrame>
        <p:nvGraphicFramePr>
          <p:cNvPr id="10" name="Object 9" descr="C double bonded to c.">
            <a:extLst>
              <a:ext uri="{FF2B5EF4-FFF2-40B4-BE49-F238E27FC236}">
                <a16:creationId xmlns:a16="http://schemas.microsoft.com/office/drawing/2014/main" id="{899C7892-3372-46A5-AFC0-E2D71BE6A960}"/>
              </a:ext>
            </a:extLst>
          </p:cNvPr>
          <p:cNvGraphicFramePr>
            <a:graphicFrameLocks noChangeAspect="1"/>
          </p:cNvGraphicFramePr>
          <p:nvPr>
            <p:extLst>
              <p:ext uri="{D42A27DB-BD31-4B8C-83A1-F6EECF244321}">
                <p14:modId xmlns:p14="http://schemas.microsoft.com/office/powerpoint/2010/main" val="4113391903"/>
              </p:ext>
            </p:extLst>
          </p:nvPr>
        </p:nvGraphicFramePr>
        <p:xfrm>
          <a:off x="5713581" y="4660964"/>
          <a:ext cx="952500" cy="292100"/>
        </p:xfrm>
        <a:graphic>
          <a:graphicData uri="http://schemas.openxmlformats.org/presentationml/2006/ole">
            <mc:AlternateContent xmlns:mc="http://schemas.openxmlformats.org/markup-compatibility/2006">
              <mc:Choice xmlns:v="urn:schemas-microsoft-com:vml" Requires="v">
                <p:oleObj spid="_x0000_s1229" name="Equation" r:id="rId4" imgW="952200" imgH="291960" progId="Equation.DSMT4">
                  <p:embed/>
                </p:oleObj>
              </mc:Choice>
              <mc:Fallback>
                <p:oleObj name="Equation" r:id="rId4" imgW="952200" imgH="291960" progId="Equation.DSMT4">
                  <p:embed/>
                  <p:pic>
                    <p:nvPicPr>
                      <p:cNvPr id="0" name=""/>
                      <p:cNvPicPr/>
                      <p:nvPr/>
                    </p:nvPicPr>
                    <p:blipFill>
                      <a:blip r:embed="rId5"/>
                      <a:stretch>
                        <a:fillRect/>
                      </a:stretch>
                    </p:blipFill>
                    <p:spPr>
                      <a:xfrm>
                        <a:off x="5713581" y="4660964"/>
                        <a:ext cx="952500" cy="292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2901811-AE8E-4B53-99FD-502164D754C1}"/>
              </a:ext>
            </a:extLst>
          </p:cNvPr>
          <p:cNvSpPr>
            <a:spLocks noGrp="1"/>
          </p:cNvSpPr>
          <p:nvPr>
            <p:ph sz="quarter" idx="15"/>
          </p:nvPr>
        </p:nvSpPr>
        <p:spPr>
          <a:xfrm>
            <a:off x="6734733" y="4606227"/>
            <a:ext cx="2090057" cy="440591"/>
          </a:xfrm>
        </p:spPr>
        <p:txBody>
          <a:bodyPr/>
          <a:lstStyle/>
          <a:p>
            <a:pPr marL="432" indent="0">
              <a:buNone/>
            </a:pPr>
            <a:r>
              <a:rPr lang="en-US" sz="2400" dirty="0"/>
              <a:t>double bonds</a:t>
            </a:r>
            <a:endParaRPr lang="en-IN" sz="2400" dirty="0"/>
          </a:p>
        </p:txBody>
      </p:sp>
      <p:sp>
        <p:nvSpPr>
          <p:cNvPr id="6" name="Content Placeholder 5">
            <a:extLst>
              <a:ext uri="{FF2B5EF4-FFF2-40B4-BE49-F238E27FC236}">
                <a16:creationId xmlns:a16="http://schemas.microsoft.com/office/drawing/2014/main" id="{05415D21-A3AD-45D4-AA54-7A8CA5E7FF28}"/>
              </a:ext>
            </a:extLst>
          </p:cNvPr>
          <p:cNvSpPr>
            <a:spLocks noGrp="1"/>
          </p:cNvSpPr>
          <p:nvPr>
            <p:ph sz="quarter" idx="17"/>
          </p:nvPr>
        </p:nvSpPr>
        <p:spPr>
          <a:xfrm>
            <a:off x="457199" y="5084163"/>
            <a:ext cx="4659745" cy="930625"/>
          </a:xfrm>
        </p:spPr>
        <p:txBody>
          <a:bodyPr/>
          <a:lstStyle/>
          <a:p>
            <a:pPr marL="0" indent="255600">
              <a:buNone/>
            </a:pPr>
            <a:r>
              <a:rPr lang="en-IN" sz="2400" dirty="0"/>
              <a:t>in the carbon chain</a:t>
            </a:r>
          </a:p>
          <a:p>
            <a:r>
              <a:rPr lang="en-IN" sz="2400" b="1" dirty="0"/>
              <a:t>unsaturated</a:t>
            </a:r>
            <a:r>
              <a:rPr lang="en-IN" sz="2400" dirty="0"/>
              <a:t> when they contain</a:t>
            </a:r>
          </a:p>
        </p:txBody>
      </p:sp>
      <p:graphicFrame>
        <p:nvGraphicFramePr>
          <p:cNvPr id="12" name="Object 11" descr="C double bonded to c.">
            <a:extLst>
              <a:ext uri="{FF2B5EF4-FFF2-40B4-BE49-F238E27FC236}">
                <a16:creationId xmlns:a16="http://schemas.microsoft.com/office/drawing/2014/main" id="{BE206E65-96AD-4F09-9AB4-5612D6578263}"/>
              </a:ext>
            </a:extLst>
          </p:cNvPr>
          <p:cNvGraphicFramePr>
            <a:graphicFrameLocks noChangeAspect="1"/>
          </p:cNvGraphicFramePr>
          <p:nvPr>
            <p:extLst>
              <p:ext uri="{D42A27DB-BD31-4B8C-83A1-F6EECF244321}">
                <p14:modId xmlns:p14="http://schemas.microsoft.com/office/powerpoint/2010/main" val="3450047178"/>
              </p:ext>
            </p:extLst>
          </p:nvPr>
        </p:nvGraphicFramePr>
        <p:xfrm>
          <a:off x="5144089" y="5680964"/>
          <a:ext cx="952500" cy="292100"/>
        </p:xfrm>
        <a:graphic>
          <a:graphicData uri="http://schemas.openxmlformats.org/presentationml/2006/ole">
            <mc:AlternateContent xmlns:mc="http://schemas.openxmlformats.org/markup-compatibility/2006">
              <mc:Choice xmlns:v="urn:schemas-microsoft-com:vml" Requires="v">
                <p:oleObj spid="_x0000_s1230" name="Equation" r:id="rId6" imgW="952200" imgH="291960" progId="Equation.DSMT4">
                  <p:embed/>
                </p:oleObj>
              </mc:Choice>
              <mc:Fallback>
                <p:oleObj name="Equation" r:id="rId6" imgW="952200" imgH="291960" progId="Equation.DSMT4">
                  <p:embed/>
                  <p:pic>
                    <p:nvPicPr>
                      <p:cNvPr id="10" name="Object 9">
                        <a:extLst>
                          <a:ext uri="{FF2B5EF4-FFF2-40B4-BE49-F238E27FC236}">
                            <a16:creationId xmlns:a16="http://schemas.microsoft.com/office/drawing/2014/main" id="{899C7892-3372-46A5-AFC0-E2D71BE6A960}"/>
                          </a:ext>
                        </a:extLst>
                      </p:cNvPr>
                      <p:cNvPicPr/>
                      <p:nvPr/>
                    </p:nvPicPr>
                    <p:blipFill>
                      <a:blip r:embed="rId7"/>
                      <a:stretch>
                        <a:fillRect/>
                      </a:stretch>
                    </p:blipFill>
                    <p:spPr>
                      <a:xfrm>
                        <a:off x="5144089" y="5680964"/>
                        <a:ext cx="952500" cy="292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346AA3A-87A2-4B9E-9D89-A45D9E38DEEA}"/>
              </a:ext>
            </a:extLst>
          </p:cNvPr>
          <p:cNvSpPr>
            <a:spLocks noGrp="1"/>
          </p:cNvSpPr>
          <p:nvPr>
            <p:ph sz="quarter" idx="18"/>
          </p:nvPr>
        </p:nvSpPr>
        <p:spPr>
          <a:xfrm>
            <a:off x="6179178" y="5641780"/>
            <a:ext cx="2835235" cy="409074"/>
          </a:xfrm>
        </p:spPr>
        <p:txBody>
          <a:bodyPr/>
          <a:lstStyle/>
          <a:p>
            <a:pPr marL="432" indent="0">
              <a:buNone/>
            </a:pPr>
            <a:r>
              <a:rPr lang="en-US" sz="2400" dirty="0"/>
              <a:t>double bonds in the</a:t>
            </a:r>
            <a:endParaRPr lang="en-IN" sz="2400" dirty="0"/>
          </a:p>
        </p:txBody>
      </p:sp>
      <p:sp>
        <p:nvSpPr>
          <p:cNvPr id="8" name="Content Placeholder 7">
            <a:extLst>
              <a:ext uri="{FF2B5EF4-FFF2-40B4-BE49-F238E27FC236}">
                <a16:creationId xmlns:a16="http://schemas.microsoft.com/office/drawing/2014/main" id="{1B5842AB-E8C9-4BFA-BC4C-03E5DCD8E196}"/>
              </a:ext>
            </a:extLst>
          </p:cNvPr>
          <p:cNvSpPr>
            <a:spLocks noGrp="1"/>
          </p:cNvSpPr>
          <p:nvPr>
            <p:ph sz="quarter" idx="19"/>
          </p:nvPr>
        </p:nvSpPr>
        <p:spPr>
          <a:xfrm>
            <a:off x="715928" y="6050854"/>
            <a:ext cx="1899256" cy="426700"/>
          </a:xfrm>
        </p:spPr>
        <p:txBody>
          <a:bodyPr/>
          <a:lstStyle/>
          <a:p>
            <a:pPr marL="432" indent="0">
              <a:buNone/>
            </a:pPr>
            <a:r>
              <a:rPr lang="en-US" sz="2400" dirty="0"/>
              <a:t>carbon chain</a:t>
            </a:r>
            <a:endParaRPr lang="en-IN" sz="2400" dirty="0"/>
          </a:p>
        </p:txBody>
      </p:sp>
    </p:spTree>
    <p:extLst>
      <p:ext uri="{BB962C8B-B14F-4D97-AF65-F5344CB8AC3E}">
        <p14:creationId xmlns:p14="http://schemas.microsoft.com/office/powerpoint/2010/main" val="217405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N" dirty="0"/>
              <a:t>Drawing Fatty Acids</a:t>
            </a:r>
            <a:endParaRPr lang="en-IN" sz="2000" b="0" baseline="0" dirty="0"/>
          </a:p>
        </p:txBody>
      </p:sp>
      <p:sp>
        <p:nvSpPr>
          <p:cNvPr id="16" name="Content Placeholder 15"/>
          <p:cNvSpPr>
            <a:spLocks noGrp="1"/>
          </p:cNvSpPr>
          <p:nvPr>
            <p:ph sz="quarter" idx="13"/>
          </p:nvPr>
        </p:nvSpPr>
        <p:spPr>
          <a:xfrm>
            <a:off x="457200" y="1556326"/>
            <a:ext cx="8229600" cy="1726369"/>
          </a:xfrm>
        </p:spPr>
        <p:txBody>
          <a:bodyPr/>
          <a:lstStyle/>
          <a:p>
            <a:r>
              <a:rPr lang="en-US" dirty="0"/>
              <a:t>In a skeletal formula of a fatty acid, the ends and bends of the line are the carbon atoms.</a:t>
            </a:r>
          </a:p>
          <a:p>
            <a:r>
              <a:rPr lang="en-US" dirty="0"/>
              <a:t>The structural formula of lauric acid can be drawn in several forms.</a:t>
            </a:r>
          </a:p>
        </p:txBody>
      </p:sp>
      <p:pic>
        <p:nvPicPr>
          <p:cNvPr id="4" name="Picture 3" descr="The structures are as follows. A ball-and-stick model of a fatty acid has a carboxyl group at one end bonded to a jagged chain of carbon atoms. The compound has 3 condensed structural formulas. &#10;• A structure has a chain of the following single-bonded molecules: C H 3. Left parenthesis C H 2, right parenthesis, sub 10. C double bonded to O above. O H. &#10;• A structure has a chain of the following single-bonded molecules: C H 3. Left parenthesis C H 2, right parenthesis, sub 10. C O O H. &#10;• A structure has a C H 3 group at one end bonded to a chain of 10 C H 2 groups, bonded to C double-bonded to an O and single-bonded to an O H group. &#10;The line-angle structural formula appears like the ball-and-stick model, with 12 lines and 11 angles. The last line ends at O H and the adjacent angle has a double line leading to O above.&#10;">
            <a:extLst>
              <a:ext uri="{FF2B5EF4-FFF2-40B4-BE49-F238E27FC236}">
                <a16:creationId xmlns:a16="http://schemas.microsoft.com/office/drawing/2014/main" id="{0C4B8661-D5FF-4AC4-9CE0-8CCC6EDF76F2}"/>
              </a:ext>
            </a:extLst>
          </p:cNvPr>
          <p:cNvPicPr>
            <a:picLocks noChangeAspect="1"/>
          </p:cNvPicPr>
          <p:nvPr/>
        </p:nvPicPr>
        <p:blipFill>
          <a:blip r:embed="rId2"/>
          <a:stretch>
            <a:fillRect/>
          </a:stretch>
        </p:blipFill>
        <p:spPr>
          <a:xfrm>
            <a:off x="2041940" y="3349841"/>
            <a:ext cx="5060119" cy="2999492"/>
          </a:xfrm>
          <a:prstGeom prst="rect">
            <a:avLst/>
          </a:prstGeom>
        </p:spPr>
      </p:pic>
    </p:spTree>
    <p:extLst>
      <p:ext uri="{BB962C8B-B14F-4D97-AF65-F5344CB8AC3E}">
        <p14:creationId xmlns:p14="http://schemas.microsoft.com/office/powerpoint/2010/main" val="361486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C5AF-25D9-4CAE-86BD-96DAC182CA57}"/>
              </a:ext>
            </a:extLst>
          </p:cNvPr>
          <p:cNvSpPr>
            <a:spLocks noGrp="1"/>
          </p:cNvSpPr>
          <p:nvPr>
            <p:ph type="title"/>
          </p:nvPr>
        </p:nvSpPr>
        <p:spPr/>
        <p:txBody>
          <a:bodyPr/>
          <a:lstStyle/>
          <a:p>
            <a:r>
              <a:rPr lang="en-IN" dirty="0"/>
              <a:t>Saturated Fatty Acids</a:t>
            </a:r>
          </a:p>
        </p:txBody>
      </p:sp>
      <p:sp>
        <p:nvSpPr>
          <p:cNvPr id="3" name="Content Placeholder 2">
            <a:extLst>
              <a:ext uri="{FF2B5EF4-FFF2-40B4-BE49-F238E27FC236}">
                <a16:creationId xmlns:a16="http://schemas.microsoft.com/office/drawing/2014/main" id="{96E5FAAB-0B6C-477D-8ABF-8AB11339689E}"/>
              </a:ext>
            </a:extLst>
          </p:cNvPr>
          <p:cNvSpPr>
            <a:spLocks noGrp="1"/>
          </p:cNvSpPr>
          <p:nvPr>
            <p:ph sz="quarter" idx="16"/>
          </p:nvPr>
        </p:nvSpPr>
        <p:spPr>
          <a:xfrm>
            <a:off x="457200" y="1555749"/>
            <a:ext cx="4936644" cy="370968"/>
          </a:xfrm>
        </p:spPr>
        <p:txBody>
          <a:bodyPr/>
          <a:lstStyle/>
          <a:p>
            <a:pPr marL="432" indent="0">
              <a:buNone/>
            </a:pPr>
            <a:r>
              <a:rPr lang="en-US" sz="2200" dirty="0"/>
              <a:t>Fatty acids can be </a:t>
            </a:r>
            <a:r>
              <a:rPr lang="en-US" sz="2200" b="1" dirty="0"/>
              <a:t>saturated</a:t>
            </a:r>
            <a:r>
              <a:rPr lang="en-US" sz="2200" dirty="0"/>
              <a:t>, with only</a:t>
            </a:r>
            <a:endParaRPr lang="en-IN" sz="2200" dirty="0"/>
          </a:p>
        </p:txBody>
      </p:sp>
      <p:graphicFrame>
        <p:nvGraphicFramePr>
          <p:cNvPr id="7" name="Object 6" descr="C, single bond, C.">
            <a:extLst>
              <a:ext uri="{FF2B5EF4-FFF2-40B4-BE49-F238E27FC236}">
                <a16:creationId xmlns:a16="http://schemas.microsoft.com/office/drawing/2014/main" id="{FF140EDC-B0F2-48CB-8A27-376BA3A03DC9}"/>
              </a:ext>
            </a:extLst>
          </p:cNvPr>
          <p:cNvGraphicFramePr>
            <a:graphicFrameLocks noChangeAspect="1"/>
          </p:cNvGraphicFramePr>
          <p:nvPr>
            <p:extLst>
              <p:ext uri="{D42A27DB-BD31-4B8C-83A1-F6EECF244321}">
                <p14:modId xmlns:p14="http://schemas.microsoft.com/office/powerpoint/2010/main" val="831080123"/>
              </p:ext>
            </p:extLst>
          </p:nvPr>
        </p:nvGraphicFramePr>
        <p:xfrm>
          <a:off x="5439564" y="1634619"/>
          <a:ext cx="755703" cy="241405"/>
        </p:xfrm>
        <a:graphic>
          <a:graphicData uri="http://schemas.openxmlformats.org/presentationml/2006/ole">
            <mc:AlternateContent xmlns:mc="http://schemas.openxmlformats.org/markup-compatibility/2006">
              <mc:Choice xmlns:v="urn:schemas-microsoft-com:vml" Requires="v">
                <p:oleObj spid="_x0000_s2154" name="Equation" r:id="rId3" imgW="914400" imgH="291960" progId="Equation.DSMT4">
                  <p:embed/>
                </p:oleObj>
              </mc:Choice>
              <mc:Fallback>
                <p:oleObj name="Equation" r:id="rId3" imgW="914400" imgH="291960" progId="Equation.DSMT4">
                  <p:embed/>
                  <p:pic>
                    <p:nvPicPr>
                      <p:cNvPr id="12" name="Object 11">
                        <a:extLst>
                          <a:ext uri="{FF2B5EF4-FFF2-40B4-BE49-F238E27FC236}">
                            <a16:creationId xmlns:a16="http://schemas.microsoft.com/office/drawing/2014/main" id="{BE206E65-96AD-4F09-9AB4-5612D6578263}"/>
                          </a:ext>
                        </a:extLst>
                      </p:cNvPr>
                      <p:cNvPicPr/>
                      <p:nvPr/>
                    </p:nvPicPr>
                    <p:blipFill>
                      <a:blip r:embed="rId4"/>
                      <a:stretch>
                        <a:fillRect/>
                      </a:stretch>
                    </p:blipFill>
                    <p:spPr>
                      <a:xfrm>
                        <a:off x="5439564" y="1634619"/>
                        <a:ext cx="755703" cy="24140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A9D154C-046A-41D3-B441-B22D7ADBF172}"/>
              </a:ext>
            </a:extLst>
          </p:cNvPr>
          <p:cNvSpPr>
            <a:spLocks noGrp="1"/>
          </p:cNvSpPr>
          <p:nvPr>
            <p:ph sz="quarter" idx="14"/>
          </p:nvPr>
        </p:nvSpPr>
        <p:spPr>
          <a:xfrm>
            <a:off x="6270180" y="1551209"/>
            <a:ext cx="2489772" cy="375508"/>
          </a:xfrm>
        </p:spPr>
        <p:txBody>
          <a:bodyPr/>
          <a:lstStyle/>
          <a:p>
            <a:pPr marL="432" indent="0">
              <a:buNone/>
            </a:pPr>
            <a:r>
              <a:rPr lang="en-IN" sz="2200" dirty="0"/>
              <a:t>single bonds in the</a:t>
            </a:r>
          </a:p>
        </p:txBody>
      </p:sp>
      <p:sp>
        <p:nvSpPr>
          <p:cNvPr id="5" name="Content Placeholder 4">
            <a:extLst>
              <a:ext uri="{FF2B5EF4-FFF2-40B4-BE49-F238E27FC236}">
                <a16:creationId xmlns:a16="http://schemas.microsoft.com/office/drawing/2014/main" id="{BA340639-A299-4E66-A74B-769114551725}"/>
              </a:ext>
            </a:extLst>
          </p:cNvPr>
          <p:cNvSpPr>
            <a:spLocks noGrp="1"/>
          </p:cNvSpPr>
          <p:nvPr>
            <p:ph sz="quarter" idx="15"/>
          </p:nvPr>
        </p:nvSpPr>
        <p:spPr>
          <a:xfrm>
            <a:off x="454672" y="1963286"/>
            <a:ext cx="1835946" cy="411109"/>
          </a:xfrm>
        </p:spPr>
        <p:txBody>
          <a:bodyPr/>
          <a:lstStyle/>
          <a:p>
            <a:pPr marL="432" indent="0">
              <a:buNone/>
            </a:pPr>
            <a:r>
              <a:rPr lang="en-IN" sz="2200" dirty="0"/>
              <a:t>carbon chain.</a:t>
            </a:r>
          </a:p>
        </p:txBody>
      </p:sp>
      <p:sp>
        <p:nvSpPr>
          <p:cNvPr id="6" name="Content Placeholder 5">
            <a:extLst>
              <a:ext uri="{FF2B5EF4-FFF2-40B4-BE49-F238E27FC236}">
                <a16:creationId xmlns:a16="http://schemas.microsoft.com/office/drawing/2014/main" id="{966C273F-A857-49C6-8D73-24026B94AC9A}"/>
              </a:ext>
            </a:extLst>
          </p:cNvPr>
          <p:cNvSpPr>
            <a:spLocks noGrp="1"/>
          </p:cNvSpPr>
          <p:nvPr>
            <p:ph sz="quarter" idx="17"/>
          </p:nvPr>
        </p:nvSpPr>
        <p:spPr>
          <a:xfrm>
            <a:off x="457200" y="2429259"/>
            <a:ext cx="8232128" cy="376166"/>
          </a:xfrm>
        </p:spPr>
        <p:txBody>
          <a:bodyPr/>
          <a:lstStyle/>
          <a:p>
            <a:pPr marL="432" indent="0">
              <a:buNone/>
            </a:pPr>
            <a:r>
              <a:rPr lang="en-US" sz="2200" b="1" dirty="0"/>
              <a:t>Table 15.1</a:t>
            </a:r>
            <a:r>
              <a:rPr lang="en-US" sz="2200" dirty="0"/>
              <a:t> Structures and Melting Points of Common Fatty Acids</a:t>
            </a:r>
            <a:endParaRPr lang="en-IN" sz="2200" dirty="0"/>
          </a:p>
        </p:txBody>
      </p:sp>
      <p:graphicFrame>
        <p:nvGraphicFramePr>
          <p:cNvPr id="8" name="Table 7">
            <a:extLst>
              <a:ext uri="{FF2B5EF4-FFF2-40B4-BE49-F238E27FC236}">
                <a16:creationId xmlns:a16="http://schemas.microsoft.com/office/drawing/2014/main" id="{9846ED09-DF70-4A19-9EC3-B49499A4646C}"/>
              </a:ext>
            </a:extLst>
          </p:cNvPr>
          <p:cNvGraphicFramePr>
            <a:graphicFrameLocks noGrp="1"/>
          </p:cNvGraphicFramePr>
          <p:nvPr>
            <p:extLst>
              <p:ext uri="{D42A27DB-BD31-4B8C-83A1-F6EECF244321}">
                <p14:modId xmlns:p14="http://schemas.microsoft.com/office/powerpoint/2010/main" val="1554420668"/>
              </p:ext>
            </p:extLst>
          </p:nvPr>
        </p:nvGraphicFramePr>
        <p:xfrm>
          <a:off x="456766" y="2938414"/>
          <a:ext cx="8028213" cy="3403360"/>
        </p:xfrm>
        <a:graphic>
          <a:graphicData uri="http://schemas.openxmlformats.org/drawingml/2006/table">
            <a:tbl>
              <a:tblPr firstRow="1" bandRow="1">
                <a:tableStyleId>{2D5ABB26-0587-4C30-8999-92F81FD0307C}</a:tableStyleId>
              </a:tblPr>
              <a:tblGrid>
                <a:gridCol w="1153884">
                  <a:extLst>
                    <a:ext uri="{9D8B030D-6E8A-4147-A177-3AD203B41FA5}">
                      <a16:colId xmlns:a16="http://schemas.microsoft.com/office/drawing/2014/main" val="3466833357"/>
                    </a:ext>
                  </a:extLst>
                </a:gridCol>
                <a:gridCol w="1493322">
                  <a:extLst>
                    <a:ext uri="{9D8B030D-6E8A-4147-A177-3AD203B41FA5}">
                      <a16:colId xmlns:a16="http://schemas.microsoft.com/office/drawing/2014/main" val="2973118606"/>
                    </a:ext>
                  </a:extLst>
                </a:gridCol>
                <a:gridCol w="941540">
                  <a:extLst>
                    <a:ext uri="{9D8B030D-6E8A-4147-A177-3AD203B41FA5}">
                      <a16:colId xmlns:a16="http://schemas.microsoft.com/office/drawing/2014/main" val="1242845562"/>
                    </a:ext>
                  </a:extLst>
                </a:gridCol>
                <a:gridCol w="1025806">
                  <a:extLst>
                    <a:ext uri="{9D8B030D-6E8A-4147-A177-3AD203B41FA5}">
                      <a16:colId xmlns:a16="http://schemas.microsoft.com/office/drawing/2014/main" val="1466779355"/>
                    </a:ext>
                  </a:extLst>
                </a:gridCol>
                <a:gridCol w="3413661">
                  <a:extLst>
                    <a:ext uri="{9D8B030D-6E8A-4147-A177-3AD203B41FA5}">
                      <a16:colId xmlns:a16="http://schemas.microsoft.com/office/drawing/2014/main" val="2919501140"/>
                    </a:ext>
                  </a:extLst>
                </a:gridCol>
              </a:tblGrid>
              <a:tr h="468419">
                <a:tc>
                  <a:txBody>
                    <a:bodyPr/>
                    <a:lstStyle/>
                    <a:p>
                      <a:r>
                        <a:rPr lang="en-IN" sz="1400" b="1" dirty="0"/>
                        <a:t>Name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Carbon Atoms:</a:t>
                      </a:r>
                    </a:p>
                    <a:p>
                      <a:r>
                        <a:rPr lang="en-IN" sz="1400" b="1" i="0" u="none" strike="noStrike" cap="none" baseline="0" dirty="0">
                          <a:solidFill>
                            <a:schemeClr val="tx1"/>
                          </a:solidFill>
                          <a:latin typeface="+mn-lt"/>
                          <a:ea typeface="+mn-ea"/>
                          <a:cs typeface="+mn-cs"/>
                          <a:sym typeface="Arial"/>
                        </a:rPr>
                        <a:t>Double Bonds</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Present in</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Melting</a:t>
                      </a:r>
                    </a:p>
                    <a:p>
                      <a:r>
                        <a:rPr lang="en-IN" sz="1400" b="1" i="0" u="none" strike="noStrike" cap="none" baseline="0" dirty="0">
                          <a:solidFill>
                            <a:schemeClr val="tx1"/>
                          </a:solidFill>
                          <a:latin typeface="+mn-lt"/>
                          <a:ea typeface="+mn-ea"/>
                          <a:cs typeface="+mn-cs"/>
                          <a:sym typeface="Arial"/>
                        </a:rPr>
                        <a:t>Point (°C)</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Structures</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36767"/>
                  </a:ext>
                </a:extLst>
              </a:tr>
              <a:tr h="472404">
                <a:tc>
                  <a:txBody>
                    <a:bodyPr/>
                    <a:lstStyle/>
                    <a:p>
                      <a:r>
                        <a:rPr lang="en-IN" sz="1400" b="1" i="0" u="none" strike="noStrike" cap="none" baseline="0" dirty="0">
                          <a:solidFill>
                            <a:schemeClr val="tx1"/>
                          </a:solidFill>
                          <a:latin typeface="+mn-lt"/>
                          <a:ea typeface="+mn-ea"/>
                          <a:cs typeface="+mn-cs"/>
                          <a:sym typeface="Arial"/>
                        </a:rPr>
                        <a:t>Saturated Fatty Acids</a:t>
                      </a:r>
                      <a:endParaRPr lang="en-IN"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rPr>
                        <a:t>blank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rPr>
                        <a:t>blank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blank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810440"/>
                  </a:ext>
                </a:extLst>
              </a:tr>
              <a:tr h="591760">
                <a:tc>
                  <a:txBody>
                    <a:bodyPr/>
                    <a:lstStyle/>
                    <a:p>
                      <a:r>
                        <a:rPr lang="en-IN" sz="1400" b="0" i="0" u="none" strike="noStrike" cap="none" baseline="0" dirty="0">
                          <a:solidFill>
                            <a:schemeClr val="tx1"/>
                          </a:solidFill>
                          <a:latin typeface="+mn-lt"/>
                          <a:ea typeface="+mn-ea"/>
                          <a:cs typeface="+mn-cs"/>
                          <a:sym typeface="Arial"/>
                        </a:rPr>
                        <a:t>Lauric acid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0" dirty="0"/>
                        <a:t>12:0</a:t>
                      </a:r>
                      <a:endParaRPr lang="en-IN" sz="1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Coconut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44</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b="0" i="0" u="none" strike="noStrike" dirty="0" smtClean="0">
                          <a:solidFill>
                            <a:schemeClr val="bg1"/>
                          </a:solidFill>
                          <a:effectLst/>
                          <a:latin typeface="Arial" panose="020B0604020202020204" pitchFamily="34" charset="0"/>
                        </a:rPr>
                        <a:t>C </a:t>
                      </a:r>
                      <a:r>
                        <a:rPr lang="en-US" sz="800" b="0" i="0" u="none" strike="noStrike" dirty="0">
                          <a:solidFill>
                            <a:schemeClr val="bg1"/>
                          </a:solidFill>
                          <a:effectLst/>
                          <a:latin typeface="Arial" panose="020B0604020202020204" pitchFamily="34" charset="0"/>
                        </a:rPr>
                        <a:t>H 3, single bond, left parenthesis, C H 2, right parenthesis, sub 10, single bond, C O </a:t>
                      </a:r>
                      <a:r>
                        <a:rPr lang="en-US" sz="800" b="0" i="0" u="none" strike="noStrike" dirty="0" err="1">
                          <a:solidFill>
                            <a:schemeClr val="bg1"/>
                          </a:solidFill>
                          <a:effectLst/>
                          <a:latin typeface="Arial" panose="020B0604020202020204" pitchFamily="34" charset="0"/>
                        </a:rPr>
                        <a:t>O</a:t>
                      </a:r>
                      <a:r>
                        <a:rPr lang="en-US" sz="800" b="0" i="0" u="none" strike="noStrike" dirty="0">
                          <a:solidFill>
                            <a:schemeClr val="bg1"/>
                          </a:solidFill>
                          <a:effectLst/>
                          <a:latin typeface="Arial" panose="020B0604020202020204" pitchFamily="34" charset="0"/>
                        </a:rPr>
                        <a:t> H. </a:t>
                      </a:r>
                      <a:r>
                        <a:rPr lang="en-US" sz="800" b="0" i="0" u="none" strike="noStrike" dirty="0" smtClean="0">
                          <a:solidFill>
                            <a:schemeClr val="bg1"/>
                          </a:solidFill>
                          <a:effectLst/>
                          <a:latin typeface="Arial" panose="020B0604020202020204" pitchFamily="34" charset="0"/>
                        </a:rPr>
                        <a:t>A 12 carbon chain is given that ends with O H and where C 12 is double bonded to O.</a:t>
                      </a:r>
                      <a:endParaRPr lang="en-US" sz="800" b="0" i="0" u="none" strike="noStrike" dirty="0">
                        <a:solidFill>
                          <a:schemeClr val="bg1"/>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477099"/>
                  </a:ext>
                </a:extLst>
              </a:tr>
              <a:tr h="591760">
                <a:tc>
                  <a:txBody>
                    <a:bodyPr/>
                    <a:lstStyle/>
                    <a:p>
                      <a:pPr marL="111125" indent="-111125"/>
                      <a:r>
                        <a:rPr lang="en-IN" sz="1400" b="0" i="0" u="none" strike="noStrike" cap="none" baseline="0" dirty="0">
                          <a:solidFill>
                            <a:schemeClr val="tx1"/>
                          </a:solidFill>
                          <a:latin typeface="+mn-lt"/>
                          <a:ea typeface="+mn-ea"/>
                          <a:cs typeface="+mn-cs"/>
                          <a:sym typeface="Arial"/>
                        </a:rPr>
                        <a:t>Myristic acid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0" dirty="0"/>
                        <a:t>14:0</a:t>
                      </a:r>
                      <a:endParaRPr lang="en-IN" sz="1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Nutmeg</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55</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solidFill>
                            <a:schemeClr val="bg1"/>
                          </a:solidFill>
                        </a:rPr>
                        <a:t>C H 3, single bond, left parenthesis, C H 2, right parenthesis, sub 12, single bond, C O </a:t>
                      </a:r>
                      <a:r>
                        <a:rPr lang="en-US" sz="800" dirty="0" err="1" smtClean="0">
                          <a:solidFill>
                            <a:schemeClr val="bg1"/>
                          </a:solidFill>
                        </a:rPr>
                        <a:t>O</a:t>
                      </a:r>
                      <a:r>
                        <a:rPr lang="en-US" sz="800" dirty="0" smtClean="0">
                          <a:solidFill>
                            <a:schemeClr val="bg1"/>
                          </a:solidFill>
                        </a:rPr>
                        <a:t> H. A 14 carbon chain is given that ends with O H and where C 14 is double bonded to O.</a:t>
                      </a:r>
                      <a:endParaRPr lang="en-IN"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732433"/>
                  </a:ext>
                </a:extLst>
              </a:tr>
              <a:tr h="591760">
                <a:tc>
                  <a:txBody>
                    <a:bodyPr/>
                    <a:lstStyle/>
                    <a:p>
                      <a:pPr marL="111125" indent="-111125"/>
                      <a:r>
                        <a:rPr lang="en-IN" sz="1400" b="0" i="0" u="none" strike="noStrike" cap="none" baseline="0" dirty="0">
                          <a:solidFill>
                            <a:schemeClr val="tx1"/>
                          </a:solidFill>
                          <a:latin typeface="+mn-lt"/>
                          <a:ea typeface="+mn-ea"/>
                          <a:cs typeface="+mn-cs"/>
                          <a:sym typeface="Arial"/>
                        </a:rPr>
                        <a:t>Palmitic acid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0" dirty="0"/>
                        <a:t>16:0</a:t>
                      </a:r>
                      <a:endParaRPr lang="en-IN" sz="1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Palm</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63</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solidFill>
                            <a:schemeClr val="bg1"/>
                          </a:solidFill>
                        </a:rPr>
                        <a:t>C H 3, single bond, left parenthesis, C H 2, right parenthesis, sub 14, single bond, C O </a:t>
                      </a:r>
                      <a:r>
                        <a:rPr lang="en-US" sz="800" dirty="0" err="1" smtClean="0">
                          <a:solidFill>
                            <a:schemeClr val="bg1"/>
                          </a:solidFill>
                        </a:rPr>
                        <a:t>O</a:t>
                      </a:r>
                      <a:r>
                        <a:rPr lang="en-US" sz="800" dirty="0" smtClean="0">
                          <a:solidFill>
                            <a:schemeClr val="bg1"/>
                          </a:solidFill>
                        </a:rPr>
                        <a:t> H. A 16 carbon chain is given that ends with O H and where C 16 is double bonded to O.</a:t>
                      </a:r>
                      <a:endParaRPr lang="en-IN"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038382"/>
                  </a:ext>
                </a:extLst>
              </a:tr>
              <a:tr h="591760">
                <a:tc>
                  <a:txBody>
                    <a:bodyPr/>
                    <a:lstStyle/>
                    <a:p>
                      <a:r>
                        <a:rPr lang="en-IN" sz="1400" b="0" i="0" u="none" strike="noStrike" cap="none" baseline="0" dirty="0">
                          <a:solidFill>
                            <a:schemeClr val="tx1"/>
                          </a:solidFill>
                          <a:latin typeface="+mn-lt"/>
                          <a:ea typeface="+mn-ea"/>
                          <a:cs typeface="+mn-cs"/>
                          <a:sym typeface="Arial"/>
                        </a:rPr>
                        <a:t>Stearic acid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0" dirty="0"/>
                        <a:t>18:0</a:t>
                      </a:r>
                      <a:endParaRPr lang="en-IN" sz="1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Animal fat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69</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solidFill>
                            <a:schemeClr val="bg1"/>
                          </a:solidFill>
                        </a:rPr>
                        <a:t>C H 3, single bond, left parenthesis, C H 2, right parenthesis, sub 16, single bond, C O </a:t>
                      </a:r>
                      <a:r>
                        <a:rPr lang="en-US" sz="800" dirty="0" err="1" smtClean="0">
                          <a:solidFill>
                            <a:schemeClr val="bg1"/>
                          </a:solidFill>
                        </a:rPr>
                        <a:t>O</a:t>
                      </a:r>
                      <a:r>
                        <a:rPr lang="en-US" sz="800" dirty="0" smtClean="0">
                          <a:solidFill>
                            <a:schemeClr val="bg1"/>
                          </a:solidFill>
                        </a:rPr>
                        <a:t> H. An 18 carbon chain is given that ends with O H and where C 18 is double bonded to O.</a:t>
                      </a:r>
                      <a:endParaRPr lang="en-IN"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72783"/>
                  </a:ext>
                </a:extLst>
              </a:tr>
            </a:tbl>
          </a:graphicData>
        </a:graphic>
      </p:graphicFrame>
      <p:pic>
        <p:nvPicPr>
          <p:cNvPr id="11" name="Picture 10">
            <a:extLst>
              <a:ext uri="{FF2B5EF4-FFF2-40B4-BE49-F238E27FC236}">
                <a16:creationId xmlns:a16="http://schemas.microsoft.com/office/drawing/2014/main" id="{FE3CBDCB-0463-495E-98E2-24A380B7886A}"/>
              </a:ext>
            </a:extLst>
          </p:cNvPr>
          <p:cNvPicPr>
            <a:picLocks noChangeAspect="1"/>
          </p:cNvPicPr>
          <p:nvPr/>
        </p:nvPicPr>
        <p:blipFill>
          <a:blip r:embed="rId5"/>
          <a:stretch>
            <a:fillRect/>
          </a:stretch>
        </p:blipFill>
        <p:spPr>
          <a:xfrm>
            <a:off x="5262762" y="4029666"/>
            <a:ext cx="1667584" cy="486168"/>
          </a:xfrm>
          <a:prstGeom prst="rect">
            <a:avLst/>
          </a:prstGeom>
        </p:spPr>
      </p:pic>
      <p:pic>
        <p:nvPicPr>
          <p:cNvPr id="13" name="Picture 12">
            <a:extLst>
              <a:ext uri="{FF2B5EF4-FFF2-40B4-BE49-F238E27FC236}">
                <a16:creationId xmlns:a16="http://schemas.microsoft.com/office/drawing/2014/main" id="{84AEBEA6-8177-4899-9779-49B9A6009857}"/>
              </a:ext>
            </a:extLst>
          </p:cNvPr>
          <p:cNvPicPr>
            <a:picLocks noChangeAspect="1"/>
          </p:cNvPicPr>
          <p:nvPr/>
        </p:nvPicPr>
        <p:blipFill>
          <a:blip r:embed="rId6"/>
          <a:stretch>
            <a:fillRect/>
          </a:stretch>
        </p:blipFill>
        <p:spPr>
          <a:xfrm>
            <a:off x="5251423" y="4605258"/>
            <a:ext cx="2105891" cy="526473"/>
          </a:xfrm>
          <a:prstGeom prst="rect">
            <a:avLst/>
          </a:prstGeom>
        </p:spPr>
      </p:pic>
      <p:pic>
        <p:nvPicPr>
          <p:cNvPr id="15" name="Picture 14">
            <a:extLst>
              <a:ext uri="{FF2B5EF4-FFF2-40B4-BE49-F238E27FC236}">
                <a16:creationId xmlns:a16="http://schemas.microsoft.com/office/drawing/2014/main" id="{59E32F76-5E81-4023-9FB0-36526A81F48D}"/>
              </a:ext>
            </a:extLst>
          </p:cNvPr>
          <p:cNvPicPr>
            <a:picLocks noChangeAspect="1"/>
          </p:cNvPicPr>
          <p:nvPr/>
        </p:nvPicPr>
        <p:blipFill>
          <a:blip r:embed="rId7"/>
          <a:stretch>
            <a:fillRect/>
          </a:stretch>
        </p:blipFill>
        <p:spPr>
          <a:xfrm>
            <a:off x="5256971" y="5181602"/>
            <a:ext cx="2371898" cy="537556"/>
          </a:xfrm>
          <a:prstGeom prst="rect">
            <a:avLst/>
          </a:prstGeom>
        </p:spPr>
      </p:pic>
      <p:pic>
        <p:nvPicPr>
          <p:cNvPr id="17" name="Picture 16">
            <a:extLst>
              <a:ext uri="{FF2B5EF4-FFF2-40B4-BE49-F238E27FC236}">
                <a16:creationId xmlns:a16="http://schemas.microsoft.com/office/drawing/2014/main" id="{AFE85EB1-0A8D-4BA5-B44A-ECDB6344E901}"/>
              </a:ext>
            </a:extLst>
          </p:cNvPr>
          <p:cNvPicPr>
            <a:picLocks noChangeAspect="1"/>
          </p:cNvPicPr>
          <p:nvPr/>
        </p:nvPicPr>
        <p:blipFill>
          <a:blip r:embed="rId8"/>
          <a:stretch>
            <a:fillRect/>
          </a:stretch>
        </p:blipFill>
        <p:spPr>
          <a:xfrm>
            <a:off x="5244501" y="5787045"/>
            <a:ext cx="2646218" cy="518160"/>
          </a:xfrm>
          <a:prstGeom prst="rect">
            <a:avLst/>
          </a:prstGeom>
        </p:spPr>
      </p:pic>
    </p:spTree>
    <p:extLst>
      <p:ext uri="{BB962C8B-B14F-4D97-AF65-F5344CB8AC3E}">
        <p14:creationId xmlns:p14="http://schemas.microsoft.com/office/powerpoint/2010/main" val="6971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C5AF-25D9-4CAE-86BD-96DAC182CA57}"/>
              </a:ext>
            </a:extLst>
          </p:cNvPr>
          <p:cNvSpPr>
            <a:spLocks noGrp="1"/>
          </p:cNvSpPr>
          <p:nvPr>
            <p:ph type="title"/>
          </p:nvPr>
        </p:nvSpPr>
        <p:spPr/>
        <p:txBody>
          <a:bodyPr/>
          <a:lstStyle/>
          <a:p>
            <a:r>
              <a:rPr lang="en-IN" dirty="0"/>
              <a:t>Monounsaturated Fatty Acids</a:t>
            </a:r>
          </a:p>
        </p:txBody>
      </p:sp>
      <p:sp>
        <p:nvSpPr>
          <p:cNvPr id="3" name="Content Placeholder 2">
            <a:extLst>
              <a:ext uri="{FF2B5EF4-FFF2-40B4-BE49-F238E27FC236}">
                <a16:creationId xmlns:a16="http://schemas.microsoft.com/office/drawing/2014/main" id="{96E5FAAB-0B6C-477D-8ABF-8AB11339689E}"/>
              </a:ext>
            </a:extLst>
          </p:cNvPr>
          <p:cNvSpPr>
            <a:spLocks noGrp="1"/>
          </p:cNvSpPr>
          <p:nvPr>
            <p:ph sz="quarter" idx="16"/>
          </p:nvPr>
        </p:nvSpPr>
        <p:spPr>
          <a:xfrm>
            <a:off x="457199" y="1555749"/>
            <a:ext cx="8082644" cy="347934"/>
          </a:xfrm>
        </p:spPr>
        <p:txBody>
          <a:bodyPr/>
          <a:lstStyle/>
          <a:p>
            <a:pPr marL="432" indent="0">
              <a:buNone/>
            </a:pPr>
            <a:r>
              <a:rPr lang="en-US" sz="2200" dirty="0"/>
              <a:t>Fatty acids can be </a:t>
            </a:r>
            <a:r>
              <a:rPr lang="en-US" sz="2200" b="1" dirty="0"/>
              <a:t>monounsaturated</a:t>
            </a:r>
            <a:r>
              <a:rPr lang="en-US" sz="2200" dirty="0"/>
              <a:t>, with only one double</a:t>
            </a:r>
            <a:endParaRPr lang="en-IN" sz="2200" dirty="0"/>
          </a:p>
        </p:txBody>
      </p:sp>
      <p:graphicFrame>
        <p:nvGraphicFramePr>
          <p:cNvPr id="7" name="Object 6" descr="C, double bond, C.">
            <a:extLst>
              <a:ext uri="{FF2B5EF4-FFF2-40B4-BE49-F238E27FC236}">
                <a16:creationId xmlns:a16="http://schemas.microsoft.com/office/drawing/2014/main" id="{FF140EDC-B0F2-48CB-8A27-376BA3A03DC9}"/>
              </a:ext>
            </a:extLst>
          </p:cNvPr>
          <p:cNvGraphicFramePr>
            <a:graphicFrameLocks noChangeAspect="1"/>
          </p:cNvGraphicFramePr>
          <p:nvPr>
            <p:extLst>
              <p:ext uri="{D42A27DB-BD31-4B8C-83A1-F6EECF244321}">
                <p14:modId xmlns:p14="http://schemas.microsoft.com/office/powerpoint/2010/main" val="3681904298"/>
              </p:ext>
            </p:extLst>
          </p:nvPr>
        </p:nvGraphicFramePr>
        <p:xfrm>
          <a:off x="432385" y="1986970"/>
          <a:ext cx="787400" cy="241300"/>
        </p:xfrm>
        <a:graphic>
          <a:graphicData uri="http://schemas.openxmlformats.org/presentationml/2006/ole">
            <mc:AlternateContent xmlns:mc="http://schemas.openxmlformats.org/markup-compatibility/2006">
              <mc:Choice xmlns:v="urn:schemas-microsoft-com:vml" Requires="v">
                <p:oleObj spid="_x0000_s3176" name="Equation" r:id="rId3" imgW="952200" imgH="291960" progId="Equation.DSMT4">
                  <p:embed/>
                </p:oleObj>
              </mc:Choice>
              <mc:Fallback>
                <p:oleObj name="Equation" r:id="rId3" imgW="952200" imgH="291960" progId="Equation.DSMT4">
                  <p:embed/>
                  <p:pic>
                    <p:nvPicPr>
                      <p:cNvPr id="7" name="Object 6">
                        <a:extLst>
                          <a:ext uri="{FF2B5EF4-FFF2-40B4-BE49-F238E27FC236}">
                            <a16:creationId xmlns:a16="http://schemas.microsoft.com/office/drawing/2014/main" id="{FF140EDC-B0F2-48CB-8A27-376BA3A03DC9}"/>
                          </a:ext>
                        </a:extLst>
                      </p:cNvPr>
                      <p:cNvPicPr/>
                      <p:nvPr/>
                    </p:nvPicPr>
                    <p:blipFill>
                      <a:blip r:embed="rId4"/>
                      <a:stretch>
                        <a:fillRect/>
                      </a:stretch>
                    </p:blipFill>
                    <p:spPr>
                      <a:xfrm>
                        <a:off x="432385" y="1986970"/>
                        <a:ext cx="787400" cy="241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A9D154C-046A-41D3-B441-B22D7ADBF172}"/>
              </a:ext>
            </a:extLst>
          </p:cNvPr>
          <p:cNvSpPr>
            <a:spLocks noGrp="1"/>
          </p:cNvSpPr>
          <p:nvPr>
            <p:ph sz="quarter" idx="14"/>
          </p:nvPr>
        </p:nvSpPr>
        <p:spPr>
          <a:xfrm>
            <a:off x="1324115" y="1931219"/>
            <a:ext cx="3247885" cy="381769"/>
          </a:xfrm>
        </p:spPr>
        <p:txBody>
          <a:bodyPr/>
          <a:lstStyle/>
          <a:p>
            <a:pPr marL="432" indent="0">
              <a:buNone/>
            </a:pPr>
            <a:r>
              <a:rPr lang="en-US" sz="2200" dirty="0"/>
              <a:t>bond in the carbon chain.</a:t>
            </a:r>
            <a:endParaRPr lang="en-IN" sz="2200" dirty="0"/>
          </a:p>
        </p:txBody>
      </p:sp>
      <p:sp>
        <p:nvSpPr>
          <p:cNvPr id="6" name="Content Placeholder 5">
            <a:extLst>
              <a:ext uri="{FF2B5EF4-FFF2-40B4-BE49-F238E27FC236}">
                <a16:creationId xmlns:a16="http://schemas.microsoft.com/office/drawing/2014/main" id="{966C273F-A857-49C6-8D73-24026B94AC9A}"/>
              </a:ext>
            </a:extLst>
          </p:cNvPr>
          <p:cNvSpPr>
            <a:spLocks noGrp="1"/>
          </p:cNvSpPr>
          <p:nvPr>
            <p:ph sz="quarter" idx="17"/>
          </p:nvPr>
        </p:nvSpPr>
        <p:spPr>
          <a:xfrm>
            <a:off x="457200" y="2450595"/>
            <a:ext cx="8232128" cy="370394"/>
          </a:xfrm>
        </p:spPr>
        <p:txBody>
          <a:bodyPr/>
          <a:lstStyle/>
          <a:p>
            <a:pPr marL="432" indent="0">
              <a:buNone/>
            </a:pPr>
            <a:r>
              <a:rPr lang="en-US" sz="2200" b="1" dirty="0"/>
              <a:t>Table 15.1</a:t>
            </a:r>
            <a:r>
              <a:rPr lang="en-US" sz="2200" dirty="0"/>
              <a:t> Structures and Melting Points of Common Fatty Acids</a:t>
            </a:r>
            <a:endParaRPr lang="en-IN" sz="2200" dirty="0"/>
          </a:p>
        </p:txBody>
      </p:sp>
      <p:graphicFrame>
        <p:nvGraphicFramePr>
          <p:cNvPr id="11" name="Table 10">
            <a:extLst>
              <a:ext uri="{FF2B5EF4-FFF2-40B4-BE49-F238E27FC236}">
                <a16:creationId xmlns:a16="http://schemas.microsoft.com/office/drawing/2014/main" id="{4C34989D-5241-4270-BF93-DE00BAF3F8E7}"/>
              </a:ext>
            </a:extLst>
          </p:cNvPr>
          <p:cNvGraphicFramePr>
            <a:graphicFrameLocks noGrp="1"/>
          </p:cNvGraphicFramePr>
          <p:nvPr>
            <p:extLst>
              <p:ext uri="{D42A27DB-BD31-4B8C-83A1-F6EECF244321}">
                <p14:modId xmlns:p14="http://schemas.microsoft.com/office/powerpoint/2010/main" val="810449755"/>
              </p:ext>
            </p:extLst>
          </p:nvPr>
        </p:nvGraphicFramePr>
        <p:xfrm>
          <a:off x="511630" y="2961274"/>
          <a:ext cx="8028213" cy="2731770"/>
        </p:xfrm>
        <a:graphic>
          <a:graphicData uri="http://schemas.openxmlformats.org/drawingml/2006/table">
            <a:tbl>
              <a:tblPr firstRow="1" bandRow="1">
                <a:tableStyleId>{2D5ABB26-0587-4C30-8999-92F81FD0307C}</a:tableStyleId>
              </a:tblPr>
              <a:tblGrid>
                <a:gridCol w="1153884">
                  <a:extLst>
                    <a:ext uri="{9D8B030D-6E8A-4147-A177-3AD203B41FA5}">
                      <a16:colId xmlns:a16="http://schemas.microsoft.com/office/drawing/2014/main" val="3466833357"/>
                    </a:ext>
                  </a:extLst>
                </a:gridCol>
                <a:gridCol w="1493322">
                  <a:extLst>
                    <a:ext uri="{9D8B030D-6E8A-4147-A177-3AD203B41FA5}">
                      <a16:colId xmlns:a16="http://schemas.microsoft.com/office/drawing/2014/main" val="2973118606"/>
                    </a:ext>
                  </a:extLst>
                </a:gridCol>
                <a:gridCol w="1039091">
                  <a:extLst>
                    <a:ext uri="{9D8B030D-6E8A-4147-A177-3AD203B41FA5}">
                      <a16:colId xmlns:a16="http://schemas.microsoft.com/office/drawing/2014/main" val="1242845562"/>
                    </a:ext>
                  </a:extLst>
                </a:gridCol>
                <a:gridCol w="997528">
                  <a:extLst>
                    <a:ext uri="{9D8B030D-6E8A-4147-A177-3AD203B41FA5}">
                      <a16:colId xmlns:a16="http://schemas.microsoft.com/office/drawing/2014/main" val="1466779355"/>
                    </a:ext>
                  </a:extLst>
                </a:gridCol>
                <a:gridCol w="3344388">
                  <a:extLst>
                    <a:ext uri="{9D8B030D-6E8A-4147-A177-3AD203B41FA5}">
                      <a16:colId xmlns:a16="http://schemas.microsoft.com/office/drawing/2014/main" val="2919501140"/>
                    </a:ext>
                  </a:extLst>
                </a:gridCol>
              </a:tblGrid>
              <a:tr h="468419">
                <a:tc>
                  <a:txBody>
                    <a:bodyPr/>
                    <a:lstStyle/>
                    <a:p>
                      <a:r>
                        <a:rPr lang="en-IN" b="1" dirty="0"/>
                        <a:t>Name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Carbon Atoms:</a:t>
                      </a:r>
                    </a:p>
                    <a:p>
                      <a:r>
                        <a:rPr lang="en-IN" sz="1400" b="1" i="0" u="none" strike="noStrike" cap="none" baseline="0" dirty="0">
                          <a:solidFill>
                            <a:schemeClr val="tx1"/>
                          </a:solidFill>
                          <a:latin typeface="+mn-lt"/>
                          <a:ea typeface="+mn-ea"/>
                          <a:cs typeface="+mn-cs"/>
                          <a:sym typeface="Arial"/>
                        </a:rPr>
                        <a:t>Double Bonds</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Present in</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Melting</a:t>
                      </a:r>
                    </a:p>
                    <a:p>
                      <a:r>
                        <a:rPr lang="en-IN" sz="1400" b="1" i="0" u="none" strike="noStrike" cap="none" baseline="0" dirty="0">
                          <a:solidFill>
                            <a:schemeClr val="tx1"/>
                          </a:solidFill>
                          <a:latin typeface="+mn-lt"/>
                          <a:ea typeface="+mn-ea"/>
                          <a:cs typeface="+mn-cs"/>
                          <a:sym typeface="Arial"/>
                        </a:rPr>
                        <a:t>Point (°C)</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Structures</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36767"/>
                  </a:ext>
                </a:extLst>
              </a:tr>
              <a:tr h="472404">
                <a:tc>
                  <a:txBody>
                    <a:bodyPr/>
                    <a:lstStyle/>
                    <a:p>
                      <a:r>
                        <a:rPr lang="en-IN" sz="1400" b="1" i="0" u="none" strike="noStrike" cap="none" baseline="0" dirty="0">
                          <a:solidFill>
                            <a:schemeClr val="tx1"/>
                          </a:solidFill>
                          <a:latin typeface="+mn-lt"/>
                          <a:ea typeface="+mn-ea"/>
                          <a:cs typeface="+mn-cs"/>
                          <a:sym typeface="Arial"/>
                        </a:rPr>
                        <a:t>Monounsaturated Fatty Acids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rPr>
                        <a:t>blank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rPr>
                        <a:t>blank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rPr>
                        <a:t>blank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blank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810440"/>
                  </a:ext>
                </a:extLst>
              </a:tr>
              <a:tr h="591760">
                <a:tc>
                  <a:txBody>
                    <a:bodyPr/>
                    <a:lstStyle/>
                    <a:p>
                      <a:pPr marL="0" indent="0"/>
                      <a:r>
                        <a:rPr lang="en-IN" sz="1400" b="0" i="0" u="none" strike="noStrike" cap="none" baseline="0" dirty="0">
                          <a:solidFill>
                            <a:schemeClr val="tx1"/>
                          </a:solidFill>
                          <a:latin typeface="+mn-lt"/>
                          <a:ea typeface="+mn-ea"/>
                          <a:cs typeface="+mn-cs"/>
                          <a:sym typeface="Arial"/>
                        </a:rPr>
                        <a:t>Palmitoleic acid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16:1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Butter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b="0" i="0" u="none" strike="noStrike" dirty="0">
                          <a:solidFill>
                            <a:schemeClr val="bg1"/>
                          </a:solidFill>
                          <a:effectLst/>
                          <a:latin typeface="Arial" panose="020B0604020202020204" pitchFamily="34" charset="0"/>
                        </a:rPr>
                        <a:t>C H 3, single bond, left parenthesis, C H 2, right parenthesis, sub 5, single bond, C H, double bond, C H, single bond, left parenthesis, C H 2, right parenthesis, sub 7, single bond, C O </a:t>
                      </a:r>
                      <a:r>
                        <a:rPr lang="en-US" sz="800" b="0" i="0" u="none" strike="noStrike" dirty="0" err="1">
                          <a:solidFill>
                            <a:schemeClr val="bg1"/>
                          </a:solidFill>
                          <a:effectLst/>
                          <a:latin typeface="Arial" panose="020B0604020202020204" pitchFamily="34" charset="0"/>
                        </a:rPr>
                        <a:t>O</a:t>
                      </a:r>
                      <a:r>
                        <a:rPr lang="en-US" sz="800" b="0" i="0" u="none" strike="noStrike" dirty="0">
                          <a:solidFill>
                            <a:schemeClr val="bg1"/>
                          </a:solidFill>
                          <a:effectLst/>
                          <a:latin typeface="Arial" panose="020B0604020202020204" pitchFamily="34" charset="0"/>
                        </a:rPr>
                        <a:t> H. This gives a 16 carbon chain that ends with O H and where C 16 is double bonded to O. C 7 and C 8 are double bonded, and that bonds changes the zigzag pattern of the chain.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477099"/>
                  </a:ext>
                </a:extLst>
              </a:tr>
              <a:tr h="591760">
                <a:tc>
                  <a:txBody>
                    <a:bodyPr/>
                    <a:lstStyle/>
                    <a:p>
                      <a:r>
                        <a:rPr lang="en-IN" sz="1400" b="0" i="0" u="none" strike="noStrike" cap="none" baseline="0" dirty="0">
                          <a:solidFill>
                            <a:schemeClr val="tx1"/>
                          </a:solidFill>
                          <a:latin typeface="+mn-lt"/>
                          <a:ea typeface="+mn-ea"/>
                          <a:cs typeface="+mn-cs"/>
                          <a:sym typeface="Arial"/>
                        </a:rPr>
                        <a:t>Oleic acid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r>
                        <a:rPr lang="en-IN" sz="1400" b="0" i="0" u="none" strike="noStrike" cap="none" baseline="0" dirty="0">
                          <a:solidFill>
                            <a:schemeClr val="tx1"/>
                          </a:solidFill>
                          <a:latin typeface="+mn-lt"/>
                          <a:ea typeface="+mn-ea"/>
                          <a:cs typeface="+mn-cs"/>
                          <a:sym typeface="Arial"/>
                        </a:rPr>
                        <a:t>Olives, pecan, grapeseed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b="0" i="0" u="none" strike="noStrike" dirty="0">
                          <a:solidFill>
                            <a:schemeClr val="bg1"/>
                          </a:solidFill>
                          <a:effectLst/>
                          <a:latin typeface="Arial" panose="020B0604020202020204" pitchFamily="34" charset="0"/>
                        </a:rPr>
                        <a:t>C H 3, single bond, left parenthesis, C H 2, right parenthesis, sub 7, single bond, C H, double bond, C H, single bond, left parenthesis, C H 2, right parenthesis, sub 7, single bond, C O </a:t>
                      </a:r>
                      <a:r>
                        <a:rPr lang="en-US" sz="800" b="0" i="0" u="none" strike="noStrike" dirty="0" err="1">
                          <a:solidFill>
                            <a:schemeClr val="bg1"/>
                          </a:solidFill>
                          <a:effectLst/>
                          <a:latin typeface="Arial" panose="020B0604020202020204" pitchFamily="34" charset="0"/>
                        </a:rPr>
                        <a:t>O</a:t>
                      </a:r>
                      <a:r>
                        <a:rPr lang="en-US" sz="800" b="0" i="0" u="none" strike="noStrike" dirty="0">
                          <a:solidFill>
                            <a:schemeClr val="bg1"/>
                          </a:solidFill>
                          <a:effectLst/>
                          <a:latin typeface="Arial" panose="020B0604020202020204" pitchFamily="34" charset="0"/>
                        </a:rPr>
                        <a:t> H. This gives an 18 carbon chain that ends with O H and where C 18 is double bonded to O. C 9 and C 10 are double bonded, and that bonds changes the zigzag pattern of the chain.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732433"/>
                  </a:ext>
                </a:extLst>
              </a:tr>
            </a:tbl>
          </a:graphicData>
        </a:graphic>
      </p:graphicFrame>
      <p:pic>
        <p:nvPicPr>
          <p:cNvPr id="13" name="Picture 12">
            <a:extLst>
              <a:ext uri="{FF2B5EF4-FFF2-40B4-BE49-F238E27FC236}">
                <a16:creationId xmlns:a16="http://schemas.microsoft.com/office/drawing/2014/main" id="{300CC78A-5B6B-425A-AA9E-E24D4A62AE65}"/>
              </a:ext>
            </a:extLst>
          </p:cNvPr>
          <p:cNvPicPr>
            <a:picLocks noChangeAspect="1"/>
          </p:cNvPicPr>
          <p:nvPr/>
        </p:nvPicPr>
        <p:blipFill>
          <a:blip r:embed="rId5"/>
          <a:stretch>
            <a:fillRect/>
          </a:stretch>
        </p:blipFill>
        <p:spPr>
          <a:xfrm>
            <a:off x="5252013" y="4281862"/>
            <a:ext cx="2382982" cy="551411"/>
          </a:xfrm>
          <a:prstGeom prst="rect">
            <a:avLst/>
          </a:prstGeom>
        </p:spPr>
      </p:pic>
      <p:pic>
        <p:nvPicPr>
          <p:cNvPr id="15" name="Picture 14">
            <a:extLst>
              <a:ext uri="{FF2B5EF4-FFF2-40B4-BE49-F238E27FC236}">
                <a16:creationId xmlns:a16="http://schemas.microsoft.com/office/drawing/2014/main" id="{51C4037A-DE64-40D6-8254-68944F75F7EA}"/>
              </a:ext>
            </a:extLst>
          </p:cNvPr>
          <p:cNvPicPr>
            <a:picLocks noChangeAspect="1"/>
          </p:cNvPicPr>
          <p:nvPr/>
        </p:nvPicPr>
        <p:blipFill>
          <a:blip r:embed="rId6"/>
          <a:stretch>
            <a:fillRect/>
          </a:stretch>
        </p:blipFill>
        <p:spPr>
          <a:xfrm>
            <a:off x="5252013" y="5003374"/>
            <a:ext cx="3211982" cy="653796"/>
          </a:xfrm>
          <a:prstGeom prst="rect">
            <a:avLst/>
          </a:prstGeom>
        </p:spPr>
      </p:pic>
    </p:spTree>
    <p:extLst>
      <p:ext uri="{BB962C8B-B14F-4D97-AF65-F5344CB8AC3E}">
        <p14:creationId xmlns:p14="http://schemas.microsoft.com/office/powerpoint/2010/main" val="25443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C5AF-25D9-4CAE-86BD-96DAC182CA57}"/>
              </a:ext>
            </a:extLst>
          </p:cNvPr>
          <p:cNvSpPr>
            <a:spLocks noGrp="1"/>
          </p:cNvSpPr>
          <p:nvPr>
            <p:ph type="title"/>
          </p:nvPr>
        </p:nvSpPr>
        <p:spPr/>
        <p:txBody>
          <a:bodyPr/>
          <a:lstStyle/>
          <a:p>
            <a:r>
              <a:rPr lang="en-IN" dirty="0"/>
              <a:t>Polyunsaturated Fatty Acids</a:t>
            </a:r>
          </a:p>
        </p:txBody>
      </p:sp>
      <p:sp>
        <p:nvSpPr>
          <p:cNvPr id="3" name="Content Placeholder 2">
            <a:extLst>
              <a:ext uri="{FF2B5EF4-FFF2-40B4-BE49-F238E27FC236}">
                <a16:creationId xmlns:a16="http://schemas.microsoft.com/office/drawing/2014/main" id="{96E5FAAB-0B6C-477D-8ABF-8AB11339689E}"/>
              </a:ext>
            </a:extLst>
          </p:cNvPr>
          <p:cNvSpPr>
            <a:spLocks noGrp="1"/>
          </p:cNvSpPr>
          <p:nvPr>
            <p:ph sz="quarter" idx="16"/>
          </p:nvPr>
        </p:nvSpPr>
        <p:spPr>
          <a:xfrm>
            <a:off x="457199" y="1555749"/>
            <a:ext cx="8082644" cy="375468"/>
          </a:xfrm>
        </p:spPr>
        <p:txBody>
          <a:bodyPr/>
          <a:lstStyle/>
          <a:p>
            <a:pPr marL="432" indent="0">
              <a:buNone/>
            </a:pPr>
            <a:r>
              <a:rPr lang="en-US" sz="2200" dirty="0"/>
              <a:t>Fatty acids can be </a:t>
            </a:r>
            <a:r>
              <a:rPr lang="en-US" sz="2200" b="1" dirty="0"/>
              <a:t>polyunsaturated</a:t>
            </a:r>
            <a:r>
              <a:rPr lang="en-US" sz="2200" dirty="0"/>
              <a:t>, with at least two double</a:t>
            </a:r>
            <a:endParaRPr lang="en-IN" sz="2200" dirty="0"/>
          </a:p>
        </p:txBody>
      </p:sp>
      <p:graphicFrame>
        <p:nvGraphicFramePr>
          <p:cNvPr id="7" name="Object 6" descr="C, double bond, C.">
            <a:extLst>
              <a:ext uri="{FF2B5EF4-FFF2-40B4-BE49-F238E27FC236}">
                <a16:creationId xmlns:a16="http://schemas.microsoft.com/office/drawing/2014/main" id="{FF140EDC-B0F2-48CB-8A27-376BA3A03DC9}"/>
              </a:ext>
            </a:extLst>
          </p:cNvPr>
          <p:cNvGraphicFramePr>
            <a:graphicFrameLocks noChangeAspect="1"/>
          </p:cNvGraphicFramePr>
          <p:nvPr>
            <p:extLst>
              <p:ext uri="{D42A27DB-BD31-4B8C-83A1-F6EECF244321}">
                <p14:modId xmlns:p14="http://schemas.microsoft.com/office/powerpoint/2010/main" val="997800748"/>
              </p:ext>
            </p:extLst>
          </p:nvPr>
        </p:nvGraphicFramePr>
        <p:xfrm>
          <a:off x="432385" y="1986968"/>
          <a:ext cx="787400" cy="241300"/>
        </p:xfrm>
        <a:graphic>
          <a:graphicData uri="http://schemas.openxmlformats.org/presentationml/2006/ole">
            <mc:AlternateContent xmlns:mc="http://schemas.openxmlformats.org/markup-compatibility/2006">
              <mc:Choice xmlns:v="urn:schemas-microsoft-com:vml" Requires="v">
                <p:oleObj spid="_x0000_s4198" name="Equation" r:id="rId3" imgW="952200" imgH="291960" progId="Equation.DSMT4">
                  <p:embed/>
                </p:oleObj>
              </mc:Choice>
              <mc:Fallback>
                <p:oleObj name="Equation" r:id="rId3" imgW="952200" imgH="291960" progId="Equation.DSMT4">
                  <p:embed/>
                  <p:pic>
                    <p:nvPicPr>
                      <p:cNvPr id="7" name="Object 6">
                        <a:extLst>
                          <a:ext uri="{FF2B5EF4-FFF2-40B4-BE49-F238E27FC236}">
                            <a16:creationId xmlns:a16="http://schemas.microsoft.com/office/drawing/2014/main" id="{FF140EDC-B0F2-48CB-8A27-376BA3A03DC9}"/>
                          </a:ext>
                        </a:extLst>
                      </p:cNvPr>
                      <p:cNvPicPr/>
                      <p:nvPr/>
                    </p:nvPicPr>
                    <p:blipFill>
                      <a:blip r:embed="rId4"/>
                      <a:stretch>
                        <a:fillRect/>
                      </a:stretch>
                    </p:blipFill>
                    <p:spPr>
                      <a:xfrm>
                        <a:off x="432385" y="1986968"/>
                        <a:ext cx="787400" cy="241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A9D154C-046A-41D3-B441-B22D7ADBF172}"/>
              </a:ext>
            </a:extLst>
          </p:cNvPr>
          <p:cNvSpPr>
            <a:spLocks noGrp="1"/>
          </p:cNvSpPr>
          <p:nvPr>
            <p:ph sz="quarter" idx="14"/>
          </p:nvPr>
        </p:nvSpPr>
        <p:spPr>
          <a:xfrm>
            <a:off x="1324115" y="1931216"/>
            <a:ext cx="3663521" cy="381771"/>
          </a:xfrm>
        </p:spPr>
        <p:txBody>
          <a:bodyPr/>
          <a:lstStyle/>
          <a:p>
            <a:pPr marL="432" indent="0">
              <a:buNone/>
            </a:pPr>
            <a:r>
              <a:rPr lang="en-US" sz="2200" dirty="0"/>
              <a:t>bonds in the carbon chain.</a:t>
            </a:r>
            <a:endParaRPr lang="en-IN" sz="2200" dirty="0"/>
          </a:p>
        </p:txBody>
      </p:sp>
      <p:sp>
        <p:nvSpPr>
          <p:cNvPr id="6" name="Content Placeholder 5">
            <a:extLst>
              <a:ext uri="{FF2B5EF4-FFF2-40B4-BE49-F238E27FC236}">
                <a16:creationId xmlns:a16="http://schemas.microsoft.com/office/drawing/2014/main" id="{966C273F-A857-49C6-8D73-24026B94AC9A}"/>
              </a:ext>
            </a:extLst>
          </p:cNvPr>
          <p:cNvSpPr>
            <a:spLocks noGrp="1"/>
          </p:cNvSpPr>
          <p:nvPr>
            <p:ph sz="quarter" idx="17"/>
          </p:nvPr>
        </p:nvSpPr>
        <p:spPr>
          <a:xfrm>
            <a:off x="457200" y="2447547"/>
            <a:ext cx="8232128" cy="338366"/>
          </a:xfrm>
        </p:spPr>
        <p:txBody>
          <a:bodyPr/>
          <a:lstStyle/>
          <a:p>
            <a:pPr marL="432" indent="0">
              <a:buNone/>
            </a:pPr>
            <a:r>
              <a:rPr lang="en-US" sz="2200" b="1" dirty="0"/>
              <a:t>Table 15.1</a:t>
            </a:r>
            <a:r>
              <a:rPr lang="en-US" sz="2200" dirty="0"/>
              <a:t> Structures and Melting Points of Common Fatty Acids</a:t>
            </a:r>
            <a:endParaRPr lang="en-IN" sz="2200" dirty="0"/>
          </a:p>
        </p:txBody>
      </p:sp>
      <p:graphicFrame>
        <p:nvGraphicFramePr>
          <p:cNvPr id="11" name="Table 10">
            <a:extLst>
              <a:ext uri="{FF2B5EF4-FFF2-40B4-BE49-F238E27FC236}">
                <a16:creationId xmlns:a16="http://schemas.microsoft.com/office/drawing/2014/main" id="{4C34989D-5241-4270-BF93-DE00BAF3F8E7}"/>
              </a:ext>
            </a:extLst>
          </p:cNvPr>
          <p:cNvGraphicFramePr>
            <a:graphicFrameLocks noGrp="1"/>
          </p:cNvGraphicFramePr>
          <p:nvPr>
            <p:extLst>
              <p:ext uri="{D42A27DB-BD31-4B8C-83A1-F6EECF244321}">
                <p14:modId xmlns:p14="http://schemas.microsoft.com/office/powerpoint/2010/main" val="165339277"/>
              </p:ext>
            </p:extLst>
          </p:nvPr>
        </p:nvGraphicFramePr>
        <p:xfrm>
          <a:off x="511630" y="2974990"/>
          <a:ext cx="8216734" cy="3304480"/>
        </p:xfrm>
        <a:graphic>
          <a:graphicData uri="http://schemas.openxmlformats.org/drawingml/2006/table">
            <a:tbl>
              <a:tblPr firstRow="1" bandRow="1">
                <a:tableStyleId>{2D5ABB26-0587-4C30-8999-92F81FD0307C}</a:tableStyleId>
              </a:tblPr>
              <a:tblGrid>
                <a:gridCol w="1153884">
                  <a:extLst>
                    <a:ext uri="{9D8B030D-6E8A-4147-A177-3AD203B41FA5}">
                      <a16:colId xmlns:a16="http://schemas.microsoft.com/office/drawing/2014/main" val="3466833357"/>
                    </a:ext>
                  </a:extLst>
                </a:gridCol>
                <a:gridCol w="1493322">
                  <a:extLst>
                    <a:ext uri="{9D8B030D-6E8A-4147-A177-3AD203B41FA5}">
                      <a16:colId xmlns:a16="http://schemas.microsoft.com/office/drawing/2014/main" val="2973118606"/>
                    </a:ext>
                  </a:extLst>
                </a:gridCol>
                <a:gridCol w="942109">
                  <a:extLst>
                    <a:ext uri="{9D8B030D-6E8A-4147-A177-3AD203B41FA5}">
                      <a16:colId xmlns:a16="http://schemas.microsoft.com/office/drawing/2014/main" val="1242845562"/>
                    </a:ext>
                  </a:extLst>
                </a:gridCol>
                <a:gridCol w="1025237">
                  <a:extLst>
                    <a:ext uri="{9D8B030D-6E8A-4147-A177-3AD203B41FA5}">
                      <a16:colId xmlns:a16="http://schemas.microsoft.com/office/drawing/2014/main" val="1466779355"/>
                    </a:ext>
                  </a:extLst>
                </a:gridCol>
                <a:gridCol w="3602182">
                  <a:extLst>
                    <a:ext uri="{9D8B030D-6E8A-4147-A177-3AD203B41FA5}">
                      <a16:colId xmlns:a16="http://schemas.microsoft.com/office/drawing/2014/main" val="2919501140"/>
                    </a:ext>
                  </a:extLst>
                </a:gridCol>
              </a:tblGrid>
              <a:tr h="468419">
                <a:tc>
                  <a:txBody>
                    <a:bodyPr/>
                    <a:lstStyle/>
                    <a:p>
                      <a:r>
                        <a:rPr lang="en-IN" b="1" dirty="0"/>
                        <a:t>Name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Carbon Atoms:</a:t>
                      </a:r>
                    </a:p>
                    <a:p>
                      <a:r>
                        <a:rPr lang="en-IN" sz="1400" b="1" i="0" u="none" strike="noStrike" cap="none" baseline="0" dirty="0">
                          <a:solidFill>
                            <a:schemeClr val="tx1"/>
                          </a:solidFill>
                          <a:latin typeface="+mn-lt"/>
                          <a:ea typeface="+mn-ea"/>
                          <a:cs typeface="+mn-cs"/>
                          <a:sym typeface="Arial"/>
                        </a:rPr>
                        <a:t>Double Bonds</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Present in</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Melting</a:t>
                      </a:r>
                    </a:p>
                    <a:p>
                      <a:r>
                        <a:rPr lang="en-IN" sz="1400" b="1" i="0" u="none" strike="noStrike" cap="none" baseline="0" dirty="0">
                          <a:solidFill>
                            <a:schemeClr val="tx1"/>
                          </a:solidFill>
                          <a:latin typeface="+mn-lt"/>
                          <a:ea typeface="+mn-ea"/>
                          <a:cs typeface="+mn-cs"/>
                          <a:sym typeface="Arial"/>
                        </a:rPr>
                        <a:t>Point (°C)</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Structures</a:t>
                      </a:r>
                      <a:endParaRPr lang="en-IN"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36767"/>
                  </a:ext>
                </a:extLst>
              </a:tr>
              <a:tr h="472404">
                <a:tc>
                  <a:txBody>
                    <a:bodyPr/>
                    <a:lstStyle/>
                    <a:p>
                      <a:r>
                        <a:rPr lang="en-IN" sz="1400" b="1" i="0" u="none" strike="noStrike" cap="none" baseline="0" dirty="0">
                          <a:solidFill>
                            <a:schemeClr val="tx1"/>
                          </a:solidFill>
                          <a:latin typeface="+mn-lt"/>
                          <a:ea typeface="+mn-ea"/>
                          <a:cs typeface="+mn-cs"/>
                          <a:sym typeface="Arial"/>
                        </a:rPr>
                        <a:t>Polyunsaturated Fatty Acids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blank</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rPr>
                        <a:t>blank</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blank</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blank</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810440"/>
                  </a:ext>
                </a:extLst>
              </a:tr>
              <a:tr h="591760">
                <a:tc>
                  <a:txBody>
                    <a:bodyPr/>
                    <a:lstStyle/>
                    <a:p>
                      <a:pPr marL="0" indent="0"/>
                      <a:r>
                        <a:rPr lang="en-IN" sz="1400" b="0" i="0" u="none" strike="noStrike" cap="none" baseline="0" dirty="0">
                          <a:solidFill>
                            <a:schemeClr val="tx1"/>
                          </a:solidFill>
                          <a:latin typeface="+mn-lt"/>
                          <a:ea typeface="+mn-ea"/>
                          <a:cs typeface="+mn-cs"/>
                          <a:sym typeface="Arial"/>
                        </a:rPr>
                        <a:t>Linoleic acid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Soybean, safflower, sunflower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600" b="0" i="0" u="none" strike="noStrike" dirty="0">
                          <a:solidFill>
                            <a:schemeClr val="bg1"/>
                          </a:solidFill>
                          <a:effectLst/>
                          <a:latin typeface="Arial" panose="020B0604020202020204" pitchFamily="34" charset="0"/>
                        </a:rPr>
                        <a:t>C H 3, single bond, left parenthesis, C H 2, right parenthesis, sub 4, single bond, C H, double bond, C H, single bond, C H 2, single bond, C H, double bond, C H, single bond, left parenthesis, C H 2, right parenthesis, sub 7, single bond, C O </a:t>
                      </a:r>
                      <a:r>
                        <a:rPr lang="en-US" sz="600" b="0" i="0" u="none" strike="noStrike" dirty="0" err="1">
                          <a:solidFill>
                            <a:schemeClr val="bg1"/>
                          </a:solidFill>
                          <a:effectLst/>
                          <a:latin typeface="Arial" panose="020B0604020202020204" pitchFamily="34" charset="0"/>
                        </a:rPr>
                        <a:t>O</a:t>
                      </a:r>
                      <a:r>
                        <a:rPr lang="en-US" sz="600" b="0" i="0" u="none" strike="noStrike" dirty="0">
                          <a:solidFill>
                            <a:schemeClr val="bg1"/>
                          </a:solidFill>
                          <a:effectLst/>
                          <a:latin typeface="Arial" panose="020B0604020202020204" pitchFamily="34" charset="0"/>
                        </a:rPr>
                        <a:t> H. This gives an 18 carbon chain that ends with O H and where C 18 is double bonded to O. C 6 and C 7, and C 9 and C 10 are double bonded, and those bonds change the zigzag pattern of the chain.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477099"/>
                  </a:ext>
                </a:extLst>
              </a:tr>
              <a:tr h="591760">
                <a:tc>
                  <a:txBody>
                    <a:bodyPr/>
                    <a:lstStyle/>
                    <a:p>
                      <a:pPr marL="0" indent="0"/>
                      <a:r>
                        <a:rPr lang="en-IN" sz="1400" b="0" i="0" u="none" strike="noStrike" cap="none" baseline="0" dirty="0">
                          <a:solidFill>
                            <a:schemeClr val="tx1"/>
                          </a:solidFill>
                          <a:latin typeface="+mn-lt"/>
                          <a:ea typeface="+mn-ea"/>
                          <a:cs typeface="+mn-cs"/>
                          <a:sym typeface="Arial"/>
                        </a:rPr>
                        <a:t>Linolenic acid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Corn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600" b="0" i="0" u="none" strike="noStrike" dirty="0">
                          <a:solidFill>
                            <a:schemeClr val="bg1"/>
                          </a:solidFill>
                          <a:effectLst/>
                          <a:latin typeface="Arial" panose="020B0604020202020204" pitchFamily="34" charset="0"/>
                        </a:rPr>
                        <a:t>C H 3, single bond, C H 2, single bond, C H, double bond, C H, single bond, C H 2, single bond, C H, double bond, C H, single bond, C H 2, single bond, C H, double bond, C H, single bond, left parenthesis, C H 2, right parenthesis, sub 7, single bond, C O </a:t>
                      </a:r>
                      <a:r>
                        <a:rPr lang="en-US" sz="600" b="0" i="0" u="none" strike="noStrike" dirty="0" err="1">
                          <a:solidFill>
                            <a:schemeClr val="bg1"/>
                          </a:solidFill>
                          <a:effectLst/>
                          <a:latin typeface="Arial" panose="020B0604020202020204" pitchFamily="34" charset="0"/>
                        </a:rPr>
                        <a:t>O</a:t>
                      </a:r>
                      <a:r>
                        <a:rPr lang="en-US" sz="600" b="0" i="0" u="none" strike="noStrike" dirty="0">
                          <a:solidFill>
                            <a:schemeClr val="bg1"/>
                          </a:solidFill>
                          <a:effectLst/>
                          <a:latin typeface="Arial" panose="020B0604020202020204" pitchFamily="34" charset="0"/>
                        </a:rPr>
                        <a:t> H. This gives an 18 carbon chain with 3 double bonds.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732433"/>
                  </a:ext>
                </a:extLst>
              </a:tr>
              <a:tr h="591760">
                <a:tc>
                  <a:txBody>
                    <a:bodyPr/>
                    <a:lstStyle/>
                    <a:p>
                      <a:pPr marL="0" indent="0"/>
                      <a:r>
                        <a:rPr lang="en-IN" sz="1400" b="0" i="0" u="none" strike="noStrike" cap="none" baseline="0" dirty="0" err="1">
                          <a:solidFill>
                            <a:schemeClr val="tx1"/>
                          </a:solidFill>
                          <a:latin typeface="+mn-lt"/>
                          <a:ea typeface="+mn-ea"/>
                          <a:cs typeface="+mn-cs"/>
                          <a:sym typeface="Arial"/>
                        </a:rPr>
                        <a:t>Arachidonicacid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Meat, eggs,</a:t>
                      </a:r>
                    </a:p>
                    <a:p>
                      <a:r>
                        <a:rPr lang="en-IN" sz="1400" b="0" i="0" u="none" strike="noStrike" cap="none" baseline="0" dirty="0">
                          <a:solidFill>
                            <a:schemeClr val="tx1"/>
                          </a:solidFill>
                          <a:latin typeface="+mn-lt"/>
                          <a:ea typeface="+mn-ea"/>
                          <a:cs typeface="+mn-cs"/>
                          <a:sym typeface="Arial"/>
                        </a:rPr>
                        <a:t>fish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600" b="0" i="0" u="none" strike="noStrike" dirty="0">
                          <a:solidFill>
                            <a:schemeClr val="bg1"/>
                          </a:solidFill>
                          <a:effectLst/>
                          <a:latin typeface="Arial" panose="020B0604020202020204" pitchFamily="34" charset="0"/>
                        </a:rPr>
                        <a:t>C H 3, single bond, left parenthesis, C H 2, right parenthesis, sub 3, single bond, left parenthesis, C H 2, single bond, C H, double bond, C H, right parenthesis, sub 4, single bond, left parenthesis, C H 2, right parenthesis, sub 3, single bond, C O </a:t>
                      </a:r>
                      <a:r>
                        <a:rPr lang="en-US" sz="600" b="0" i="0" u="none" strike="noStrike" dirty="0" err="1">
                          <a:solidFill>
                            <a:schemeClr val="bg1"/>
                          </a:solidFill>
                          <a:effectLst/>
                          <a:latin typeface="Arial" panose="020B0604020202020204" pitchFamily="34" charset="0"/>
                        </a:rPr>
                        <a:t>O</a:t>
                      </a:r>
                      <a:r>
                        <a:rPr lang="en-US" sz="600" b="0" i="0" u="none" strike="noStrike" dirty="0">
                          <a:solidFill>
                            <a:schemeClr val="bg1"/>
                          </a:solidFill>
                          <a:effectLst/>
                          <a:latin typeface="Arial" panose="020B0604020202020204" pitchFamily="34" charset="0"/>
                        </a:rPr>
                        <a:t> H. This gives a 20 carbon chain with 4 double bonds.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038382"/>
                  </a:ext>
                </a:extLst>
              </a:tr>
            </a:tbl>
          </a:graphicData>
        </a:graphic>
      </p:graphicFrame>
      <p:pic>
        <p:nvPicPr>
          <p:cNvPr id="8" name="Picture 7">
            <a:extLst>
              <a:ext uri="{FF2B5EF4-FFF2-40B4-BE49-F238E27FC236}">
                <a16:creationId xmlns:a16="http://schemas.microsoft.com/office/drawing/2014/main" id="{ECBE6E58-6CF3-4A31-9D7D-F168183E4336}"/>
              </a:ext>
            </a:extLst>
          </p:cNvPr>
          <p:cNvPicPr>
            <a:picLocks noChangeAspect="1"/>
          </p:cNvPicPr>
          <p:nvPr/>
        </p:nvPicPr>
        <p:blipFill>
          <a:blip r:embed="rId5"/>
          <a:stretch>
            <a:fillRect/>
          </a:stretch>
        </p:blipFill>
        <p:spPr>
          <a:xfrm>
            <a:off x="5176494" y="4307830"/>
            <a:ext cx="3511296" cy="579120"/>
          </a:xfrm>
          <a:prstGeom prst="rect">
            <a:avLst/>
          </a:prstGeom>
        </p:spPr>
      </p:pic>
      <p:pic>
        <p:nvPicPr>
          <p:cNvPr id="10" name="Picture 9">
            <a:extLst>
              <a:ext uri="{FF2B5EF4-FFF2-40B4-BE49-F238E27FC236}">
                <a16:creationId xmlns:a16="http://schemas.microsoft.com/office/drawing/2014/main" id="{31BAF48E-14DB-420C-97D8-48CB17AEB311}"/>
              </a:ext>
            </a:extLst>
          </p:cNvPr>
          <p:cNvPicPr>
            <a:picLocks noChangeAspect="1"/>
          </p:cNvPicPr>
          <p:nvPr/>
        </p:nvPicPr>
        <p:blipFill>
          <a:blip r:embed="rId6"/>
          <a:stretch>
            <a:fillRect/>
          </a:stretch>
        </p:blipFill>
        <p:spPr>
          <a:xfrm>
            <a:off x="5201295" y="5029188"/>
            <a:ext cx="3341121" cy="416781"/>
          </a:xfrm>
          <a:prstGeom prst="rect">
            <a:avLst/>
          </a:prstGeom>
        </p:spPr>
      </p:pic>
      <p:pic>
        <p:nvPicPr>
          <p:cNvPr id="13" name="Picture 12">
            <a:extLst>
              <a:ext uri="{FF2B5EF4-FFF2-40B4-BE49-F238E27FC236}">
                <a16:creationId xmlns:a16="http://schemas.microsoft.com/office/drawing/2014/main" id="{AD868D9A-6910-4D41-85A6-00FE1EADFC9F}"/>
              </a:ext>
            </a:extLst>
          </p:cNvPr>
          <p:cNvPicPr>
            <a:picLocks noChangeAspect="1"/>
          </p:cNvPicPr>
          <p:nvPr/>
        </p:nvPicPr>
        <p:blipFill>
          <a:blip r:embed="rId7"/>
          <a:stretch>
            <a:fillRect/>
          </a:stretch>
        </p:blipFill>
        <p:spPr>
          <a:xfrm>
            <a:off x="5222609" y="5632988"/>
            <a:ext cx="3243072" cy="566928"/>
          </a:xfrm>
          <a:prstGeom prst="rect">
            <a:avLst/>
          </a:prstGeom>
        </p:spPr>
      </p:pic>
    </p:spTree>
    <p:extLst>
      <p:ext uri="{BB962C8B-B14F-4D97-AF65-F5344CB8AC3E}">
        <p14:creationId xmlns:p14="http://schemas.microsoft.com/office/powerpoint/2010/main" val="50200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9094-28F1-433B-BD11-982C6AF29CE0}"/>
              </a:ext>
            </a:extLst>
          </p:cNvPr>
          <p:cNvSpPr>
            <a:spLocks noGrp="1"/>
          </p:cNvSpPr>
          <p:nvPr>
            <p:ph type="title"/>
          </p:nvPr>
        </p:nvSpPr>
        <p:spPr>
          <a:xfrm>
            <a:off x="457200" y="201136"/>
            <a:ext cx="8229600" cy="1097279"/>
          </a:xfrm>
        </p:spPr>
        <p:txBody>
          <a:bodyPr/>
          <a:lstStyle/>
          <a:p>
            <a:r>
              <a:rPr lang="en-US" sz="3400" dirty="0"/>
              <a:t>Cis and Trans Unsaturated Fatty Acids</a:t>
            </a:r>
            <a:endParaRPr lang="en-IN" sz="3400" dirty="0"/>
          </a:p>
        </p:txBody>
      </p:sp>
      <p:sp>
        <p:nvSpPr>
          <p:cNvPr id="3" name="Content Placeholder 2">
            <a:extLst>
              <a:ext uri="{FF2B5EF4-FFF2-40B4-BE49-F238E27FC236}">
                <a16:creationId xmlns:a16="http://schemas.microsoft.com/office/drawing/2014/main" id="{D1E4F376-2AFA-4007-9CB9-B1CE984D7074}"/>
              </a:ext>
            </a:extLst>
          </p:cNvPr>
          <p:cNvSpPr>
            <a:spLocks noGrp="1"/>
          </p:cNvSpPr>
          <p:nvPr>
            <p:ph sz="quarter" idx="13"/>
          </p:nvPr>
        </p:nvSpPr>
        <p:spPr>
          <a:xfrm>
            <a:off x="457200" y="1556326"/>
            <a:ext cx="8229600" cy="1685269"/>
          </a:xfrm>
        </p:spPr>
        <p:txBody>
          <a:bodyPr/>
          <a:lstStyle/>
          <a:p>
            <a:r>
              <a:rPr lang="en-US" sz="2400" dirty="0"/>
              <a:t>Unsaturated fatty acids can be drawn as </a:t>
            </a:r>
            <a:r>
              <a:rPr lang="en-US" sz="2400" b="1" dirty="0"/>
              <a:t>cis</a:t>
            </a:r>
            <a:r>
              <a:rPr lang="en-US" sz="2400" dirty="0"/>
              <a:t> and </a:t>
            </a:r>
            <a:r>
              <a:rPr lang="en-US" sz="2400" b="1" dirty="0"/>
              <a:t>trans</a:t>
            </a:r>
            <a:r>
              <a:rPr lang="en-US" sz="2400" i="1" dirty="0"/>
              <a:t> </a:t>
            </a:r>
            <a:r>
              <a:rPr lang="en-US" sz="2400" dirty="0"/>
              <a:t>isomers.</a:t>
            </a:r>
          </a:p>
          <a:p>
            <a:r>
              <a:rPr lang="en-US" sz="2400" dirty="0"/>
              <a:t>Oleic acid is a monounsaturated fatty acid found in olives, with one double bond at carbon 9.</a:t>
            </a:r>
          </a:p>
        </p:txBody>
      </p:sp>
      <p:pic>
        <p:nvPicPr>
          <p:cNvPr id="5" name="Picture 4" descr="One version is cis-oleic acid. A chain rises from left to right to C, double bond, C. Each C is single bonded above to an H atom. The chain then falls down and right from the second C. It ends with a double bonded to O and a single bonded to O H. The other version is trans-oleic acid. The chain moves in a horizontal zigzag pattern with 1 double bond. It ends with a double bond to O and a single bond to O H.">
            <a:extLst>
              <a:ext uri="{FF2B5EF4-FFF2-40B4-BE49-F238E27FC236}">
                <a16:creationId xmlns:a16="http://schemas.microsoft.com/office/drawing/2014/main" id="{52DEDFB1-1D5D-4476-A6D5-740222589293}"/>
              </a:ext>
            </a:extLst>
          </p:cNvPr>
          <p:cNvPicPr>
            <a:picLocks noChangeAspect="1"/>
          </p:cNvPicPr>
          <p:nvPr/>
        </p:nvPicPr>
        <p:blipFill>
          <a:blip r:embed="rId2"/>
          <a:stretch>
            <a:fillRect/>
          </a:stretch>
        </p:blipFill>
        <p:spPr>
          <a:xfrm>
            <a:off x="692391" y="3389778"/>
            <a:ext cx="7759218" cy="2028481"/>
          </a:xfrm>
          <a:prstGeom prst="rect">
            <a:avLst/>
          </a:prstGeom>
        </p:spPr>
      </p:pic>
      <p:sp>
        <p:nvSpPr>
          <p:cNvPr id="4" name="Content Placeholder 3">
            <a:extLst>
              <a:ext uri="{FF2B5EF4-FFF2-40B4-BE49-F238E27FC236}">
                <a16:creationId xmlns:a16="http://schemas.microsoft.com/office/drawing/2014/main" id="{926013C0-A95C-4439-B9ED-1BB1BB790E68}"/>
              </a:ext>
            </a:extLst>
          </p:cNvPr>
          <p:cNvSpPr>
            <a:spLocks noGrp="1"/>
          </p:cNvSpPr>
          <p:nvPr>
            <p:ph sz="quarter" idx="14"/>
          </p:nvPr>
        </p:nvSpPr>
        <p:spPr>
          <a:xfrm>
            <a:off x="457200" y="5555676"/>
            <a:ext cx="8229600" cy="707101"/>
          </a:xfrm>
        </p:spPr>
        <p:txBody>
          <a:bodyPr/>
          <a:lstStyle/>
          <a:p>
            <a:pPr marL="432" indent="0">
              <a:buNone/>
            </a:pPr>
            <a:r>
              <a:rPr lang="en-US" dirty="0"/>
              <a:t>Almost all naturally occurring unsaturated fatty acids have one or more cis double bonds.</a:t>
            </a:r>
            <a:endParaRPr lang="en-IN" dirty="0"/>
          </a:p>
        </p:txBody>
      </p:sp>
    </p:spTree>
    <p:extLst>
      <p:ext uri="{BB962C8B-B14F-4D97-AF65-F5344CB8AC3E}">
        <p14:creationId xmlns:p14="http://schemas.microsoft.com/office/powerpoint/2010/main" val="208051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0937-3FC9-48F1-8AA4-63696F8FCACE}"/>
              </a:ext>
            </a:extLst>
          </p:cNvPr>
          <p:cNvSpPr>
            <a:spLocks noGrp="1"/>
          </p:cNvSpPr>
          <p:nvPr>
            <p:ph type="title"/>
          </p:nvPr>
        </p:nvSpPr>
        <p:spPr/>
        <p:txBody>
          <a:bodyPr/>
          <a:lstStyle/>
          <a:p>
            <a:r>
              <a:rPr lang="en-IN" dirty="0"/>
              <a:t>Essential Fatty Acids</a:t>
            </a:r>
          </a:p>
        </p:txBody>
      </p:sp>
      <p:sp>
        <p:nvSpPr>
          <p:cNvPr id="3" name="Content Placeholder 2">
            <a:extLst>
              <a:ext uri="{FF2B5EF4-FFF2-40B4-BE49-F238E27FC236}">
                <a16:creationId xmlns:a16="http://schemas.microsoft.com/office/drawing/2014/main" id="{65927FA4-CFB1-431F-A54B-FD56E602F587}"/>
              </a:ext>
            </a:extLst>
          </p:cNvPr>
          <p:cNvSpPr>
            <a:spLocks noGrp="1"/>
          </p:cNvSpPr>
          <p:nvPr>
            <p:ph sz="quarter" idx="13"/>
          </p:nvPr>
        </p:nvSpPr>
        <p:spPr>
          <a:xfrm>
            <a:off x="457200" y="1556326"/>
            <a:ext cx="8229600" cy="2659057"/>
          </a:xfrm>
        </p:spPr>
        <p:txBody>
          <a:bodyPr/>
          <a:lstStyle/>
          <a:p>
            <a:pPr marL="432" indent="0">
              <a:buNone/>
            </a:pPr>
            <a:r>
              <a:rPr lang="en-IN" sz="2400" dirty="0"/>
              <a:t>Humans</a:t>
            </a:r>
          </a:p>
          <a:p>
            <a:r>
              <a:rPr lang="en-IN" sz="2400" dirty="0"/>
              <a:t>are capable of synthesizing some fatty acids from carbohydrates or other fatty acids</a:t>
            </a:r>
          </a:p>
          <a:p>
            <a:r>
              <a:rPr lang="en-IN" sz="2400" dirty="0"/>
              <a:t>cannot synthesize sufficient amounts of polyunsaturated fatty acids such as linoleic acid, linolenic acid, and arachidonic acid</a:t>
            </a:r>
          </a:p>
        </p:txBody>
      </p:sp>
      <p:sp>
        <p:nvSpPr>
          <p:cNvPr id="4" name="Content Placeholder 3">
            <a:extLst>
              <a:ext uri="{FF2B5EF4-FFF2-40B4-BE49-F238E27FC236}">
                <a16:creationId xmlns:a16="http://schemas.microsoft.com/office/drawing/2014/main" id="{B55B8666-6E84-48B7-8A77-918431971A29}"/>
              </a:ext>
            </a:extLst>
          </p:cNvPr>
          <p:cNvSpPr>
            <a:spLocks noGrp="1"/>
          </p:cNvSpPr>
          <p:nvPr>
            <p:ph sz="quarter" idx="14"/>
          </p:nvPr>
        </p:nvSpPr>
        <p:spPr>
          <a:xfrm>
            <a:off x="457199" y="4313668"/>
            <a:ext cx="8354291" cy="794039"/>
          </a:xfrm>
        </p:spPr>
        <p:txBody>
          <a:bodyPr/>
          <a:lstStyle/>
          <a:p>
            <a:pPr marL="432" indent="0">
              <a:buNone/>
            </a:pPr>
            <a:r>
              <a:rPr lang="en-US" sz="2400" dirty="0"/>
              <a:t>Because these polyunsaturated fatty acids must be obtained from the diet, they are known as essential fatty acids.</a:t>
            </a:r>
            <a:endParaRPr lang="en-IN" sz="2400" dirty="0"/>
          </a:p>
        </p:txBody>
      </p:sp>
    </p:spTree>
    <p:extLst>
      <p:ext uri="{BB962C8B-B14F-4D97-AF65-F5344CB8AC3E}">
        <p14:creationId xmlns:p14="http://schemas.microsoft.com/office/powerpoint/2010/main" val="3026689871"/>
      </p:ext>
    </p:extLst>
  </p:cSld>
  <p:clrMapOvr>
    <a:masterClrMapping/>
  </p:clrMapOvr>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35861</TotalTime>
  <Words>2125</Words>
  <Application>Microsoft Office PowerPoint</Application>
  <PresentationFormat>On-screen Show (4:3)</PresentationFormat>
  <Paragraphs>205</Paragraphs>
  <Slides>24</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ＭＳ Ｐゴシック</vt:lpstr>
      <vt:lpstr>Arial</vt:lpstr>
      <vt:lpstr>Noto Sans Symbols</vt:lpstr>
      <vt:lpstr>Times New Roman</vt:lpstr>
      <vt:lpstr>Verdana</vt:lpstr>
      <vt:lpstr>508 Lecture</vt:lpstr>
      <vt:lpstr>2_508 Lecture</vt:lpstr>
      <vt:lpstr>Equation</vt:lpstr>
      <vt:lpstr>Chemistry: An Introduction to General, Organic, and Biological Chemistry</vt:lpstr>
      <vt:lpstr>15.2 Fatty Acids</vt:lpstr>
      <vt:lpstr>Fatty Acids</vt:lpstr>
      <vt:lpstr>Drawing Fatty Acids</vt:lpstr>
      <vt:lpstr>Saturated Fatty Acids</vt:lpstr>
      <vt:lpstr>Monounsaturated Fatty Acids</vt:lpstr>
      <vt:lpstr>Polyunsaturated Fatty Acids</vt:lpstr>
      <vt:lpstr>Cis and Trans Unsaturated Fatty Acids</vt:lpstr>
      <vt:lpstr>Essential Fatty Acids</vt:lpstr>
      <vt:lpstr>Properties of Saturated Fatty Acids (1 of 2)</vt:lpstr>
      <vt:lpstr>Properties of Saturated Fatty Acids (2 of 2)</vt:lpstr>
      <vt:lpstr>Learning Check 1</vt:lpstr>
      <vt:lpstr>Solution 2 (1 of 2)</vt:lpstr>
      <vt:lpstr>Solution 2 (2 of 2)</vt:lpstr>
      <vt:lpstr>Prostaglandins (1 of 2)</vt:lpstr>
      <vt:lpstr>Prostaglandins (2 of 2)</vt:lpstr>
      <vt:lpstr>Prostaglandins: N S A I Ds</vt:lpstr>
      <vt:lpstr>Chemistry Link to Health: Omega-3 Fatty Acids in Fish Oils (1 of 4)</vt:lpstr>
      <vt:lpstr>Chemistry Link to Health: Omega-3 Fatty Acids in Fish Oils (2 of 4)</vt:lpstr>
      <vt:lpstr>Chemistry Link to Health: Omega-3 Fatty Acids in Fish Oils (3 of 4)</vt:lpstr>
      <vt:lpstr>Chemistry Link to Health: Omega-3 Fatty Acids in Fish Oils (4 of 4)</vt:lpstr>
      <vt:lpstr>Learning Check 2</vt:lpstr>
      <vt:lpstr>Solution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An Introduction to General, Organic, and Biological Chemistry, Thirteenth Edition, Chapter 15, Lipids</dc:title>
  <dc:subject>Science</dc:subject>
  <dc:creator>Timberlake</dc:creator>
  <cp:keywords>Chemistry</cp:keywords>
  <cp:lastModifiedBy>Anitha, Gopalakrishnan</cp:lastModifiedBy>
  <cp:revision>574</cp:revision>
  <dcterms:modified xsi:type="dcterms:W3CDTF">2019-08-21T07:59:38Z</dcterms:modified>
  <cp:category/>
</cp:coreProperties>
</file>