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26"/>
  </p:notesMasterIdLst>
  <p:handoutMasterIdLst>
    <p:handoutMasterId r:id="rId27"/>
  </p:handoutMasterIdLst>
  <p:sldIdLst>
    <p:sldId id="354" r:id="rId3"/>
    <p:sldId id="357" r:id="rId4"/>
    <p:sldId id="366" r:id="rId5"/>
    <p:sldId id="367" r:id="rId6"/>
    <p:sldId id="368" r:id="rId7"/>
    <p:sldId id="369" r:id="rId8"/>
    <p:sldId id="370" r:id="rId9"/>
    <p:sldId id="371" r:id="rId10"/>
    <p:sldId id="372" r:id="rId11"/>
    <p:sldId id="376" r:id="rId12"/>
    <p:sldId id="377" r:id="rId13"/>
    <p:sldId id="378" r:id="rId14"/>
    <p:sldId id="379" r:id="rId15"/>
    <p:sldId id="380" r:id="rId16"/>
    <p:sldId id="382" r:id="rId17"/>
    <p:sldId id="389" r:id="rId18"/>
    <p:sldId id="383" r:id="rId19"/>
    <p:sldId id="384" r:id="rId20"/>
    <p:sldId id="385" r:id="rId21"/>
    <p:sldId id="386" r:id="rId22"/>
    <p:sldId id="387" r:id="rId23"/>
    <p:sldId id="388" r:id="rId24"/>
    <p:sldId id="298"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5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16" autoAdjust="0"/>
    <p:restoredTop sz="91579" autoAdjust="0"/>
  </p:normalViewPr>
  <p:slideViewPr>
    <p:cSldViewPr snapToGrid="0" snapToObjects="1">
      <p:cViewPr varScale="1">
        <p:scale>
          <a:sx n="102" d="100"/>
          <a:sy n="102" d="100"/>
        </p:scale>
        <p:origin x="696" y="102"/>
      </p:cViewPr>
      <p:guideLst>
        <p:guide orient="horz" pos="2880"/>
        <p:guide pos="50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8/21/2019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12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11430"/>
            <a:ext cx="3730239" cy="436500"/>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2828282"/>
            <a:ext cx="3732767" cy="42656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3452328"/>
            <a:ext cx="3732767" cy="47019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9728" y="4120000"/>
            <a:ext cx="3730239" cy="536185"/>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495241"/>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211430"/>
            <a:ext cx="3733414" cy="436500"/>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9737" y="2828281"/>
            <a:ext cx="3730239" cy="426567"/>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3440381"/>
            <a:ext cx="3730239" cy="48213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3386" y="4108054"/>
            <a:ext cx="3733414" cy="54813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4"/>
          </p:nvPr>
        </p:nvSpPr>
        <p:spPr>
          <a:xfrm>
            <a:off x="454025" y="4817960"/>
            <a:ext cx="3733414" cy="459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p:cNvSpPr>
            <a:spLocks noGrp="1"/>
          </p:cNvSpPr>
          <p:nvPr>
            <p:ph sz="quarter" idx="25"/>
          </p:nvPr>
        </p:nvSpPr>
        <p:spPr>
          <a:xfrm>
            <a:off x="4953000" y="4817173"/>
            <a:ext cx="3733800" cy="460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7823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11430"/>
            <a:ext cx="3730239" cy="436500"/>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2828282"/>
            <a:ext cx="3732767" cy="42656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3452328"/>
            <a:ext cx="3732767" cy="47019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9728" y="4120000"/>
            <a:ext cx="3730239" cy="536185"/>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495241"/>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211430"/>
            <a:ext cx="3733414" cy="436500"/>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9737" y="2828281"/>
            <a:ext cx="3730239" cy="426567"/>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3440381"/>
            <a:ext cx="3730239" cy="48213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3386" y="4108054"/>
            <a:ext cx="3733414" cy="54813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4"/>
          </p:nvPr>
        </p:nvSpPr>
        <p:spPr>
          <a:xfrm>
            <a:off x="454025" y="4817960"/>
            <a:ext cx="3733414" cy="459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p:cNvSpPr>
            <a:spLocks noGrp="1"/>
          </p:cNvSpPr>
          <p:nvPr>
            <p:ph sz="quarter" idx="25"/>
          </p:nvPr>
        </p:nvSpPr>
        <p:spPr>
          <a:xfrm>
            <a:off x="4953000" y="4817173"/>
            <a:ext cx="3733800" cy="460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Content Placeholder 16"/>
          <p:cNvSpPr>
            <a:spLocks noGrp="1"/>
          </p:cNvSpPr>
          <p:nvPr>
            <p:ph sz="quarter" idx="26"/>
          </p:nvPr>
        </p:nvSpPr>
        <p:spPr>
          <a:xfrm>
            <a:off x="454025" y="5434013"/>
            <a:ext cx="3733800" cy="54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Content Placeholder 18"/>
          <p:cNvSpPr>
            <a:spLocks noGrp="1"/>
          </p:cNvSpPr>
          <p:nvPr>
            <p:ph sz="quarter" idx="27"/>
          </p:nvPr>
        </p:nvSpPr>
        <p:spPr>
          <a:xfrm>
            <a:off x="4953000" y="5414963"/>
            <a:ext cx="3736975" cy="565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4826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2018, 2015,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50" r:id="rId3"/>
    <p:sldLayoutId id="2147483679" r:id="rId4"/>
    <p:sldLayoutId id="2147483677" r:id="rId5"/>
    <p:sldLayoutId id="2147483678" r:id="rId6"/>
    <p:sldLayoutId id="2147483687" r:id="rId7"/>
    <p:sldLayoutId id="2147483686" r:id="rId8"/>
    <p:sldLayoutId id="2147483688" r:id="rId9"/>
    <p:sldLayoutId id="2147483689" r:id="rId10"/>
    <p:sldLayoutId id="2147483681" r:id="rId11"/>
    <p:sldLayoutId id="2147483671" r:id="rId12"/>
    <p:sldLayoutId id="2147483680" r:id="rId13"/>
    <p:sldLayoutId id="2147483656"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0.png"/><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2.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sz="3000" dirty="0">
                <a:solidFill>
                  <a:schemeClr val="tx2"/>
                </a:solidFill>
              </a:rPr>
              <a:t>Chemistry: An Introduction to General, Organic, and Biological Chemistry</a:t>
            </a:r>
            <a:endParaRPr lang="en-US" sz="3000"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Thirteenth</a:t>
            </a:r>
            <a:r>
              <a:rPr lang="en-US" dirty="0">
                <a:latin typeface="+mn-lt"/>
                <a:cs typeface="Times New Roman" panose="02020603050405020304" pitchFamily="18" charset="0"/>
              </a:rPr>
              <a:t> Edition</a:t>
            </a:r>
            <a:endParaRPr lang="en-US" dirty="0">
              <a:latin typeface="+mn-lt"/>
            </a:endParaRP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13</a:t>
            </a:r>
          </a:p>
        </p:txBody>
      </p:sp>
      <p:sp>
        <p:nvSpPr>
          <p:cNvPr id="5" name="Text Placeholder 4"/>
          <p:cNvSpPr>
            <a:spLocks noGrp="1"/>
          </p:cNvSpPr>
          <p:nvPr>
            <p:ph type="body" idx="3"/>
          </p:nvPr>
        </p:nvSpPr>
        <p:spPr>
          <a:xfrm>
            <a:off x="5029200" y="3409979"/>
            <a:ext cx="3657600" cy="950360"/>
          </a:xfrm>
        </p:spPr>
        <p:txBody>
          <a:bodyPr/>
          <a:lstStyle/>
          <a:p>
            <a:pPr lvl="0" algn="ctr">
              <a:buSzPct val="25000"/>
            </a:pPr>
            <a:r>
              <a:rPr lang="en-US" dirty="0">
                <a:latin typeface="+mn-lt"/>
              </a:rPr>
              <a:t>Carbohydrates</a:t>
            </a:r>
          </a:p>
        </p:txBody>
      </p:sp>
      <p:pic>
        <p:nvPicPr>
          <p:cNvPr id="7" name="Picture 6" descr="Front Cover: Chemistry: An Introduction to General, Organic, and Biological Chemistry Thirteenth Edition by Timberlak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27" y="1784971"/>
            <a:ext cx="3329141" cy="4495987"/>
          </a:xfrm>
          <a:prstGeom prst="rect">
            <a:avLst/>
          </a:prstGeom>
          <a:ln>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40745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DF26-B9E9-4553-9AD7-34AAF69845E9}"/>
              </a:ext>
            </a:extLst>
          </p:cNvPr>
          <p:cNvSpPr>
            <a:spLocks noGrp="1"/>
          </p:cNvSpPr>
          <p:nvPr>
            <p:ph type="title"/>
          </p:nvPr>
        </p:nvSpPr>
        <p:spPr/>
        <p:txBody>
          <a:bodyPr/>
          <a:lstStyle/>
          <a:p>
            <a:r>
              <a:rPr lang="en-IN" dirty="0"/>
              <a:t>Learning Check 1</a:t>
            </a:r>
          </a:p>
        </p:txBody>
      </p:sp>
      <p:sp>
        <p:nvSpPr>
          <p:cNvPr id="5" name="Content Placeholder 4">
            <a:extLst>
              <a:ext uri="{FF2B5EF4-FFF2-40B4-BE49-F238E27FC236}">
                <a16:creationId xmlns:a16="http://schemas.microsoft.com/office/drawing/2014/main" id="{6C09641E-12A3-4FBA-99A6-D82877E65F1E}"/>
              </a:ext>
            </a:extLst>
          </p:cNvPr>
          <p:cNvSpPr>
            <a:spLocks noGrp="1"/>
          </p:cNvSpPr>
          <p:nvPr>
            <p:ph sz="quarter" idx="16"/>
          </p:nvPr>
        </p:nvSpPr>
        <p:spPr>
          <a:xfrm>
            <a:off x="457200" y="1555748"/>
            <a:ext cx="8232128" cy="492051"/>
          </a:xfrm>
        </p:spPr>
        <p:txBody>
          <a:bodyPr/>
          <a:lstStyle/>
          <a:p>
            <a:pPr marL="432" indent="0">
              <a:buNone/>
            </a:pPr>
            <a:r>
              <a:rPr lang="en-US" sz="2400" dirty="0"/>
              <a:t>Identify each as a chiral or an achiral compound.</a:t>
            </a:r>
            <a:endParaRPr lang="en-IN" sz="2400" dirty="0"/>
          </a:p>
        </p:txBody>
      </p:sp>
      <p:pic>
        <p:nvPicPr>
          <p:cNvPr id="6" name="Picture 5" descr="H, single bond, C, single bond, C H 3. The first C is single bonded to C l above and single bonded to C H 2 C H 3 below.">
            <a:extLst>
              <a:ext uri="{FF2B5EF4-FFF2-40B4-BE49-F238E27FC236}">
                <a16:creationId xmlns:a16="http://schemas.microsoft.com/office/drawing/2014/main" id="{3E8AFEE2-7F3A-4D79-9120-9DF1FF37EB6A}"/>
              </a:ext>
            </a:extLst>
          </p:cNvPr>
          <p:cNvPicPr>
            <a:picLocks noChangeAspect="1"/>
          </p:cNvPicPr>
          <p:nvPr/>
        </p:nvPicPr>
        <p:blipFill>
          <a:blip r:embed="rId2"/>
          <a:stretch>
            <a:fillRect/>
          </a:stretch>
        </p:blipFill>
        <p:spPr>
          <a:xfrm>
            <a:off x="998681" y="2477343"/>
            <a:ext cx="2166097" cy="2005148"/>
          </a:xfrm>
          <a:prstGeom prst="rect">
            <a:avLst/>
          </a:prstGeom>
        </p:spPr>
      </p:pic>
      <p:sp>
        <p:nvSpPr>
          <p:cNvPr id="3" name="Content Placeholder 2">
            <a:extLst>
              <a:ext uri="{FF2B5EF4-FFF2-40B4-BE49-F238E27FC236}">
                <a16:creationId xmlns:a16="http://schemas.microsoft.com/office/drawing/2014/main" id="{CB9896BB-8B8D-4977-8E36-FDD71AA2E5A4}"/>
              </a:ext>
            </a:extLst>
          </p:cNvPr>
          <p:cNvSpPr>
            <a:spLocks noGrp="1"/>
          </p:cNvSpPr>
          <p:nvPr>
            <p:ph sz="quarter" idx="14"/>
          </p:nvPr>
        </p:nvSpPr>
        <p:spPr>
          <a:xfrm>
            <a:off x="1616532" y="4669963"/>
            <a:ext cx="424539" cy="473538"/>
          </a:xfrm>
        </p:spPr>
        <p:txBody>
          <a:bodyPr/>
          <a:lstStyle/>
          <a:p>
            <a:pPr marL="432" indent="0">
              <a:buNone/>
            </a:pPr>
            <a:r>
              <a:rPr lang="en-US" sz="2400" dirty="0">
                <a:solidFill>
                  <a:schemeClr val="tx2"/>
                </a:solidFill>
              </a:rPr>
              <a:t>A.</a:t>
            </a:r>
          </a:p>
        </p:txBody>
      </p:sp>
      <p:pic>
        <p:nvPicPr>
          <p:cNvPr id="8" name="Picture 7" descr="H, single bond, C, single bond, C H 3. The first C is single bonded to H below and single bonded to C l above.">
            <a:extLst>
              <a:ext uri="{FF2B5EF4-FFF2-40B4-BE49-F238E27FC236}">
                <a16:creationId xmlns:a16="http://schemas.microsoft.com/office/drawing/2014/main" id="{8B1DDF21-D31F-4366-A986-82C204FAE4D4}"/>
              </a:ext>
            </a:extLst>
          </p:cNvPr>
          <p:cNvPicPr>
            <a:picLocks noChangeAspect="1"/>
          </p:cNvPicPr>
          <p:nvPr/>
        </p:nvPicPr>
        <p:blipFill>
          <a:blip r:embed="rId3"/>
          <a:stretch>
            <a:fillRect/>
          </a:stretch>
        </p:blipFill>
        <p:spPr>
          <a:xfrm>
            <a:off x="3485598" y="2527019"/>
            <a:ext cx="2172803" cy="1803963"/>
          </a:xfrm>
          <a:prstGeom prst="rect">
            <a:avLst/>
          </a:prstGeom>
        </p:spPr>
      </p:pic>
      <p:sp>
        <p:nvSpPr>
          <p:cNvPr id="4" name="Content Placeholder 3">
            <a:extLst>
              <a:ext uri="{FF2B5EF4-FFF2-40B4-BE49-F238E27FC236}">
                <a16:creationId xmlns:a16="http://schemas.microsoft.com/office/drawing/2014/main" id="{9DE61F4A-0DB5-44FD-8134-F2CBB7326F84}"/>
              </a:ext>
            </a:extLst>
          </p:cNvPr>
          <p:cNvSpPr>
            <a:spLocks noGrp="1"/>
          </p:cNvSpPr>
          <p:nvPr>
            <p:ph sz="quarter" idx="15"/>
          </p:nvPr>
        </p:nvSpPr>
        <p:spPr>
          <a:xfrm>
            <a:off x="3981647" y="4673835"/>
            <a:ext cx="424669" cy="471666"/>
          </a:xfrm>
        </p:spPr>
        <p:txBody>
          <a:bodyPr/>
          <a:lstStyle/>
          <a:p>
            <a:pPr marL="432" indent="0">
              <a:buNone/>
            </a:pPr>
            <a:r>
              <a:rPr lang="en-IN" sz="2400" dirty="0">
                <a:solidFill>
                  <a:schemeClr val="tx2"/>
                </a:solidFill>
              </a:rPr>
              <a:t>B.</a:t>
            </a:r>
          </a:p>
        </p:txBody>
      </p:sp>
      <p:pic>
        <p:nvPicPr>
          <p:cNvPr id="12" name="Picture 11" descr="H, single bond, C, single bond, C H 3. The first C is single bonded to B r below and single bonded to C l above.">
            <a:extLst>
              <a:ext uri="{FF2B5EF4-FFF2-40B4-BE49-F238E27FC236}">
                <a16:creationId xmlns:a16="http://schemas.microsoft.com/office/drawing/2014/main" id="{AABDD226-DD2D-4165-A295-C07BFFB2BDBF}"/>
              </a:ext>
            </a:extLst>
          </p:cNvPr>
          <p:cNvPicPr>
            <a:picLocks noChangeAspect="1"/>
          </p:cNvPicPr>
          <p:nvPr/>
        </p:nvPicPr>
        <p:blipFill rotWithShape="1">
          <a:blip r:embed="rId4"/>
          <a:srcRect b="25564"/>
          <a:stretch/>
        </p:blipFill>
        <p:spPr>
          <a:xfrm>
            <a:off x="5978921" y="2528266"/>
            <a:ext cx="2172803" cy="1951804"/>
          </a:xfrm>
          <a:prstGeom prst="rect">
            <a:avLst/>
          </a:prstGeom>
        </p:spPr>
      </p:pic>
      <p:sp>
        <p:nvSpPr>
          <p:cNvPr id="7" name="Content Placeholder 6">
            <a:extLst>
              <a:ext uri="{FF2B5EF4-FFF2-40B4-BE49-F238E27FC236}">
                <a16:creationId xmlns:a16="http://schemas.microsoft.com/office/drawing/2014/main" id="{1533C573-A6C2-43CE-A1D7-697D963DE719}"/>
              </a:ext>
            </a:extLst>
          </p:cNvPr>
          <p:cNvSpPr>
            <a:spLocks noGrp="1"/>
          </p:cNvSpPr>
          <p:nvPr>
            <p:ph sz="quarter" idx="17"/>
          </p:nvPr>
        </p:nvSpPr>
        <p:spPr>
          <a:xfrm>
            <a:off x="6629406" y="4676721"/>
            <a:ext cx="424669" cy="470272"/>
          </a:xfrm>
        </p:spPr>
        <p:txBody>
          <a:bodyPr/>
          <a:lstStyle/>
          <a:p>
            <a:pPr marL="432" indent="0">
              <a:buNone/>
            </a:pPr>
            <a:r>
              <a:rPr lang="en-IN" sz="2400" dirty="0">
                <a:solidFill>
                  <a:schemeClr val="tx2"/>
                </a:solidFill>
              </a:rPr>
              <a:t>C.</a:t>
            </a:r>
          </a:p>
        </p:txBody>
      </p:sp>
    </p:spTree>
    <p:extLst>
      <p:ext uri="{BB962C8B-B14F-4D97-AF65-F5344CB8AC3E}">
        <p14:creationId xmlns:p14="http://schemas.microsoft.com/office/powerpoint/2010/main" val="352158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DF26-B9E9-4553-9AD7-34AAF69845E9}"/>
              </a:ext>
            </a:extLst>
          </p:cNvPr>
          <p:cNvSpPr>
            <a:spLocks noGrp="1"/>
          </p:cNvSpPr>
          <p:nvPr>
            <p:ph type="title"/>
          </p:nvPr>
        </p:nvSpPr>
        <p:spPr/>
        <p:txBody>
          <a:bodyPr/>
          <a:lstStyle/>
          <a:p>
            <a:r>
              <a:rPr lang="en-IN" dirty="0"/>
              <a:t>Solution 1</a:t>
            </a:r>
          </a:p>
        </p:txBody>
      </p:sp>
      <p:sp>
        <p:nvSpPr>
          <p:cNvPr id="5" name="Content Placeholder 4">
            <a:extLst>
              <a:ext uri="{FF2B5EF4-FFF2-40B4-BE49-F238E27FC236}">
                <a16:creationId xmlns:a16="http://schemas.microsoft.com/office/drawing/2014/main" id="{6C09641E-12A3-4FBA-99A6-D82877E65F1E}"/>
              </a:ext>
            </a:extLst>
          </p:cNvPr>
          <p:cNvSpPr>
            <a:spLocks noGrp="1"/>
          </p:cNvSpPr>
          <p:nvPr>
            <p:ph sz="quarter" idx="16"/>
          </p:nvPr>
        </p:nvSpPr>
        <p:spPr>
          <a:xfrm>
            <a:off x="457200" y="1555748"/>
            <a:ext cx="8232128" cy="492051"/>
          </a:xfrm>
        </p:spPr>
        <p:txBody>
          <a:bodyPr/>
          <a:lstStyle/>
          <a:p>
            <a:pPr marL="432" indent="0">
              <a:buNone/>
            </a:pPr>
            <a:r>
              <a:rPr lang="en-US" sz="2400" dirty="0"/>
              <a:t>Identify each as a chiral or an achiral compound.</a:t>
            </a:r>
            <a:endParaRPr lang="en-IN" sz="2400" dirty="0"/>
          </a:p>
        </p:txBody>
      </p:sp>
      <p:pic>
        <p:nvPicPr>
          <p:cNvPr id="6" name="Picture 5" descr="H, single bond, C, single bond, C H 3. The first C is single bonded to C l above and single bonded to C H 2 C H 3 below.">
            <a:extLst>
              <a:ext uri="{FF2B5EF4-FFF2-40B4-BE49-F238E27FC236}">
                <a16:creationId xmlns:a16="http://schemas.microsoft.com/office/drawing/2014/main" id="{3E8AFEE2-7F3A-4D79-9120-9DF1FF37EB6A}"/>
              </a:ext>
            </a:extLst>
          </p:cNvPr>
          <p:cNvPicPr>
            <a:picLocks noChangeAspect="1"/>
          </p:cNvPicPr>
          <p:nvPr/>
        </p:nvPicPr>
        <p:blipFill>
          <a:blip r:embed="rId2"/>
          <a:stretch>
            <a:fillRect/>
          </a:stretch>
        </p:blipFill>
        <p:spPr>
          <a:xfrm>
            <a:off x="998681" y="2477343"/>
            <a:ext cx="2166097" cy="2005148"/>
          </a:xfrm>
          <a:prstGeom prst="rect">
            <a:avLst/>
          </a:prstGeom>
        </p:spPr>
      </p:pic>
      <p:sp>
        <p:nvSpPr>
          <p:cNvPr id="3" name="Content Placeholder 2">
            <a:extLst>
              <a:ext uri="{FF2B5EF4-FFF2-40B4-BE49-F238E27FC236}">
                <a16:creationId xmlns:a16="http://schemas.microsoft.com/office/drawing/2014/main" id="{CB9896BB-8B8D-4977-8E36-FDD71AA2E5A4}"/>
              </a:ext>
            </a:extLst>
          </p:cNvPr>
          <p:cNvSpPr>
            <a:spLocks noGrp="1"/>
          </p:cNvSpPr>
          <p:nvPr>
            <p:ph sz="quarter" idx="14"/>
          </p:nvPr>
        </p:nvSpPr>
        <p:spPr>
          <a:xfrm>
            <a:off x="1616532" y="4669962"/>
            <a:ext cx="1093678" cy="979721"/>
          </a:xfrm>
        </p:spPr>
        <p:txBody>
          <a:bodyPr/>
          <a:lstStyle/>
          <a:p>
            <a:pPr marL="432" indent="0">
              <a:buNone/>
            </a:pPr>
            <a:r>
              <a:rPr lang="en-US" sz="2400" dirty="0">
                <a:solidFill>
                  <a:schemeClr val="tx2"/>
                </a:solidFill>
              </a:rPr>
              <a:t>A.</a:t>
            </a:r>
          </a:p>
          <a:p>
            <a:pPr marL="432" indent="0">
              <a:buNone/>
            </a:pPr>
            <a:r>
              <a:rPr lang="en-US" sz="2400" b="1" dirty="0"/>
              <a:t>chiral</a:t>
            </a:r>
          </a:p>
        </p:txBody>
      </p:sp>
      <p:pic>
        <p:nvPicPr>
          <p:cNvPr id="8" name="Picture 7" descr="H, single bond, C, single bond, C H 3. The first C is single bonded to H below and single bonded to C l above.">
            <a:extLst>
              <a:ext uri="{FF2B5EF4-FFF2-40B4-BE49-F238E27FC236}">
                <a16:creationId xmlns:a16="http://schemas.microsoft.com/office/drawing/2014/main" id="{8B1DDF21-D31F-4366-A986-82C204FAE4D4}"/>
              </a:ext>
            </a:extLst>
          </p:cNvPr>
          <p:cNvPicPr>
            <a:picLocks noChangeAspect="1"/>
          </p:cNvPicPr>
          <p:nvPr/>
        </p:nvPicPr>
        <p:blipFill>
          <a:blip r:embed="rId3"/>
          <a:stretch>
            <a:fillRect/>
          </a:stretch>
        </p:blipFill>
        <p:spPr>
          <a:xfrm>
            <a:off x="3485598" y="2527019"/>
            <a:ext cx="2172803" cy="1803963"/>
          </a:xfrm>
          <a:prstGeom prst="rect">
            <a:avLst/>
          </a:prstGeom>
        </p:spPr>
      </p:pic>
      <p:sp>
        <p:nvSpPr>
          <p:cNvPr id="4" name="Content Placeholder 3">
            <a:extLst>
              <a:ext uri="{FF2B5EF4-FFF2-40B4-BE49-F238E27FC236}">
                <a16:creationId xmlns:a16="http://schemas.microsoft.com/office/drawing/2014/main" id="{9DE61F4A-0DB5-44FD-8134-F2CBB7326F84}"/>
              </a:ext>
            </a:extLst>
          </p:cNvPr>
          <p:cNvSpPr>
            <a:spLocks noGrp="1"/>
          </p:cNvSpPr>
          <p:nvPr>
            <p:ph sz="quarter" idx="15"/>
          </p:nvPr>
        </p:nvSpPr>
        <p:spPr>
          <a:xfrm>
            <a:off x="3981647" y="4673835"/>
            <a:ext cx="1094014" cy="975848"/>
          </a:xfrm>
        </p:spPr>
        <p:txBody>
          <a:bodyPr/>
          <a:lstStyle/>
          <a:p>
            <a:pPr marL="432" indent="0">
              <a:buNone/>
            </a:pPr>
            <a:r>
              <a:rPr lang="en-IN" sz="2400" dirty="0">
                <a:solidFill>
                  <a:schemeClr val="tx2"/>
                </a:solidFill>
              </a:rPr>
              <a:t>B.</a:t>
            </a:r>
          </a:p>
          <a:p>
            <a:pPr marL="432" indent="0">
              <a:buNone/>
            </a:pPr>
            <a:r>
              <a:rPr lang="en-IN" sz="2400" b="1" dirty="0"/>
              <a:t>achiral</a:t>
            </a:r>
          </a:p>
        </p:txBody>
      </p:sp>
      <p:pic>
        <p:nvPicPr>
          <p:cNvPr id="12" name="Picture 11" descr="H, single bond, C, single bond, C H 3. The first C is single bonded to B r below and single bonded to C l above.">
            <a:extLst>
              <a:ext uri="{FF2B5EF4-FFF2-40B4-BE49-F238E27FC236}">
                <a16:creationId xmlns:a16="http://schemas.microsoft.com/office/drawing/2014/main" id="{AABDD226-DD2D-4165-A295-C07BFFB2BDBF}"/>
              </a:ext>
            </a:extLst>
          </p:cNvPr>
          <p:cNvPicPr>
            <a:picLocks noChangeAspect="1"/>
          </p:cNvPicPr>
          <p:nvPr/>
        </p:nvPicPr>
        <p:blipFill rotWithShape="1">
          <a:blip r:embed="rId4"/>
          <a:srcRect b="25564"/>
          <a:stretch/>
        </p:blipFill>
        <p:spPr>
          <a:xfrm>
            <a:off x="5978921" y="2528266"/>
            <a:ext cx="2172803" cy="1951804"/>
          </a:xfrm>
          <a:prstGeom prst="rect">
            <a:avLst/>
          </a:prstGeom>
        </p:spPr>
      </p:pic>
      <p:sp>
        <p:nvSpPr>
          <p:cNvPr id="7" name="Content Placeholder 6">
            <a:extLst>
              <a:ext uri="{FF2B5EF4-FFF2-40B4-BE49-F238E27FC236}">
                <a16:creationId xmlns:a16="http://schemas.microsoft.com/office/drawing/2014/main" id="{1533C573-A6C2-43CE-A1D7-697D963DE719}"/>
              </a:ext>
            </a:extLst>
          </p:cNvPr>
          <p:cNvSpPr>
            <a:spLocks noGrp="1"/>
          </p:cNvSpPr>
          <p:nvPr>
            <p:ph sz="quarter" idx="17"/>
          </p:nvPr>
        </p:nvSpPr>
        <p:spPr>
          <a:xfrm>
            <a:off x="6629406" y="4676720"/>
            <a:ext cx="1094014" cy="972963"/>
          </a:xfrm>
        </p:spPr>
        <p:txBody>
          <a:bodyPr/>
          <a:lstStyle/>
          <a:p>
            <a:pPr marL="432" indent="0">
              <a:buNone/>
            </a:pPr>
            <a:r>
              <a:rPr lang="en-IN" sz="2400" dirty="0">
                <a:solidFill>
                  <a:schemeClr val="tx2"/>
                </a:solidFill>
              </a:rPr>
              <a:t>C.</a:t>
            </a:r>
          </a:p>
          <a:p>
            <a:pPr marL="432" indent="0">
              <a:buNone/>
            </a:pPr>
            <a:r>
              <a:rPr lang="en-IN" sz="2400" b="1" dirty="0"/>
              <a:t>chiral</a:t>
            </a:r>
          </a:p>
        </p:txBody>
      </p:sp>
    </p:spTree>
    <p:extLst>
      <p:ext uri="{BB962C8B-B14F-4D97-AF65-F5344CB8AC3E}">
        <p14:creationId xmlns:p14="http://schemas.microsoft.com/office/powerpoint/2010/main" val="179123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92AB-B8C3-435D-8471-1EBA254635E6}"/>
              </a:ext>
            </a:extLst>
          </p:cNvPr>
          <p:cNvSpPr>
            <a:spLocks noGrp="1"/>
          </p:cNvSpPr>
          <p:nvPr>
            <p:ph type="title"/>
          </p:nvPr>
        </p:nvSpPr>
        <p:spPr/>
        <p:txBody>
          <a:bodyPr/>
          <a:lstStyle/>
          <a:p>
            <a:r>
              <a:rPr lang="en-IN" dirty="0"/>
              <a:t>Drawing Fischer Projections</a:t>
            </a:r>
          </a:p>
        </p:txBody>
      </p:sp>
      <p:sp>
        <p:nvSpPr>
          <p:cNvPr id="3" name="Content Placeholder 2">
            <a:extLst>
              <a:ext uri="{FF2B5EF4-FFF2-40B4-BE49-F238E27FC236}">
                <a16:creationId xmlns:a16="http://schemas.microsoft.com/office/drawing/2014/main" id="{0916D320-7A94-4743-92DC-6B5F03A24C5C}"/>
              </a:ext>
            </a:extLst>
          </p:cNvPr>
          <p:cNvSpPr>
            <a:spLocks noGrp="1"/>
          </p:cNvSpPr>
          <p:nvPr>
            <p:ph sz="quarter" idx="13"/>
          </p:nvPr>
        </p:nvSpPr>
        <p:spPr>
          <a:xfrm>
            <a:off x="457200" y="1556326"/>
            <a:ext cx="8119641" cy="4467955"/>
          </a:xfrm>
        </p:spPr>
        <p:txBody>
          <a:bodyPr/>
          <a:lstStyle/>
          <a:p>
            <a:pPr marL="432" indent="0">
              <a:buNone/>
            </a:pPr>
            <a:r>
              <a:rPr lang="en-US" dirty="0"/>
              <a:t>A </a:t>
            </a:r>
            <a:r>
              <a:rPr lang="en-US" b="1" dirty="0"/>
              <a:t>Fischer projection</a:t>
            </a:r>
          </a:p>
          <a:p>
            <a:r>
              <a:rPr lang="en-US" dirty="0"/>
              <a:t>is a two-dimensional representation of a three-dimensional molecule</a:t>
            </a:r>
          </a:p>
          <a:p>
            <a:r>
              <a:rPr lang="en-US" dirty="0"/>
              <a:t>places the most highly oxidized carbon group at the top</a:t>
            </a:r>
          </a:p>
          <a:p>
            <a:r>
              <a:rPr lang="en-US" dirty="0"/>
              <a:t>uses vertical lines in place of dashes for bonds that go back</a:t>
            </a:r>
          </a:p>
          <a:p>
            <a:r>
              <a:rPr lang="en-US" dirty="0"/>
              <a:t>uses horizontal lines in place of wedges for bonds that come forward</a:t>
            </a:r>
          </a:p>
        </p:txBody>
      </p:sp>
    </p:spTree>
    <p:extLst>
      <p:ext uri="{BB962C8B-B14F-4D97-AF65-F5344CB8AC3E}">
        <p14:creationId xmlns:p14="http://schemas.microsoft.com/office/powerpoint/2010/main" val="132019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F777-D980-4806-8C35-A7F178C93052}"/>
              </a:ext>
            </a:extLst>
          </p:cNvPr>
          <p:cNvSpPr>
            <a:spLocks noGrp="1"/>
          </p:cNvSpPr>
          <p:nvPr>
            <p:ph type="title"/>
          </p:nvPr>
        </p:nvSpPr>
        <p:spPr/>
        <p:txBody>
          <a:bodyPr/>
          <a:lstStyle/>
          <a:p>
            <a:r>
              <a:rPr lang="en-IN" dirty="0"/>
              <a:t>Chiral Carbon, Fischer Projections</a:t>
            </a:r>
          </a:p>
        </p:txBody>
      </p:sp>
      <p:pic>
        <p:nvPicPr>
          <p:cNvPr id="4" name="Picture 3" descr="Representations are as follows.&#10;• Wedge dash structures of glyceraldehyde have wedges representing bonds that extend forward and dashes representing bonds that project back. The wedge dash structure of the enantiomer L glyceraldehyde has wedges extending from the central C to an O H group on the left and an H on the right, and dashes extending to a carbonyl C above and a C H 2 O H group below. The mirror image of this compound is D glyceraldehyde, with the O H group now on the right and the H on the left. The Fischer projections of these enantiomers have the C representing the chiral carbon removed. &#10;• The chiral carbon is now represented by the intersection of the 2 lines representing the 4 bonds to the other molecules. An arrow points to the central carbon of each Fischer projection and is labeled chiral carbon. The dashed lines of the wedge dash structure, project in a backward direction and correspond to the vertical lines of the Fischer. The wedged lines of the wedge dash structure extend in a forward direction, and correspond to the horizontal lines of the Fischer.&#10;">
            <a:extLst>
              <a:ext uri="{FF2B5EF4-FFF2-40B4-BE49-F238E27FC236}">
                <a16:creationId xmlns:a16="http://schemas.microsoft.com/office/drawing/2014/main" id="{0E622988-9D4C-46BE-922F-985B1F0B8933}"/>
              </a:ext>
            </a:extLst>
          </p:cNvPr>
          <p:cNvPicPr>
            <a:picLocks noChangeAspect="1"/>
          </p:cNvPicPr>
          <p:nvPr/>
        </p:nvPicPr>
        <p:blipFill>
          <a:blip r:embed="rId2"/>
          <a:stretch>
            <a:fillRect/>
          </a:stretch>
        </p:blipFill>
        <p:spPr>
          <a:xfrm>
            <a:off x="1177543" y="1622984"/>
            <a:ext cx="6788914" cy="4594642"/>
          </a:xfrm>
          <a:prstGeom prst="rect">
            <a:avLst/>
          </a:prstGeom>
        </p:spPr>
      </p:pic>
    </p:spTree>
    <p:extLst>
      <p:ext uri="{BB962C8B-B14F-4D97-AF65-F5344CB8AC3E}">
        <p14:creationId xmlns:p14="http://schemas.microsoft.com/office/powerpoint/2010/main" val="375028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DFD3-3DF4-4373-8C85-EBC48FB32A95}"/>
              </a:ext>
            </a:extLst>
          </p:cNvPr>
          <p:cNvSpPr>
            <a:spLocks noGrp="1"/>
          </p:cNvSpPr>
          <p:nvPr>
            <p:ph type="title"/>
          </p:nvPr>
        </p:nvSpPr>
        <p:spPr/>
        <p:txBody>
          <a:bodyPr/>
          <a:lstStyle/>
          <a:p>
            <a:r>
              <a:rPr lang="en-IN" dirty="0"/>
              <a:t>D and L Notations</a:t>
            </a:r>
          </a:p>
        </p:txBody>
      </p:sp>
      <p:sp>
        <p:nvSpPr>
          <p:cNvPr id="3" name="Content Placeholder 2">
            <a:extLst>
              <a:ext uri="{FF2B5EF4-FFF2-40B4-BE49-F238E27FC236}">
                <a16:creationId xmlns:a16="http://schemas.microsoft.com/office/drawing/2014/main" id="{D84026F1-7CBC-41DB-880D-AB622EF634B0}"/>
              </a:ext>
            </a:extLst>
          </p:cNvPr>
          <p:cNvSpPr>
            <a:spLocks noGrp="1"/>
          </p:cNvSpPr>
          <p:nvPr>
            <p:ph sz="quarter" idx="16"/>
          </p:nvPr>
        </p:nvSpPr>
        <p:spPr>
          <a:xfrm>
            <a:off x="457200" y="1555748"/>
            <a:ext cx="8232128" cy="403681"/>
          </a:xfrm>
        </p:spPr>
        <p:txBody>
          <a:bodyPr/>
          <a:lstStyle/>
          <a:p>
            <a:pPr marL="432" indent="0">
              <a:buNone/>
            </a:pPr>
            <a:r>
              <a:rPr lang="en-US" sz="2400" dirty="0"/>
              <a:t>D or L isomers are assigned according to the position of the</a:t>
            </a:r>
            <a:endParaRPr lang="en-IN" sz="2400" dirty="0"/>
          </a:p>
        </p:txBody>
      </p:sp>
      <p:graphicFrame>
        <p:nvGraphicFramePr>
          <p:cNvPr id="7" name="Object 6" descr="Single bond, O H group.">
            <a:extLst>
              <a:ext uri="{FF2B5EF4-FFF2-40B4-BE49-F238E27FC236}">
                <a16:creationId xmlns:a16="http://schemas.microsoft.com/office/drawing/2014/main" id="{D65111D1-FD99-4775-978D-88F572D80635}"/>
              </a:ext>
            </a:extLst>
          </p:cNvPr>
          <p:cNvGraphicFramePr>
            <a:graphicFrameLocks noChangeAspect="1"/>
          </p:cNvGraphicFramePr>
          <p:nvPr>
            <p:extLst>
              <p:ext uri="{D42A27DB-BD31-4B8C-83A1-F6EECF244321}">
                <p14:modId xmlns:p14="http://schemas.microsoft.com/office/powerpoint/2010/main" val="2446569351"/>
              </p:ext>
            </p:extLst>
          </p:nvPr>
        </p:nvGraphicFramePr>
        <p:xfrm>
          <a:off x="530785" y="2024063"/>
          <a:ext cx="1573213" cy="322262"/>
        </p:xfrm>
        <a:graphic>
          <a:graphicData uri="http://schemas.openxmlformats.org/presentationml/2006/ole">
            <mc:AlternateContent xmlns:mc="http://schemas.openxmlformats.org/markup-compatibility/2006">
              <mc:Choice xmlns:v="urn:schemas-microsoft-com:vml" Requires="v">
                <p:oleObj spid="_x0000_s1253" name="Equation" r:id="rId3" imgW="1726920" imgH="355320" progId="Equation.DSMT4">
                  <p:embed/>
                </p:oleObj>
              </mc:Choice>
              <mc:Fallback>
                <p:oleObj name="Equation" r:id="rId3" imgW="1726920" imgH="355320" progId="Equation.DSMT4">
                  <p:embed/>
                  <p:pic>
                    <p:nvPicPr>
                      <p:cNvPr id="7" name="Object 6">
                        <a:extLst>
                          <a:ext uri="{FF2B5EF4-FFF2-40B4-BE49-F238E27FC236}">
                            <a16:creationId xmlns:a16="http://schemas.microsoft.com/office/drawing/2014/main" id="{1A997C0C-1702-4D6A-A498-1FF5B27DFEB3}"/>
                          </a:ext>
                        </a:extLst>
                      </p:cNvPr>
                      <p:cNvPicPr/>
                      <p:nvPr/>
                    </p:nvPicPr>
                    <p:blipFill>
                      <a:blip r:embed="rId4"/>
                      <a:stretch>
                        <a:fillRect/>
                      </a:stretch>
                    </p:blipFill>
                    <p:spPr>
                      <a:xfrm>
                        <a:off x="530785" y="2024063"/>
                        <a:ext cx="1573213" cy="32226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D7FEEA1-CC96-4615-ACAA-A20F1375697E}"/>
              </a:ext>
            </a:extLst>
          </p:cNvPr>
          <p:cNvSpPr>
            <a:spLocks noGrp="1"/>
          </p:cNvSpPr>
          <p:nvPr>
            <p:ph sz="quarter" idx="14"/>
          </p:nvPr>
        </p:nvSpPr>
        <p:spPr>
          <a:xfrm>
            <a:off x="2201827" y="1992079"/>
            <a:ext cx="6762557" cy="403681"/>
          </a:xfrm>
        </p:spPr>
        <p:txBody>
          <a:bodyPr/>
          <a:lstStyle/>
          <a:p>
            <a:pPr marL="432" indent="0">
              <a:buNone/>
            </a:pPr>
            <a:r>
              <a:rPr lang="en-US" sz="2400" dirty="0"/>
              <a:t>on the chiral carbon </a:t>
            </a:r>
            <a:r>
              <a:rPr lang="en-US" sz="2400" b="1" dirty="0"/>
              <a:t>farthest from the carbonyl</a:t>
            </a:r>
            <a:endParaRPr lang="en-IN" sz="2400" b="1" dirty="0"/>
          </a:p>
        </p:txBody>
      </p:sp>
      <p:sp>
        <p:nvSpPr>
          <p:cNvPr id="5" name="Content Placeholder 4">
            <a:extLst>
              <a:ext uri="{FF2B5EF4-FFF2-40B4-BE49-F238E27FC236}">
                <a16:creationId xmlns:a16="http://schemas.microsoft.com/office/drawing/2014/main" id="{8576054C-4192-4D1C-915A-C98844248AB4}"/>
              </a:ext>
            </a:extLst>
          </p:cNvPr>
          <p:cNvSpPr>
            <a:spLocks noGrp="1"/>
          </p:cNvSpPr>
          <p:nvPr>
            <p:ph sz="quarter" idx="15"/>
          </p:nvPr>
        </p:nvSpPr>
        <p:spPr>
          <a:xfrm>
            <a:off x="454672" y="2436823"/>
            <a:ext cx="6762557" cy="969122"/>
          </a:xfrm>
        </p:spPr>
        <p:txBody>
          <a:bodyPr/>
          <a:lstStyle/>
          <a:p>
            <a:pPr marL="432" indent="0">
              <a:buNone/>
            </a:pPr>
            <a:r>
              <a:rPr lang="en-IN" sz="2400" b="1" dirty="0"/>
              <a:t>carbon.</a:t>
            </a:r>
          </a:p>
          <a:p>
            <a:r>
              <a:rPr lang="en-US" sz="2400" dirty="0"/>
              <a:t>The letter L is assigned to the structure with the</a:t>
            </a:r>
            <a:endParaRPr lang="en-IN" sz="2400" dirty="0"/>
          </a:p>
        </p:txBody>
      </p:sp>
      <p:graphicFrame>
        <p:nvGraphicFramePr>
          <p:cNvPr id="8" name="Object 7" descr="Single bond, O H.">
            <a:extLst>
              <a:ext uri="{FF2B5EF4-FFF2-40B4-BE49-F238E27FC236}">
                <a16:creationId xmlns:a16="http://schemas.microsoft.com/office/drawing/2014/main" id="{7465AEBA-92A0-4B5A-9972-AC0BE80B14D9}"/>
              </a:ext>
            </a:extLst>
          </p:cNvPr>
          <p:cNvGraphicFramePr>
            <a:graphicFrameLocks noChangeAspect="1"/>
          </p:cNvGraphicFramePr>
          <p:nvPr>
            <p:extLst>
              <p:ext uri="{D42A27DB-BD31-4B8C-83A1-F6EECF244321}">
                <p14:modId xmlns:p14="http://schemas.microsoft.com/office/powerpoint/2010/main" val="970304920"/>
              </p:ext>
            </p:extLst>
          </p:nvPr>
        </p:nvGraphicFramePr>
        <p:xfrm>
          <a:off x="7280444" y="3033681"/>
          <a:ext cx="852170" cy="291623"/>
        </p:xfrm>
        <a:graphic>
          <a:graphicData uri="http://schemas.openxmlformats.org/presentationml/2006/ole">
            <mc:AlternateContent xmlns:mc="http://schemas.openxmlformats.org/markup-compatibility/2006">
              <mc:Choice xmlns:v="urn:schemas-microsoft-com:vml" Requires="v">
                <p:oleObj spid="_x0000_s1254" name="Equation" r:id="rId5" imgW="850680" imgH="291960" progId="Equation.DSMT4">
                  <p:embed/>
                </p:oleObj>
              </mc:Choice>
              <mc:Fallback>
                <p:oleObj name="Equation" r:id="rId5" imgW="850680" imgH="291960" progId="Equation.DSMT4">
                  <p:embed/>
                  <p:pic>
                    <p:nvPicPr>
                      <p:cNvPr id="7" name="Object 6">
                        <a:extLst>
                          <a:ext uri="{FF2B5EF4-FFF2-40B4-BE49-F238E27FC236}">
                            <a16:creationId xmlns:a16="http://schemas.microsoft.com/office/drawing/2014/main" id="{D65111D1-FD99-4775-978D-88F572D80635}"/>
                          </a:ext>
                        </a:extLst>
                      </p:cNvPr>
                      <p:cNvPicPr/>
                      <p:nvPr/>
                    </p:nvPicPr>
                    <p:blipFill>
                      <a:blip r:embed="rId6"/>
                      <a:stretch>
                        <a:fillRect/>
                      </a:stretch>
                    </p:blipFill>
                    <p:spPr>
                      <a:xfrm>
                        <a:off x="7280444" y="3033681"/>
                        <a:ext cx="852170" cy="29162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042D47B-BF0F-4420-A8CC-B6ECB1519A30}"/>
              </a:ext>
            </a:extLst>
          </p:cNvPr>
          <p:cNvSpPr>
            <a:spLocks noGrp="1"/>
          </p:cNvSpPr>
          <p:nvPr>
            <p:ph sz="quarter" idx="17"/>
          </p:nvPr>
        </p:nvSpPr>
        <p:spPr>
          <a:xfrm>
            <a:off x="457200" y="3468409"/>
            <a:ext cx="6801531" cy="969122"/>
          </a:xfrm>
        </p:spPr>
        <p:txBody>
          <a:bodyPr/>
          <a:lstStyle/>
          <a:p>
            <a:pPr indent="0">
              <a:buNone/>
            </a:pPr>
            <a:r>
              <a:rPr lang="en-US" sz="2400" dirty="0"/>
              <a:t>on the left.</a:t>
            </a:r>
          </a:p>
          <a:p>
            <a:r>
              <a:rPr lang="en-US" sz="2400" dirty="0"/>
              <a:t>The letter D is assigned to the structure with the</a:t>
            </a:r>
            <a:endParaRPr lang="en-IN" sz="2400" dirty="0"/>
          </a:p>
        </p:txBody>
      </p:sp>
      <p:graphicFrame>
        <p:nvGraphicFramePr>
          <p:cNvPr id="9" name="Object 8" descr="Single bond, O H.">
            <a:extLst>
              <a:ext uri="{FF2B5EF4-FFF2-40B4-BE49-F238E27FC236}">
                <a16:creationId xmlns:a16="http://schemas.microsoft.com/office/drawing/2014/main" id="{98B60FB6-D822-4A22-AFD1-A6F04EA1CC4B}"/>
              </a:ext>
            </a:extLst>
          </p:cNvPr>
          <p:cNvGraphicFramePr>
            <a:graphicFrameLocks noChangeAspect="1"/>
          </p:cNvGraphicFramePr>
          <p:nvPr>
            <p:extLst>
              <p:ext uri="{D42A27DB-BD31-4B8C-83A1-F6EECF244321}">
                <p14:modId xmlns:p14="http://schemas.microsoft.com/office/powerpoint/2010/main" val="2686237249"/>
              </p:ext>
            </p:extLst>
          </p:nvPr>
        </p:nvGraphicFramePr>
        <p:xfrm>
          <a:off x="7314553" y="4076764"/>
          <a:ext cx="841344" cy="291973"/>
        </p:xfrm>
        <a:graphic>
          <a:graphicData uri="http://schemas.openxmlformats.org/presentationml/2006/ole">
            <mc:AlternateContent xmlns:mc="http://schemas.openxmlformats.org/markup-compatibility/2006">
              <mc:Choice xmlns:v="urn:schemas-microsoft-com:vml" Requires="v">
                <p:oleObj spid="_x0000_s1255" name="Equation" r:id="rId7" imgW="838080" imgH="291960" progId="Equation.DSMT4">
                  <p:embed/>
                </p:oleObj>
              </mc:Choice>
              <mc:Fallback>
                <p:oleObj name="Equation" r:id="rId7" imgW="838080" imgH="291960" progId="Equation.DSMT4">
                  <p:embed/>
                  <p:pic>
                    <p:nvPicPr>
                      <p:cNvPr id="8" name="Object 7">
                        <a:extLst>
                          <a:ext uri="{FF2B5EF4-FFF2-40B4-BE49-F238E27FC236}">
                            <a16:creationId xmlns:a16="http://schemas.microsoft.com/office/drawing/2014/main" id="{7465AEBA-92A0-4B5A-9972-AC0BE80B14D9}"/>
                          </a:ext>
                        </a:extLst>
                      </p:cNvPr>
                      <p:cNvPicPr/>
                      <p:nvPr/>
                    </p:nvPicPr>
                    <p:blipFill>
                      <a:blip r:embed="rId8"/>
                      <a:stretch>
                        <a:fillRect/>
                      </a:stretch>
                    </p:blipFill>
                    <p:spPr>
                      <a:xfrm>
                        <a:off x="7314553" y="4076764"/>
                        <a:ext cx="841344" cy="291973"/>
                      </a:xfrm>
                      <a:prstGeom prst="rect">
                        <a:avLst/>
                      </a:prstGeom>
                    </p:spPr>
                  </p:pic>
                </p:oleObj>
              </mc:Fallback>
            </mc:AlternateContent>
          </a:graphicData>
        </a:graphic>
      </p:graphicFrame>
      <p:sp>
        <p:nvSpPr>
          <p:cNvPr id="10" name="Content Placeholder 5">
            <a:extLst>
              <a:ext uri="{FF2B5EF4-FFF2-40B4-BE49-F238E27FC236}">
                <a16:creationId xmlns:a16="http://schemas.microsoft.com/office/drawing/2014/main" id="{3E77917F-A633-47E4-925F-4E2096D64E63}"/>
              </a:ext>
            </a:extLst>
          </p:cNvPr>
          <p:cNvSpPr txBox="1">
            <a:spLocks/>
          </p:cNvSpPr>
          <p:nvPr/>
        </p:nvSpPr>
        <p:spPr>
          <a:xfrm>
            <a:off x="454672" y="4486213"/>
            <a:ext cx="2440927" cy="477673"/>
          </a:xfrm>
          <a:prstGeom prst="rect">
            <a:avLst/>
          </a:prstGeom>
          <a:noFill/>
          <a:ln>
            <a:noFill/>
          </a:ln>
        </p:spPr>
        <p:txBody>
          <a:bodyPr lIns="0" tIns="0" rIns="0" bIns="0"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Noto Sans Symbols"/>
              <a:buChar char="▪"/>
              <a:defRPr sz="1800" b="0" i="0" u="none" strike="noStrike" cap="none">
                <a:solidFill>
                  <a:schemeClr val="dk1"/>
                </a:solidFill>
                <a:latin typeface="+mn-lt"/>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indent="0">
              <a:buNone/>
            </a:pPr>
            <a:r>
              <a:rPr lang="en-US" sz="2400" dirty="0"/>
              <a:t>on the right.</a:t>
            </a:r>
            <a:endParaRPr lang="en-IN" sz="2400" dirty="0"/>
          </a:p>
        </p:txBody>
      </p:sp>
      <p:pic>
        <p:nvPicPr>
          <p:cNvPr id="11" name="Picture 10" descr="The Fischer projections of L and D erythrose include a vertical line intersected by 2 horizontal lines and are as follows. &#10;• L erythrose is an L isomer. The structural formula has a vertical chain of 4 carbons. The top is a carbonyl carbon and the bottom carbon is bonded to an O H group. The second carbon from the bottom is the chiral carbon, bonded to an O H group on the left and a hydrogen on the right. &#10;• D erythrose is the D isomer. The structural formula is similar to the L stereoisomer, with the chiral carbon now bonded to an O H group on the right and a hydrogen on the left.&#10;">
            <a:extLst>
              <a:ext uri="{FF2B5EF4-FFF2-40B4-BE49-F238E27FC236}">
                <a16:creationId xmlns:a16="http://schemas.microsoft.com/office/drawing/2014/main" id="{6FC612C7-56AD-4DB5-9F42-8C7275C52FD9}"/>
              </a:ext>
            </a:extLst>
          </p:cNvPr>
          <p:cNvPicPr>
            <a:picLocks noChangeAspect="1"/>
          </p:cNvPicPr>
          <p:nvPr/>
        </p:nvPicPr>
        <p:blipFill>
          <a:blip r:embed="rId9"/>
          <a:stretch>
            <a:fillRect/>
          </a:stretch>
        </p:blipFill>
        <p:spPr>
          <a:xfrm>
            <a:off x="3086809" y="4763196"/>
            <a:ext cx="3572264" cy="1577035"/>
          </a:xfrm>
          <a:prstGeom prst="rect">
            <a:avLst/>
          </a:prstGeom>
        </p:spPr>
      </p:pic>
    </p:spTree>
    <p:extLst>
      <p:ext uri="{BB962C8B-B14F-4D97-AF65-F5344CB8AC3E}">
        <p14:creationId xmlns:p14="http://schemas.microsoft.com/office/powerpoint/2010/main" val="74280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1194-9B95-445D-A716-DE4F7FD5E384}"/>
              </a:ext>
            </a:extLst>
          </p:cNvPr>
          <p:cNvSpPr>
            <a:spLocks noGrp="1"/>
          </p:cNvSpPr>
          <p:nvPr>
            <p:ph type="title"/>
          </p:nvPr>
        </p:nvSpPr>
        <p:spPr/>
        <p:txBody>
          <a:bodyPr/>
          <a:lstStyle/>
          <a:p>
            <a:r>
              <a:rPr lang="en-IN" dirty="0"/>
              <a:t>Learning Check 2</a:t>
            </a:r>
          </a:p>
        </p:txBody>
      </p:sp>
      <p:sp>
        <p:nvSpPr>
          <p:cNvPr id="3" name="Content Placeholder 2">
            <a:extLst>
              <a:ext uri="{FF2B5EF4-FFF2-40B4-BE49-F238E27FC236}">
                <a16:creationId xmlns:a16="http://schemas.microsoft.com/office/drawing/2014/main" id="{B80C23AF-FC74-4217-963B-ADE55B57712E}"/>
              </a:ext>
            </a:extLst>
          </p:cNvPr>
          <p:cNvSpPr>
            <a:spLocks noGrp="1"/>
          </p:cNvSpPr>
          <p:nvPr>
            <p:ph sz="quarter" idx="16"/>
          </p:nvPr>
        </p:nvSpPr>
        <p:spPr>
          <a:xfrm>
            <a:off x="457200" y="1555748"/>
            <a:ext cx="8232128" cy="746581"/>
          </a:xfrm>
        </p:spPr>
        <p:txBody>
          <a:bodyPr/>
          <a:lstStyle/>
          <a:p>
            <a:pPr marL="432" indent="0">
              <a:buNone/>
            </a:pPr>
            <a:r>
              <a:rPr lang="en-US" sz="2400" dirty="0"/>
              <a:t>Indicate whether each pair is a mirror image that cannot be superimposed (enantiomers).</a:t>
            </a:r>
            <a:endParaRPr lang="en-IN" sz="2400" dirty="0"/>
          </a:p>
        </p:txBody>
      </p:sp>
      <p:sp>
        <p:nvSpPr>
          <p:cNvPr id="4" name="Content Placeholder 3">
            <a:extLst>
              <a:ext uri="{FF2B5EF4-FFF2-40B4-BE49-F238E27FC236}">
                <a16:creationId xmlns:a16="http://schemas.microsoft.com/office/drawing/2014/main" id="{B465EE81-FC46-4EA7-8CFE-F4DD53BB4D27}"/>
              </a:ext>
            </a:extLst>
          </p:cNvPr>
          <p:cNvSpPr>
            <a:spLocks noGrp="1"/>
          </p:cNvSpPr>
          <p:nvPr>
            <p:ph sz="quarter" idx="14"/>
          </p:nvPr>
        </p:nvSpPr>
        <p:spPr>
          <a:xfrm>
            <a:off x="457200" y="2971802"/>
            <a:ext cx="410616" cy="391602"/>
          </a:xfrm>
        </p:spPr>
        <p:txBody>
          <a:bodyPr/>
          <a:lstStyle/>
          <a:p>
            <a:pPr marL="432" indent="0">
              <a:buNone/>
            </a:pPr>
            <a:r>
              <a:rPr lang="en-US" sz="2400" dirty="0">
                <a:solidFill>
                  <a:schemeClr val="tx2"/>
                </a:solidFill>
              </a:rPr>
              <a:t>A.</a:t>
            </a:r>
            <a:endParaRPr lang="en-IN" sz="2400" dirty="0">
              <a:solidFill>
                <a:schemeClr val="tx2"/>
              </a:solidFill>
            </a:endParaRPr>
          </a:p>
        </p:txBody>
      </p:sp>
      <p:pic>
        <p:nvPicPr>
          <p:cNvPr id="9" name="Picture 8" descr="First. H, single bond, C, single bond, C H 3. The first C is single bonded to B r below and single bonded to C H 2 O H above. Second. C H 3, single bond, C, single bond, H. The second C is single bonded to B r below and single bonded to C H 2 O H above.">
            <a:extLst>
              <a:ext uri="{FF2B5EF4-FFF2-40B4-BE49-F238E27FC236}">
                <a16:creationId xmlns:a16="http://schemas.microsoft.com/office/drawing/2014/main" id="{79DBBD79-BAA0-4628-9906-7D5837A02069}"/>
              </a:ext>
            </a:extLst>
          </p:cNvPr>
          <p:cNvPicPr>
            <a:picLocks noChangeAspect="1"/>
          </p:cNvPicPr>
          <p:nvPr/>
        </p:nvPicPr>
        <p:blipFill>
          <a:blip r:embed="rId2"/>
          <a:stretch>
            <a:fillRect/>
          </a:stretch>
        </p:blipFill>
        <p:spPr>
          <a:xfrm>
            <a:off x="1073819" y="2458135"/>
            <a:ext cx="5072312" cy="1713124"/>
          </a:xfrm>
          <a:prstGeom prst="rect">
            <a:avLst/>
          </a:prstGeom>
        </p:spPr>
      </p:pic>
      <p:sp>
        <p:nvSpPr>
          <p:cNvPr id="5" name="Content Placeholder 4">
            <a:extLst>
              <a:ext uri="{FF2B5EF4-FFF2-40B4-BE49-F238E27FC236}">
                <a16:creationId xmlns:a16="http://schemas.microsoft.com/office/drawing/2014/main" id="{3B2F34FA-D248-4634-84CF-C58B9C5B59A7}"/>
              </a:ext>
            </a:extLst>
          </p:cNvPr>
          <p:cNvSpPr>
            <a:spLocks noGrp="1"/>
          </p:cNvSpPr>
          <p:nvPr>
            <p:ph sz="quarter" idx="15"/>
          </p:nvPr>
        </p:nvSpPr>
        <p:spPr>
          <a:xfrm>
            <a:off x="454672" y="5082050"/>
            <a:ext cx="410742" cy="462223"/>
          </a:xfrm>
        </p:spPr>
        <p:txBody>
          <a:bodyPr/>
          <a:lstStyle/>
          <a:p>
            <a:pPr marL="432" indent="0">
              <a:buNone/>
            </a:pPr>
            <a:r>
              <a:rPr lang="en-US" sz="2400" dirty="0">
                <a:solidFill>
                  <a:schemeClr val="tx2"/>
                </a:solidFill>
              </a:rPr>
              <a:t>B.</a:t>
            </a:r>
            <a:endParaRPr lang="en-IN" sz="2400" dirty="0">
              <a:solidFill>
                <a:schemeClr val="tx2"/>
              </a:solidFill>
            </a:endParaRPr>
          </a:p>
        </p:txBody>
      </p:sp>
      <p:pic>
        <p:nvPicPr>
          <p:cNvPr id="11" name="Picture 10" descr="First. H, single bond, C, single bond, C H 3. The first C is single bonded to H below and single bonded to C l above. Second. C H 3, single bond, C, single bond, H. The second C is single bonded to H below and single bonded to C l above.">
            <a:extLst>
              <a:ext uri="{FF2B5EF4-FFF2-40B4-BE49-F238E27FC236}">
                <a16:creationId xmlns:a16="http://schemas.microsoft.com/office/drawing/2014/main" id="{6709D9DD-315E-425D-8E1F-ACC7F0CF28AE}"/>
              </a:ext>
            </a:extLst>
          </p:cNvPr>
          <p:cNvPicPr>
            <a:picLocks noChangeAspect="1"/>
          </p:cNvPicPr>
          <p:nvPr/>
        </p:nvPicPr>
        <p:blipFill>
          <a:blip r:embed="rId3"/>
          <a:stretch>
            <a:fillRect/>
          </a:stretch>
        </p:blipFill>
        <p:spPr>
          <a:xfrm>
            <a:off x="1073819" y="4412575"/>
            <a:ext cx="5078408" cy="1652159"/>
          </a:xfrm>
          <a:prstGeom prst="rect">
            <a:avLst/>
          </a:prstGeom>
        </p:spPr>
      </p:pic>
    </p:spTree>
    <p:extLst>
      <p:ext uri="{BB962C8B-B14F-4D97-AF65-F5344CB8AC3E}">
        <p14:creationId xmlns:p14="http://schemas.microsoft.com/office/powerpoint/2010/main" val="3576095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1194-9B95-445D-A716-DE4F7FD5E384}"/>
              </a:ext>
            </a:extLst>
          </p:cNvPr>
          <p:cNvSpPr>
            <a:spLocks noGrp="1"/>
          </p:cNvSpPr>
          <p:nvPr>
            <p:ph type="title"/>
          </p:nvPr>
        </p:nvSpPr>
        <p:spPr/>
        <p:txBody>
          <a:bodyPr/>
          <a:lstStyle/>
          <a:p>
            <a:r>
              <a:rPr lang="en-IN" dirty="0"/>
              <a:t>Solution 2</a:t>
            </a:r>
          </a:p>
        </p:txBody>
      </p:sp>
      <p:sp>
        <p:nvSpPr>
          <p:cNvPr id="3" name="Content Placeholder 2">
            <a:extLst>
              <a:ext uri="{FF2B5EF4-FFF2-40B4-BE49-F238E27FC236}">
                <a16:creationId xmlns:a16="http://schemas.microsoft.com/office/drawing/2014/main" id="{B80C23AF-FC74-4217-963B-ADE55B57712E}"/>
              </a:ext>
            </a:extLst>
          </p:cNvPr>
          <p:cNvSpPr>
            <a:spLocks noGrp="1"/>
          </p:cNvSpPr>
          <p:nvPr>
            <p:ph sz="quarter" idx="16"/>
          </p:nvPr>
        </p:nvSpPr>
        <p:spPr>
          <a:xfrm>
            <a:off x="457200" y="1555748"/>
            <a:ext cx="8232128" cy="746581"/>
          </a:xfrm>
        </p:spPr>
        <p:txBody>
          <a:bodyPr/>
          <a:lstStyle/>
          <a:p>
            <a:pPr marL="432" indent="0">
              <a:buNone/>
            </a:pPr>
            <a:r>
              <a:rPr lang="en-US" sz="2400" dirty="0"/>
              <a:t>Indicate whether each pair is a mirror image that cannot be superimposed (enantiomers).</a:t>
            </a:r>
            <a:endParaRPr lang="en-IN" sz="2400" dirty="0"/>
          </a:p>
        </p:txBody>
      </p:sp>
      <p:sp>
        <p:nvSpPr>
          <p:cNvPr id="4" name="Content Placeholder 3">
            <a:extLst>
              <a:ext uri="{FF2B5EF4-FFF2-40B4-BE49-F238E27FC236}">
                <a16:creationId xmlns:a16="http://schemas.microsoft.com/office/drawing/2014/main" id="{B465EE81-FC46-4EA7-8CFE-F4DD53BB4D27}"/>
              </a:ext>
            </a:extLst>
          </p:cNvPr>
          <p:cNvSpPr>
            <a:spLocks noGrp="1"/>
          </p:cNvSpPr>
          <p:nvPr>
            <p:ph sz="quarter" idx="14"/>
          </p:nvPr>
        </p:nvSpPr>
        <p:spPr>
          <a:xfrm>
            <a:off x="457200" y="2971802"/>
            <a:ext cx="410616" cy="391602"/>
          </a:xfrm>
        </p:spPr>
        <p:txBody>
          <a:bodyPr/>
          <a:lstStyle/>
          <a:p>
            <a:pPr marL="432" indent="0">
              <a:buNone/>
            </a:pPr>
            <a:r>
              <a:rPr lang="en-US" sz="2400" dirty="0" smtClean="0">
                <a:solidFill>
                  <a:schemeClr val="tx2"/>
                </a:solidFill>
              </a:rPr>
              <a:t>A</a:t>
            </a:r>
            <a:r>
              <a:rPr lang="en-US" sz="2400" dirty="0">
                <a:solidFill>
                  <a:schemeClr val="tx2"/>
                </a:solidFill>
              </a:rPr>
              <a:t>.</a:t>
            </a:r>
            <a:endParaRPr lang="en-IN" sz="2400" dirty="0">
              <a:solidFill>
                <a:schemeClr val="tx2"/>
              </a:solidFill>
            </a:endParaRPr>
          </a:p>
        </p:txBody>
      </p:sp>
      <p:pic>
        <p:nvPicPr>
          <p:cNvPr id="9" name="Picture 8" descr="First. H, single bond, C, single bond, C H 3. The first C is single bonded to B r below and single bonded to C H 2 O H above. Second. C H 3, single bond, C, single bond, H. The second C is single bonded to B r below and single bonded to C H 2 O H above.">
            <a:extLst>
              <a:ext uri="{FF2B5EF4-FFF2-40B4-BE49-F238E27FC236}">
                <a16:creationId xmlns:a16="http://schemas.microsoft.com/office/drawing/2014/main" id="{79DBBD79-BAA0-4628-9906-7D5837A02069}"/>
              </a:ext>
            </a:extLst>
          </p:cNvPr>
          <p:cNvPicPr>
            <a:picLocks noChangeAspect="1"/>
          </p:cNvPicPr>
          <p:nvPr/>
        </p:nvPicPr>
        <p:blipFill>
          <a:blip r:embed="rId2"/>
          <a:stretch>
            <a:fillRect/>
          </a:stretch>
        </p:blipFill>
        <p:spPr>
          <a:xfrm>
            <a:off x="1073819" y="2458135"/>
            <a:ext cx="5072312" cy="1713124"/>
          </a:xfrm>
          <a:prstGeom prst="rect">
            <a:avLst/>
          </a:prstGeom>
        </p:spPr>
      </p:pic>
      <p:sp>
        <p:nvSpPr>
          <p:cNvPr id="12" name="Content Placeholder 3">
            <a:extLst>
              <a:ext uri="{FF2B5EF4-FFF2-40B4-BE49-F238E27FC236}">
                <a16:creationId xmlns:a16="http://schemas.microsoft.com/office/drawing/2014/main" id="{A58FFBC0-F985-4267-8555-2F80680818DD}"/>
              </a:ext>
            </a:extLst>
          </p:cNvPr>
          <p:cNvSpPr txBox="1">
            <a:spLocks/>
          </p:cNvSpPr>
          <p:nvPr/>
        </p:nvSpPr>
        <p:spPr>
          <a:xfrm>
            <a:off x="7745195" y="3264361"/>
            <a:ext cx="696675" cy="391602"/>
          </a:xfrm>
          <a:prstGeom prst="rect">
            <a:avLst/>
          </a:prstGeom>
          <a:noFill/>
          <a:ln>
            <a:noFill/>
          </a:ln>
        </p:spPr>
        <p:txBody>
          <a:bodyPr lIns="0" tIns="0" rIns="0" bIns="0"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Noto Sans Symbols"/>
              <a:buChar char="▪"/>
              <a:defRPr sz="1800" b="0" i="0" u="none" strike="noStrike" cap="none">
                <a:solidFill>
                  <a:schemeClr val="dk1"/>
                </a:solidFill>
                <a:latin typeface="+mn-lt"/>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432" indent="0">
              <a:buNone/>
            </a:pPr>
            <a:r>
              <a:rPr lang="en-US" sz="2400" b="1" dirty="0"/>
              <a:t>Yes</a:t>
            </a:r>
            <a:endParaRPr lang="en-IN" sz="2400" b="1" dirty="0"/>
          </a:p>
        </p:txBody>
      </p:sp>
      <p:sp>
        <p:nvSpPr>
          <p:cNvPr id="5" name="Content Placeholder 4">
            <a:extLst>
              <a:ext uri="{FF2B5EF4-FFF2-40B4-BE49-F238E27FC236}">
                <a16:creationId xmlns:a16="http://schemas.microsoft.com/office/drawing/2014/main" id="{3B2F34FA-D248-4634-84CF-C58B9C5B59A7}"/>
              </a:ext>
            </a:extLst>
          </p:cNvPr>
          <p:cNvSpPr>
            <a:spLocks noGrp="1"/>
          </p:cNvSpPr>
          <p:nvPr>
            <p:ph sz="quarter" idx="15"/>
          </p:nvPr>
        </p:nvSpPr>
        <p:spPr>
          <a:xfrm>
            <a:off x="454672" y="5082050"/>
            <a:ext cx="410742" cy="485373"/>
          </a:xfrm>
        </p:spPr>
        <p:txBody>
          <a:bodyPr/>
          <a:lstStyle/>
          <a:p>
            <a:pPr marL="432" indent="0">
              <a:buNone/>
            </a:pPr>
            <a:r>
              <a:rPr lang="en-US" sz="2400" dirty="0">
                <a:solidFill>
                  <a:schemeClr val="tx2"/>
                </a:solidFill>
              </a:rPr>
              <a:t>B.</a:t>
            </a:r>
            <a:endParaRPr lang="en-IN" sz="2400" dirty="0">
              <a:solidFill>
                <a:schemeClr val="tx2"/>
              </a:solidFill>
            </a:endParaRPr>
          </a:p>
        </p:txBody>
      </p:sp>
      <p:pic>
        <p:nvPicPr>
          <p:cNvPr id="11" name="Picture 10" descr="First. H, single bond, C, single bond, C H 3. The first C is single bonded to H below and single bonded to C l above. Second. C H 3, single bond, C, single bond, H. The second C is single bonded to H below and single bonded to C l above.">
            <a:extLst>
              <a:ext uri="{FF2B5EF4-FFF2-40B4-BE49-F238E27FC236}">
                <a16:creationId xmlns:a16="http://schemas.microsoft.com/office/drawing/2014/main" id="{6709D9DD-315E-425D-8E1F-ACC7F0CF28AE}"/>
              </a:ext>
            </a:extLst>
          </p:cNvPr>
          <p:cNvPicPr>
            <a:picLocks noChangeAspect="1"/>
          </p:cNvPicPr>
          <p:nvPr/>
        </p:nvPicPr>
        <p:blipFill>
          <a:blip r:embed="rId3"/>
          <a:stretch>
            <a:fillRect/>
          </a:stretch>
        </p:blipFill>
        <p:spPr>
          <a:xfrm>
            <a:off x="1073819" y="4412575"/>
            <a:ext cx="5078408" cy="1652159"/>
          </a:xfrm>
          <a:prstGeom prst="rect">
            <a:avLst/>
          </a:prstGeom>
        </p:spPr>
      </p:pic>
      <p:sp>
        <p:nvSpPr>
          <p:cNvPr id="13" name="Content Placeholder 4">
            <a:extLst>
              <a:ext uri="{FF2B5EF4-FFF2-40B4-BE49-F238E27FC236}">
                <a16:creationId xmlns:a16="http://schemas.microsoft.com/office/drawing/2014/main" id="{F083EF53-A266-4620-8DA2-FD2391B87401}"/>
              </a:ext>
            </a:extLst>
          </p:cNvPr>
          <p:cNvSpPr txBox="1">
            <a:spLocks/>
          </p:cNvSpPr>
          <p:nvPr/>
        </p:nvSpPr>
        <p:spPr>
          <a:xfrm>
            <a:off x="7758997" y="5292968"/>
            <a:ext cx="944132" cy="371691"/>
          </a:xfrm>
          <a:prstGeom prst="rect">
            <a:avLst/>
          </a:prstGeom>
          <a:noFill/>
          <a:ln>
            <a:noFill/>
          </a:ln>
        </p:spPr>
        <p:txBody>
          <a:bodyPr lIns="0" tIns="0" rIns="0" bIns="0"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Noto Sans Symbols"/>
              <a:buChar char="▪"/>
              <a:defRPr sz="1800" b="0" i="0" u="none" strike="noStrike" cap="none">
                <a:solidFill>
                  <a:schemeClr val="dk1"/>
                </a:solidFill>
                <a:latin typeface="+mn-lt"/>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432" indent="0">
              <a:buNone/>
            </a:pPr>
            <a:r>
              <a:rPr lang="en-US" sz="2400" b="1" dirty="0"/>
              <a:t>No</a:t>
            </a:r>
            <a:endParaRPr lang="en-IN" sz="2400" b="1" dirty="0"/>
          </a:p>
        </p:txBody>
      </p:sp>
    </p:spTree>
    <p:extLst>
      <p:ext uri="{BB962C8B-B14F-4D97-AF65-F5344CB8AC3E}">
        <p14:creationId xmlns:p14="http://schemas.microsoft.com/office/powerpoint/2010/main" val="2434702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1194-9B95-445D-A716-DE4F7FD5E384}"/>
              </a:ext>
            </a:extLst>
          </p:cNvPr>
          <p:cNvSpPr>
            <a:spLocks noGrp="1"/>
          </p:cNvSpPr>
          <p:nvPr>
            <p:ph type="title"/>
          </p:nvPr>
        </p:nvSpPr>
        <p:spPr/>
        <p:txBody>
          <a:bodyPr/>
          <a:lstStyle/>
          <a:p>
            <a:r>
              <a:rPr lang="en-IN" dirty="0"/>
              <a:t>Learning Check 3</a:t>
            </a:r>
          </a:p>
        </p:txBody>
      </p:sp>
      <p:sp>
        <p:nvSpPr>
          <p:cNvPr id="3" name="Content Placeholder 2">
            <a:extLst>
              <a:ext uri="{FF2B5EF4-FFF2-40B4-BE49-F238E27FC236}">
                <a16:creationId xmlns:a16="http://schemas.microsoft.com/office/drawing/2014/main" id="{B80C23AF-FC74-4217-963B-ADE55B57712E}"/>
              </a:ext>
            </a:extLst>
          </p:cNvPr>
          <p:cNvSpPr>
            <a:spLocks noGrp="1"/>
          </p:cNvSpPr>
          <p:nvPr>
            <p:ph sz="quarter" idx="16"/>
          </p:nvPr>
        </p:nvSpPr>
        <p:spPr>
          <a:xfrm>
            <a:off x="457200" y="1555748"/>
            <a:ext cx="8232128" cy="391603"/>
          </a:xfrm>
        </p:spPr>
        <p:txBody>
          <a:bodyPr/>
          <a:lstStyle/>
          <a:p>
            <a:pPr marL="432" indent="0">
              <a:buNone/>
            </a:pPr>
            <a:r>
              <a:rPr lang="en-US" sz="2400" dirty="0"/>
              <a:t>Identify the following Fischer projections L or D isomers:</a:t>
            </a:r>
          </a:p>
        </p:txBody>
      </p:sp>
      <p:sp>
        <p:nvSpPr>
          <p:cNvPr id="4" name="Content Placeholder 3">
            <a:extLst>
              <a:ext uri="{FF2B5EF4-FFF2-40B4-BE49-F238E27FC236}">
                <a16:creationId xmlns:a16="http://schemas.microsoft.com/office/drawing/2014/main" id="{B465EE81-FC46-4EA7-8CFE-F4DD53BB4D27}"/>
              </a:ext>
            </a:extLst>
          </p:cNvPr>
          <p:cNvSpPr>
            <a:spLocks noGrp="1"/>
          </p:cNvSpPr>
          <p:nvPr>
            <p:ph sz="quarter" idx="14"/>
          </p:nvPr>
        </p:nvSpPr>
        <p:spPr>
          <a:xfrm>
            <a:off x="457200" y="2775854"/>
            <a:ext cx="410616" cy="391602"/>
          </a:xfrm>
        </p:spPr>
        <p:txBody>
          <a:bodyPr/>
          <a:lstStyle/>
          <a:p>
            <a:pPr marL="432" indent="0">
              <a:buNone/>
            </a:pPr>
            <a:r>
              <a:rPr lang="en-US" sz="2400" dirty="0">
                <a:solidFill>
                  <a:schemeClr val="tx2"/>
                </a:solidFill>
              </a:rPr>
              <a:t>A.</a:t>
            </a:r>
            <a:endParaRPr lang="en-IN" sz="2400" dirty="0">
              <a:solidFill>
                <a:schemeClr val="tx2"/>
              </a:solidFill>
            </a:endParaRPr>
          </a:p>
        </p:txBody>
      </p:sp>
      <p:pic>
        <p:nvPicPr>
          <p:cNvPr id="8" name="Picture 7" descr="The projection has 6 C atoms in a column. C 1 is double bonded to O up and right and single bonded to H up and left. C 6 is C H 2 O H. C 2, C 4, and C 5 have O H right and H left. C 3 has H right and O H left.">
            <a:extLst>
              <a:ext uri="{FF2B5EF4-FFF2-40B4-BE49-F238E27FC236}">
                <a16:creationId xmlns:a16="http://schemas.microsoft.com/office/drawing/2014/main" id="{2D5D644A-29D0-4B63-BF9A-0C8720116C2F}"/>
              </a:ext>
            </a:extLst>
          </p:cNvPr>
          <p:cNvPicPr>
            <a:picLocks noChangeAspect="1"/>
          </p:cNvPicPr>
          <p:nvPr/>
        </p:nvPicPr>
        <p:blipFill>
          <a:blip r:embed="rId2"/>
          <a:stretch>
            <a:fillRect/>
          </a:stretch>
        </p:blipFill>
        <p:spPr>
          <a:xfrm>
            <a:off x="1307410" y="2178739"/>
            <a:ext cx="2121592" cy="3218967"/>
          </a:xfrm>
          <a:prstGeom prst="rect">
            <a:avLst/>
          </a:prstGeom>
        </p:spPr>
      </p:pic>
      <p:sp>
        <p:nvSpPr>
          <p:cNvPr id="5" name="Content Placeholder 4">
            <a:extLst>
              <a:ext uri="{FF2B5EF4-FFF2-40B4-BE49-F238E27FC236}">
                <a16:creationId xmlns:a16="http://schemas.microsoft.com/office/drawing/2014/main" id="{3B2F34FA-D248-4634-84CF-C58B9C5B59A7}"/>
              </a:ext>
            </a:extLst>
          </p:cNvPr>
          <p:cNvSpPr>
            <a:spLocks noGrp="1"/>
          </p:cNvSpPr>
          <p:nvPr>
            <p:ph sz="quarter" idx="15"/>
          </p:nvPr>
        </p:nvSpPr>
        <p:spPr>
          <a:xfrm>
            <a:off x="4308219" y="2779712"/>
            <a:ext cx="410742" cy="371691"/>
          </a:xfrm>
        </p:spPr>
        <p:txBody>
          <a:bodyPr/>
          <a:lstStyle/>
          <a:p>
            <a:pPr marL="432" indent="0">
              <a:buNone/>
            </a:pPr>
            <a:r>
              <a:rPr lang="en-US" sz="2400" dirty="0">
                <a:solidFill>
                  <a:schemeClr val="tx2"/>
                </a:solidFill>
              </a:rPr>
              <a:t>B.</a:t>
            </a:r>
            <a:endParaRPr lang="en-IN" sz="2400" dirty="0">
              <a:solidFill>
                <a:schemeClr val="tx2"/>
              </a:solidFill>
            </a:endParaRPr>
          </a:p>
        </p:txBody>
      </p:sp>
      <p:pic>
        <p:nvPicPr>
          <p:cNvPr id="10" name="Picture 9" descr="The projection has 6 C atoms in a column. C 1 is double bonded to O up and right and single bonded to H up and left. C 6 is C H 2 O H. C 2 and C 4,  have O H right and H left. C 3 and C 5 have H right and O H left.">
            <a:extLst>
              <a:ext uri="{FF2B5EF4-FFF2-40B4-BE49-F238E27FC236}">
                <a16:creationId xmlns:a16="http://schemas.microsoft.com/office/drawing/2014/main" id="{0727AB3C-71AD-4397-B80C-39B051837F76}"/>
              </a:ext>
            </a:extLst>
          </p:cNvPr>
          <p:cNvPicPr>
            <a:picLocks noChangeAspect="1"/>
          </p:cNvPicPr>
          <p:nvPr/>
        </p:nvPicPr>
        <p:blipFill>
          <a:blip r:embed="rId3"/>
          <a:stretch>
            <a:fillRect/>
          </a:stretch>
        </p:blipFill>
        <p:spPr>
          <a:xfrm>
            <a:off x="4917869" y="2146080"/>
            <a:ext cx="1822862" cy="3218967"/>
          </a:xfrm>
          <a:prstGeom prst="rect">
            <a:avLst/>
          </a:prstGeom>
        </p:spPr>
      </p:pic>
    </p:spTree>
    <p:extLst>
      <p:ext uri="{BB962C8B-B14F-4D97-AF65-F5344CB8AC3E}">
        <p14:creationId xmlns:p14="http://schemas.microsoft.com/office/powerpoint/2010/main" val="3632753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1194-9B95-445D-A716-DE4F7FD5E384}"/>
              </a:ext>
            </a:extLst>
          </p:cNvPr>
          <p:cNvSpPr>
            <a:spLocks noGrp="1"/>
          </p:cNvSpPr>
          <p:nvPr>
            <p:ph type="title"/>
          </p:nvPr>
        </p:nvSpPr>
        <p:spPr/>
        <p:txBody>
          <a:bodyPr/>
          <a:lstStyle/>
          <a:p>
            <a:r>
              <a:rPr lang="en-IN" dirty="0"/>
              <a:t>Solution 3</a:t>
            </a:r>
          </a:p>
        </p:txBody>
      </p:sp>
      <p:sp>
        <p:nvSpPr>
          <p:cNvPr id="3" name="Content Placeholder 2">
            <a:extLst>
              <a:ext uri="{FF2B5EF4-FFF2-40B4-BE49-F238E27FC236}">
                <a16:creationId xmlns:a16="http://schemas.microsoft.com/office/drawing/2014/main" id="{B80C23AF-FC74-4217-963B-ADE55B57712E}"/>
              </a:ext>
            </a:extLst>
          </p:cNvPr>
          <p:cNvSpPr>
            <a:spLocks noGrp="1"/>
          </p:cNvSpPr>
          <p:nvPr>
            <p:ph sz="quarter" idx="16"/>
          </p:nvPr>
        </p:nvSpPr>
        <p:spPr>
          <a:xfrm>
            <a:off x="457200" y="1555748"/>
            <a:ext cx="8232128" cy="391603"/>
          </a:xfrm>
        </p:spPr>
        <p:txBody>
          <a:bodyPr/>
          <a:lstStyle/>
          <a:p>
            <a:pPr marL="432" indent="0">
              <a:buNone/>
            </a:pPr>
            <a:r>
              <a:rPr lang="en-US" sz="2400" dirty="0"/>
              <a:t>Identify the following Fischer projections L or D isomers:</a:t>
            </a:r>
          </a:p>
        </p:txBody>
      </p:sp>
      <p:sp>
        <p:nvSpPr>
          <p:cNvPr id="4" name="Content Placeholder 3">
            <a:extLst>
              <a:ext uri="{FF2B5EF4-FFF2-40B4-BE49-F238E27FC236}">
                <a16:creationId xmlns:a16="http://schemas.microsoft.com/office/drawing/2014/main" id="{B465EE81-FC46-4EA7-8CFE-F4DD53BB4D27}"/>
              </a:ext>
            </a:extLst>
          </p:cNvPr>
          <p:cNvSpPr>
            <a:spLocks noGrp="1"/>
          </p:cNvSpPr>
          <p:nvPr>
            <p:ph sz="quarter" idx="14"/>
          </p:nvPr>
        </p:nvSpPr>
        <p:spPr>
          <a:xfrm>
            <a:off x="457200" y="2775854"/>
            <a:ext cx="410616" cy="391602"/>
          </a:xfrm>
        </p:spPr>
        <p:txBody>
          <a:bodyPr/>
          <a:lstStyle/>
          <a:p>
            <a:pPr marL="432" indent="0">
              <a:buNone/>
            </a:pPr>
            <a:r>
              <a:rPr lang="en-US" sz="2400" dirty="0">
                <a:solidFill>
                  <a:schemeClr val="tx2"/>
                </a:solidFill>
              </a:rPr>
              <a:t>A.</a:t>
            </a:r>
            <a:endParaRPr lang="en-IN" sz="2400" dirty="0">
              <a:solidFill>
                <a:schemeClr val="tx2"/>
              </a:solidFill>
            </a:endParaRPr>
          </a:p>
        </p:txBody>
      </p:sp>
      <p:pic>
        <p:nvPicPr>
          <p:cNvPr id="8" name="Picture 7" descr="The projection has 6 C atoms in a column. C 1 is double bonded to O up and right and single bonded to H up and left. C 6 is C H 2 O H. C 2, C 4, and C 5 have O H right and H left. C 3 has H right and O H left.">
            <a:extLst>
              <a:ext uri="{FF2B5EF4-FFF2-40B4-BE49-F238E27FC236}">
                <a16:creationId xmlns:a16="http://schemas.microsoft.com/office/drawing/2014/main" id="{2D5D644A-29D0-4B63-BF9A-0C8720116C2F}"/>
              </a:ext>
            </a:extLst>
          </p:cNvPr>
          <p:cNvPicPr>
            <a:picLocks noChangeAspect="1"/>
          </p:cNvPicPr>
          <p:nvPr/>
        </p:nvPicPr>
        <p:blipFill>
          <a:blip r:embed="rId3"/>
          <a:stretch>
            <a:fillRect/>
          </a:stretch>
        </p:blipFill>
        <p:spPr>
          <a:xfrm>
            <a:off x="1307410" y="2178739"/>
            <a:ext cx="2121592" cy="3218967"/>
          </a:xfrm>
          <a:prstGeom prst="rect">
            <a:avLst/>
          </a:prstGeom>
        </p:spPr>
      </p:pic>
      <p:sp>
        <p:nvSpPr>
          <p:cNvPr id="9" name="Content Placeholder 3">
            <a:extLst>
              <a:ext uri="{FF2B5EF4-FFF2-40B4-BE49-F238E27FC236}">
                <a16:creationId xmlns:a16="http://schemas.microsoft.com/office/drawing/2014/main" id="{80A8DBAB-8D33-437B-AB21-B9D3CDB33DB2}"/>
              </a:ext>
            </a:extLst>
          </p:cNvPr>
          <p:cNvSpPr txBox="1">
            <a:spLocks/>
          </p:cNvSpPr>
          <p:nvPr/>
        </p:nvSpPr>
        <p:spPr>
          <a:xfrm>
            <a:off x="2046508" y="5561024"/>
            <a:ext cx="1137558" cy="352034"/>
          </a:xfrm>
          <a:prstGeom prst="rect">
            <a:avLst/>
          </a:prstGeom>
          <a:noFill/>
          <a:ln>
            <a:noFill/>
          </a:ln>
        </p:spPr>
        <p:txBody>
          <a:bodyPr lIns="0" tIns="0" rIns="0" bIns="0"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Noto Sans Symbols"/>
              <a:buChar char="▪"/>
              <a:defRPr sz="1800" b="0" i="0" u="none" strike="noStrike" cap="none">
                <a:solidFill>
                  <a:schemeClr val="dk1"/>
                </a:solidFill>
                <a:latin typeface="+mn-lt"/>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432" indent="0">
              <a:buNone/>
            </a:pPr>
            <a:r>
              <a:rPr lang="en-US" b="1" dirty="0"/>
              <a:t>D-Isomer;</a:t>
            </a:r>
            <a:endParaRPr lang="en-IN" b="1" dirty="0"/>
          </a:p>
        </p:txBody>
      </p:sp>
      <p:graphicFrame>
        <p:nvGraphicFramePr>
          <p:cNvPr id="14" name="Object 13" descr="Single bond, O H.">
            <a:extLst>
              <a:ext uri="{FF2B5EF4-FFF2-40B4-BE49-F238E27FC236}">
                <a16:creationId xmlns:a16="http://schemas.microsoft.com/office/drawing/2014/main" id="{6ED7D048-1D6E-4DF2-AB1E-FE8582BD9463}"/>
              </a:ext>
            </a:extLst>
          </p:cNvPr>
          <p:cNvGraphicFramePr>
            <a:graphicFrameLocks noChangeAspect="1"/>
          </p:cNvGraphicFramePr>
          <p:nvPr>
            <p:extLst>
              <p:ext uri="{D42A27DB-BD31-4B8C-83A1-F6EECF244321}">
                <p14:modId xmlns:p14="http://schemas.microsoft.com/office/powerpoint/2010/main" val="2622817244"/>
              </p:ext>
            </p:extLst>
          </p:nvPr>
        </p:nvGraphicFramePr>
        <p:xfrm>
          <a:off x="2046288" y="6005513"/>
          <a:ext cx="696912" cy="219075"/>
        </p:xfrm>
        <a:graphic>
          <a:graphicData uri="http://schemas.openxmlformats.org/presentationml/2006/ole">
            <mc:AlternateContent xmlns:mc="http://schemas.openxmlformats.org/markup-compatibility/2006">
              <mc:Choice xmlns:v="urn:schemas-microsoft-com:vml" Requires="v">
                <p:oleObj spid="_x0000_s2198" name="Equation" r:id="rId4" imgW="927000" imgH="291960" progId="Equation.DSMT4">
                  <p:embed/>
                </p:oleObj>
              </mc:Choice>
              <mc:Fallback>
                <p:oleObj name="Equation" r:id="rId4" imgW="927000" imgH="291960" progId="Equation.DSMT4">
                  <p:embed/>
                  <p:pic>
                    <p:nvPicPr>
                      <p:cNvPr id="9" name="Object 8">
                        <a:extLst>
                          <a:ext uri="{FF2B5EF4-FFF2-40B4-BE49-F238E27FC236}">
                            <a16:creationId xmlns:a16="http://schemas.microsoft.com/office/drawing/2014/main" id="{98B60FB6-D822-4A22-AFD1-A6F04EA1CC4B}"/>
                          </a:ext>
                        </a:extLst>
                      </p:cNvPr>
                      <p:cNvPicPr/>
                      <p:nvPr/>
                    </p:nvPicPr>
                    <p:blipFill>
                      <a:blip r:embed="rId5"/>
                      <a:stretch>
                        <a:fillRect/>
                      </a:stretch>
                    </p:blipFill>
                    <p:spPr>
                      <a:xfrm>
                        <a:off x="2046288" y="6005513"/>
                        <a:ext cx="696912" cy="219075"/>
                      </a:xfrm>
                      <a:prstGeom prst="rect">
                        <a:avLst/>
                      </a:prstGeom>
                    </p:spPr>
                  </p:pic>
                </p:oleObj>
              </mc:Fallback>
            </mc:AlternateContent>
          </a:graphicData>
        </a:graphic>
      </p:graphicFrame>
      <p:sp>
        <p:nvSpPr>
          <p:cNvPr id="12" name="Content Placeholder 3">
            <a:extLst>
              <a:ext uri="{FF2B5EF4-FFF2-40B4-BE49-F238E27FC236}">
                <a16:creationId xmlns:a16="http://schemas.microsoft.com/office/drawing/2014/main" id="{4077FF40-423C-40D0-A247-DC1E88114F05}"/>
              </a:ext>
            </a:extLst>
          </p:cNvPr>
          <p:cNvSpPr txBox="1">
            <a:spLocks/>
          </p:cNvSpPr>
          <p:nvPr/>
        </p:nvSpPr>
        <p:spPr>
          <a:xfrm>
            <a:off x="2842291" y="5959928"/>
            <a:ext cx="1876669" cy="391602"/>
          </a:xfrm>
          <a:prstGeom prst="rect">
            <a:avLst/>
          </a:prstGeom>
          <a:noFill/>
          <a:ln>
            <a:noFill/>
          </a:ln>
        </p:spPr>
        <p:txBody>
          <a:bodyPr lIns="0" tIns="0" rIns="0" bIns="0"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Noto Sans Symbols"/>
              <a:buChar char="▪"/>
              <a:defRPr sz="1800" b="0" i="0" u="none" strike="noStrike" cap="none">
                <a:solidFill>
                  <a:schemeClr val="dk1"/>
                </a:solidFill>
                <a:latin typeface="+mn-lt"/>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432" indent="0">
              <a:buNone/>
            </a:pPr>
            <a:r>
              <a:rPr lang="en-US" b="1" dirty="0"/>
              <a:t>is on the right.</a:t>
            </a:r>
            <a:endParaRPr lang="en-IN" b="1" dirty="0"/>
          </a:p>
        </p:txBody>
      </p:sp>
      <p:sp>
        <p:nvSpPr>
          <p:cNvPr id="5" name="Content Placeholder 4">
            <a:extLst>
              <a:ext uri="{FF2B5EF4-FFF2-40B4-BE49-F238E27FC236}">
                <a16:creationId xmlns:a16="http://schemas.microsoft.com/office/drawing/2014/main" id="{3B2F34FA-D248-4634-84CF-C58B9C5B59A7}"/>
              </a:ext>
            </a:extLst>
          </p:cNvPr>
          <p:cNvSpPr>
            <a:spLocks noGrp="1"/>
          </p:cNvSpPr>
          <p:nvPr>
            <p:ph sz="quarter" idx="15"/>
          </p:nvPr>
        </p:nvSpPr>
        <p:spPr>
          <a:xfrm>
            <a:off x="4308219" y="2779712"/>
            <a:ext cx="410742" cy="472774"/>
          </a:xfrm>
        </p:spPr>
        <p:txBody>
          <a:bodyPr/>
          <a:lstStyle/>
          <a:p>
            <a:pPr marL="432" indent="0">
              <a:buNone/>
            </a:pPr>
            <a:r>
              <a:rPr lang="en-US" sz="2400" dirty="0">
                <a:solidFill>
                  <a:schemeClr val="tx2"/>
                </a:solidFill>
              </a:rPr>
              <a:t>B.</a:t>
            </a:r>
            <a:endParaRPr lang="en-IN" sz="2400" dirty="0">
              <a:solidFill>
                <a:schemeClr val="tx2"/>
              </a:solidFill>
            </a:endParaRPr>
          </a:p>
        </p:txBody>
      </p:sp>
      <p:pic>
        <p:nvPicPr>
          <p:cNvPr id="10" name="Picture 9" descr="The projection has 6 C atoms in a column. C 1 is double bonded to O up and right and single bonded to H up and left. C 6 is C H 2 O H. C 2 and C 4,  have O H right and H left. C 3 and C 5 have H right and O H left.">
            <a:extLst>
              <a:ext uri="{FF2B5EF4-FFF2-40B4-BE49-F238E27FC236}">
                <a16:creationId xmlns:a16="http://schemas.microsoft.com/office/drawing/2014/main" id="{0727AB3C-71AD-4397-B80C-39B051837F76}"/>
              </a:ext>
            </a:extLst>
          </p:cNvPr>
          <p:cNvPicPr>
            <a:picLocks noChangeAspect="1"/>
          </p:cNvPicPr>
          <p:nvPr/>
        </p:nvPicPr>
        <p:blipFill>
          <a:blip r:embed="rId6"/>
          <a:stretch>
            <a:fillRect/>
          </a:stretch>
        </p:blipFill>
        <p:spPr>
          <a:xfrm>
            <a:off x="4917869" y="2146080"/>
            <a:ext cx="1822862" cy="3218967"/>
          </a:xfrm>
          <a:prstGeom prst="rect">
            <a:avLst/>
          </a:prstGeom>
        </p:spPr>
      </p:pic>
      <p:sp>
        <p:nvSpPr>
          <p:cNvPr id="11" name="Content Placeholder 4">
            <a:extLst>
              <a:ext uri="{FF2B5EF4-FFF2-40B4-BE49-F238E27FC236}">
                <a16:creationId xmlns:a16="http://schemas.microsoft.com/office/drawing/2014/main" id="{818831A2-A59B-4823-894C-CB40B897AE7D}"/>
              </a:ext>
            </a:extLst>
          </p:cNvPr>
          <p:cNvSpPr txBox="1">
            <a:spLocks/>
          </p:cNvSpPr>
          <p:nvPr/>
        </p:nvSpPr>
        <p:spPr>
          <a:xfrm>
            <a:off x="5848551" y="5561023"/>
            <a:ext cx="1137558" cy="371691"/>
          </a:xfrm>
          <a:prstGeom prst="rect">
            <a:avLst/>
          </a:prstGeom>
          <a:noFill/>
          <a:ln>
            <a:noFill/>
          </a:ln>
        </p:spPr>
        <p:txBody>
          <a:bodyPr lIns="0" tIns="0" rIns="0" bIns="0"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Noto Sans Symbols"/>
              <a:buChar char="▪"/>
              <a:defRPr sz="1800" b="0" i="0" u="none" strike="noStrike" cap="none">
                <a:solidFill>
                  <a:schemeClr val="dk1"/>
                </a:solidFill>
                <a:latin typeface="+mn-lt"/>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432" indent="0">
              <a:buNone/>
            </a:pPr>
            <a:r>
              <a:rPr lang="en-US" b="1" dirty="0"/>
              <a:t>L-Isomer;</a:t>
            </a:r>
            <a:endParaRPr lang="en-IN" b="1" dirty="0"/>
          </a:p>
        </p:txBody>
      </p:sp>
      <p:graphicFrame>
        <p:nvGraphicFramePr>
          <p:cNvPr id="15" name="Object 14" descr="Single bond, O H.">
            <a:extLst>
              <a:ext uri="{FF2B5EF4-FFF2-40B4-BE49-F238E27FC236}">
                <a16:creationId xmlns:a16="http://schemas.microsoft.com/office/drawing/2014/main" id="{20D63FAB-E425-4488-9CE4-2E7E31CB86D8}"/>
              </a:ext>
            </a:extLst>
          </p:cNvPr>
          <p:cNvGraphicFramePr>
            <a:graphicFrameLocks noChangeAspect="1"/>
          </p:cNvGraphicFramePr>
          <p:nvPr>
            <p:extLst>
              <p:ext uri="{D42A27DB-BD31-4B8C-83A1-F6EECF244321}">
                <p14:modId xmlns:p14="http://schemas.microsoft.com/office/powerpoint/2010/main" val="4090384029"/>
              </p:ext>
            </p:extLst>
          </p:nvPr>
        </p:nvGraphicFramePr>
        <p:xfrm>
          <a:off x="5856998" y="5994274"/>
          <a:ext cx="697975" cy="219102"/>
        </p:xfrm>
        <a:graphic>
          <a:graphicData uri="http://schemas.openxmlformats.org/presentationml/2006/ole">
            <mc:AlternateContent xmlns:mc="http://schemas.openxmlformats.org/markup-compatibility/2006">
              <mc:Choice xmlns:v="urn:schemas-microsoft-com:vml" Requires="v">
                <p:oleObj spid="_x0000_s2199" name="Equation" r:id="rId7" imgW="927000" imgH="291960" progId="Equation.DSMT4">
                  <p:embed/>
                </p:oleObj>
              </mc:Choice>
              <mc:Fallback>
                <p:oleObj name="Equation" r:id="rId7" imgW="927000" imgH="291960" progId="Equation.DSMT4">
                  <p:embed/>
                  <p:pic>
                    <p:nvPicPr>
                      <p:cNvPr id="14" name="Object 13">
                        <a:extLst>
                          <a:ext uri="{FF2B5EF4-FFF2-40B4-BE49-F238E27FC236}">
                            <a16:creationId xmlns:a16="http://schemas.microsoft.com/office/drawing/2014/main" id="{6ED7D048-1D6E-4DF2-AB1E-FE8582BD9463}"/>
                          </a:ext>
                        </a:extLst>
                      </p:cNvPr>
                      <p:cNvPicPr/>
                      <p:nvPr/>
                    </p:nvPicPr>
                    <p:blipFill>
                      <a:blip r:embed="rId8"/>
                      <a:stretch>
                        <a:fillRect/>
                      </a:stretch>
                    </p:blipFill>
                    <p:spPr>
                      <a:xfrm>
                        <a:off x="5856998" y="5994274"/>
                        <a:ext cx="697975" cy="219102"/>
                      </a:xfrm>
                      <a:prstGeom prst="rect">
                        <a:avLst/>
                      </a:prstGeom>
                    </p:spPr>
                  </p:pic>
                </p:oleObj>
              </mc:Fallback>
            </mc:AlternateContent>
          </a:graphicData>
        </a:graphic>
      </p:graphicFrame>
      <p:sp>
        <p:nvSpPr>
          <p:cNvPr id="13" name="Content Placeholder 4">
            <a:extLst>
              <a:ext uri="{FF2B5EF4-FFF2-40B4-BE49-F238E27FC236}">
                <a16:creationId xmlns:a16="http://schemas.microsoft.com/office/drawing/2014/main" id="{8D467A27-4BC0-4C94-8D71-4CDB9DF7CFC4}"/>
              </a:ext>
            </a:extLst>
          </p:cNvPr>
          <p:cNvSpPr txBox="1">
            <a:spLocks/>
          </p:cNvSpPr>
          <p:nvPr/>
        </p:nvSpPr>
        <p:spPr>
          <a:xfrm>
            <a:off x="6670423" y="5958346"/>
            <a:ext cx="1461208" cy="393184"/>
          </a:xfrm>
          <a:prstGeom prst="rect">
            <a:avLst/>
          </a:prstGeom>
          <a:noFill/>
          <a:ln>
            <a:noFill/>
          </a:ln>
        </p:spPr>
        <p:txBody>
          <a:bodyPr lIns="0" tIns="0" rIns="0" bIns="0"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Noto Sans Symbols"/>
              <a:buChar char="▪"/>
              <a:defRPr sz="1800" b="0" i="0" u="none" strike="noStrike" cap="none">
                <a:solidFill>
                  <a:schemeClr val="dk1"/>
                </a:solidFill>
                <a:latin typeface="+mn-lt"/>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800" b="0" i="0" u="none" strike="noStrike" cap="none">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432" indent="0">
              <a:buNone/>
            </a:pPr>
            <a:r>
              <a:rPr lang="en-US" b="1" dirty="0"/>
              <a:t>is on the left.</a:t>
            </a:r>
            <a:endParaRPr lang="en-IN" b="1" dirty="0"/>
          </a:p>
        </p:txBody>
      </p:sp>
    </p:spTree>
    <p:extLst>
      <p:ext uri="{BB962C8B-B14F-4D97-AF65-F5344CB8AC3E}">
        <p14:creationId xmlns:p14="http://schemas.microsoft.com/office/powerpoint/2010/main" val="28497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37D5-1BF1-477F-836F-E8D6AA4FB387}"/>
              </a:ext>
            </a:extLst>
          </p:cNvPr>
          <p:cNvSpPr>
            <a:spLocks noGrp="1"/>
          </p:cNvSpPr>
          <p:nvPr>
            <p:ph type="title"/>
          </p:nvPr>
        </p:nvSpPr>
        <p:spPr/>
        <p:txBody>
          <a:bodyPr/>
          <a:lstStyle/>
          <a:p>
            <a:r>
              <a:rPr lang="en-US" sz="3400" dirty="0"/>
              <a:t>Chemistry Link to Health: </a:t>
            </a:r>
            <a:r>
              <a:rPr lang="en-US" sz="3400" dirty="0" smtClean="0"/>
              <a:t>Enantiomers in </a:t>
            </a:r>
            <a:r>
              <a:rPr lang="en-US" sz="3400" dirty="0"/>
              <a:t>Biological Systems </a:t>
            </a:r>
            <a:r>
              <a:rPr lang="en-IN" sz="2000" b="0" i="0" u="none" strike="noStrike" cap="none" baseline="0" dirty="0">
                <a:solidFill>
                  <a:srgbClr val="007FA3"/>
                </a:solidFill>
                <a:effectLst/>
                <a:latin typeface="+mj-lt"/>
                <a:ea typeface="Times New Roman"/>
                <a:cs typeface="Times New Roman"/>
                <a:sym typeface="Times New Roman"/>
              </a:rPr>
              <a:t>(1 of 4)</a:t>
            </a:r>
            <a:endParaRPr lang="en-IN" sz="2000" b="0" baseline="0" dirty="0"/>
          </a:p>
        </p:txBody>
      </p:sp>
      <p:sp>
        <p:nvSpPr>
          <p:cNvPr id="3" name="Content Placeholder 2">
            <a:extLst>
              <a:ext uri="{FF2B5EF4-FFF2-40B4-BE49-F238E27FC236}">
                <a16:creationId xmlns:a16="http://schemas.microsoft.com/office/drawing/2014/main" id="{53DD03DF-BC88-4A55-A7B8-B4C0D099EA80}"/>
              </a:ext>
            </a:extLst>
          </p:cNvPr>
          <p:cNvSpPr>
            <a:spLocks noGrp="1"/>
          </p:cNvSpPr>
          <p:nvPr>
            <p:ph sz="quarter" idx="13"/>
          </p:nvPr>
        </p:nvSpPr>
        <p:spPr/>
        <p:txBody>
          <a:bodyPr/>
          <a:lstStyle/>
          <a:p>
            <a:pPr marL="432" indent="0">
              <a:buNone/>
            </a:pPr>
            <a:r>
              <a:rPr lang="en-US" dirty="0"/>
              <a:t>Many compounds in biological systems have only </a:t>
            </a:r>
            <a:r>
              <a:rPr lang="en-US" dirty="0" smtClean="0"/>
              <a:t>one enantiomer </a:t>
            </a:r>
            <a:r>
              <a:rPr lang="en-US" dirty="0"/>
              <a:t>that is active. This happens because</a:t>
            </a:r>
          </a:p>
          <a:p>
            <a:r>
              <a:rPr lang="en-US" dirty="0"/>
              <a:t>the enzymes and cell surface receptors on which metabolic reactions take place are themselves chiral</a:t>
            </a:r>
          </a:p>
          <a:p>
            <a:r>
              <a:rPr lang="en-US" dirty="0"/>
              <a:t>only one enantiomer interacts with its enzymes or receptors; the other is inactive</a:t>
            </a:r>
          </a:p>
          <a:p>
            <a:r>
              <a:rPr lang="en-US" dirty="0"/>
              <a:t>the chiral receptor fits the arrangement of the substituents in only one enantiomer; its mirror image does not fit properly</a:t>
            </a:r>
            <a:endParaRPr lang="en-IN" dirty="0"/>
          </a:p>
        </p:txBody>
      </p:sp>
    </p:spTree>
    <p:extLst>
      <p:ext uri="{BB962C8B-B14F-4D97-AF65-F5344CB8AC3E}">
        <p14:creationId xmlns:p14="http://schemas.microsoft.com/office/powerpoint/2010/main" val="364803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5E4F-372F-47C0-A1F1-ECBEB4568FD7}"/>
              </a:ext>
            </a:extLst>
          </p:cNvPr>
          <p:cNvSpPr>
            <a:spLocks noGrp="1"/>
          </p:cNvSpPr>
          <p:nvPr>
            <p:ph type="title"/>
          </p:nvPr>
        </p:nvSpPr>
        <p:spPr/>
        <p:txBody>
          <a:bodyPr/>
          <a:lstStyle/>
          <a:p>
            <a:r>
              <a:rPr lang="en-IN" dirty="0"/>
              <a:t>13.2 Chiral Molecules</a:t>
            </a:r>
          </a:p>
        </p:txBody>
      </p:sp>
      <p:sp>
        <p:nvSpPr>
          <p:cNvPr id="3" name="Content Placeholder 2">
            <a:extLst>
              <a:ext uri="{FF2B5EF4-FFF2-40B4-BE49-F238E27FC236}">
                <a16:creationId xmlns:a16="http://schemas.microsoft.com/office/drawing/2014/main" id="{01945FC6-8B7C-4592-92B1-0C9BA57D553D}"/>
              </a:ext>
            </a:extLst>
          </p:cNvPr>
          <p:cNvSpPr>
            <a:spLocks noGrp="1"/>
          </p:cNvSpPr>
          <p:nvPr>
            <p:ph sz="quarter" idx="13"/>
          </p:nvPr>
        </p:nvSpPr>
        <p:spPr>
          <a:xfrm>
            <a:off x="457200" y="1556326"/>
            <a:ext cx="8421328" cy="766917"/>
          </a:xfrm>
        </p:spPr>
        <p:txBody>
          <a:bodyPr/>
          <a:lstStyle/>
          <a:p>
            <a:pPr marL="432" indent="0">
              <a:buNone/>
            </a:pPr>
            <a:r>
              <a:rPr lang="en-US" sz="2400" dirty="0"/>
              <a:t>Left and right hands are chiral because they </a:t>
            </a:r>
            <a:r>
              <a:rPr lang="en-US" sz="2400"/>
              <a:t>have </a:t>
            </a:r>
            <a:r>
              <a:rPr lang="en-US" sz="2400" smtClean="0"/>
              <a:t>mirror images </a:t>
            </a:r>
            <a:r>
              <a:rPr lang="en-US" sz="2400" dirty="0"/>
              <a:t>that cannot be superimposed on each other.</a:t>
            </a:r>
          </a:p>
        </p:txBody>
      </p:sp>
      <p:pic>
        <p:nvPicPr>
          <p:cNvPr id="6" name="Picture 5" descr="The reflection of the right hand palm shows the thumb on the left side, which matches the appearance of the left hand with palm face up.">
            <a:extLst>
              <a:ext uri="{FF2B5EF4-FFF2-40B4-BE49-F238E27FC236}">
                <a16:creationId xmlns:a16="http://schemas.microsoft.com/office/drawing/2014/main" id="{D43885B0-B3CD-419A-9038-631C66F8605D}"/>
              </a:ext>
            </a:extLst>
          </p:cNvPr>
          <p:cNvPicPr>
            <a:picLocks noChangeAspect="1"/>
          </p:cNvPicPr>
          <p:nvPr/>
        </p:nvPicPr>
        <p:blipFill>
          <a:blip r:embed="rId2"/>
          <a:stretch>
            <a:fillRect/>
          </a:stretch>
        </p:blipFill>
        <p:spPr>
          <a:xfrm>
            <a:off x="2185209" y="2450684"/>
            <a:ext cx="4773582" cy="2969009"/>
          </a:xfrm>
          <a:prstGeom prst="rect">
            <a:avLst/>
          </a:prstGeom>
        </p:spPr>
      </p:pic>
      <p:sp>
        <p:nvSpPr>
          <p:cNvPr id="4" name="Content Placeholder 3">
            <a:extLst>
              <a:ext uri="{FF2B5EF4-FFF2-40B4-BE49-F238E27FC236}">
                <a16:creationId xmlns:a16="http://schemas.microsoft.com/office/drawing/2014/main" id="{90D4FDF8-C0CE-43C5-B364-7106E3893A25}"/>
              </a:ext>
            </a:extLst>
          </p:cNvPr>
          <p:cNvSpPr>
            <a:spLocks noGrp="1"/>
          </p:cNvSpPr>
          <p:nvPr>
            <p:ph sz="quarter" idx="14"/>
          </p:nvPr>
        </p:nvSpPr>
        <p:spPr>
          <a:xfrm>
            <a:off x="457199" y="5589639"/>
            <a:ext cx="8421329" cy="766916"/>
          </a:xfrm>
        </p:spPr>
        <p:txBody>
          <a:bodyPr/>
          <a:lstStyle/>
          <a:p>
            <a:pPr marL="432" indent="0">
              <a:buNone/>
            </a:pPr>
            <a:r>
              <a:rPr lang="en-US" sz="2400" b="1" dirty="0"/>
              <a:t>Learning Goal</a:t>
            </a:r>
            <a:r>
              <a:rPr lang="en-US" sz="2400" dirty="0"/>
              <a:t> Identify chiral and achiral carbon atoms </a:t>
            </a:r>
            <a:r>
              <a:rPr lang="en-US" sz="2400"/>
              <a:t>in </a:t>
            </a:r>
            <a:r>
              <a:rPr lang="en-US" sz="2400" smtClean="0"/>
              <a:t>an organic </a:t>
            </a:r>
            <a:r>
              <a:rPr lang="en-US" sz="2400" dirty="0"/>
              <a:t>molecule. Identify D and L enantiomers.</a:t>
            </a:r>
          </a:p>
        </p:txBody>
      </p:sp>
    </p:spTree>
    <p:extLst>
      <p:ext uri="{BB962C8B-B14F-4D97-AF65-F5344CB8AC3E}">
        <p14:creationId xmlns:p14="http://schemas.microsoft.com/office/powerpoint/2010/main" val="261991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37D5-1BF1-477F-836F-E8D6AA4FB387}"/>
              </a:ext>
            </a:extLst>
          </p:cNvPr>
          <p:cNvSpPr>
            <a:spLocks noGrp="1"/>
          </p:cNvSpPr>
          <p:nvPr>
            <p:ph type="title"/>
          </p:nvPr>
        </p:nvSpPr>
        <p:spPr/>
        <p:txBody>
          <a:bodyPr/>
          <a:lstStyle/>
          <a:p>
            <a:r>
              <a:rPr lang="en-US" sz="3400" dirty="0"/>
              <a:t>Chemistry Link to Health: Enantiomers in Biological Systems </a:t>
            </a:r>
            <a:r>
              <a:rPr lang="en-IN" sz="2000" b="0" i="0" u="none" strike="noStrike" cap="none" baseline="0" dirty="0">
                <a:solidFill>
                  <a:srgbClr val="007FA3"/>
                </a:solidFill>
                <a:effectLst/>
                <a:latin typeface="+mj-lt"/>
                <a:ea typeface="Times New Roman"/>
                <a:cs typeface="Times New Roman"/>
                <a:sym typeface="Times New Roman"/>
              </a:rPr>
              <a:t>(2 of 4)</a:t>
            </a:r>
            <a:endParaRPr lang="en-IN" sz="2000" b="0" baseline="0" dirty="0"/>
          </a:p>
        </p:txBody>
      </p:sp>
      <p:pic>
        <p:nvPicPr>
          <p:cNvPr id="6" name="Picture 5" descr="A model of a chiral carbon shows 4 3 dimensional shapes, a blue pentagon at the top, a purple cube, a green triangular prism, and an orange sphere, which surround the carbon in a tetrahedral arrangement. Below the model is a yellow circle containing three shapes, which represent chiral receptor sites on an enzyme surface, embedded within the circle. In diagram a, the arrangement of the sphere, triangular prism, and cube on the molecule match the arrangement of the chiral receptor sites on the enzyme surface. In diagram b, the central triangular prism on the molecule matches the receptor site, but the cube and sphere are on opposite sides and therefore the shapes do not match the receptor sites.">
            <a:extLst>
              <a:ext uri="{FF2B5EF4-FFF2-40B4-BE49-F238E27FC236}">
                <a16:creationId xmlns:a16="http://schemas.microsoft.com/office/drawing/2014/main" id="{C2097F9D-0A43-4DB0-8858-F855C3996774}"/>
              </a:ext>
            </a:extLst>
          </p:cNvPr>
          <p:cNvPicPr>
            <a:picLocks noChangeAspect="1"/>
          </p:cNvPicPr>
          <p:nvPr/>
        </p:nvPicPr>
        <p:blipFill>
          <a:blip r:embed="rId2"/>
          <a:stretch>
            <a:fillRect/>
          </a:stretch>
        </p:blipFill>
        <p:spPr>
          <a:xfrm>
            <a:off x="1255488" y="1749581"/>
            <a:ext cx="6633023" cy="4371211"/>
          </a:xfrm>
          <a:prstGeom prst="rect">
            <a:avLst/>
          </a:prstGeom>
        </p:spPr>
      </p:pic>
    </p:spTree>
    <p:extLst>
      <p:ext uri="{BB962C8B-B14F-4D97-AF65-F5344CB8AC3E}">
        <p14:creationId xmlns:p14="http://schemas.microsoft.com/office/powerpoint/2010/main" val="430557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37D5-1BF1-477F-836F-E8D6AA4FB387}"/>
              </a:ext>
            </a:extLst>
          </p:cNvPr>
          <p:cNvSpPr>
            <a:spLocks noGrp="1"/>
          </p:cNvSpPr>
          <p:nvPr>
            <p:ph type="title"/>
          </p:nvPr>
        </p:nvSpPr>
        <p:spPr/>
        <p:txBody>
          <a:bodyPr/>
          <a:lstStyle/>
          <a:p>
            <a:r>
              <a:rPr lang="en-US" sz="3400" dirty="0"/>
              <a:t>Chemistry Link to Health: Enantiomers in Biological Systems </a:t>
            </a:r>
            <a:r>
              <a:rPr lang="en-IN" sz="2000" b="0" i="0" u="none" strike="noStrike" cap="none" baseline="0" dirty="0">
                <a:solidFill>
                  <a:srgbClr val="007FA3"/>
                </a:solidFill>
                <a:effectLst/>
                <a:latin typeface="+mj-lt"/>
                <a:ea typeface="Times New Roman"/>
                <a:cs typeface="Times New Roman"/>
                <a:sym typeface="Times New Roman"/>
              </a:rPr>
              <a:t>(3 of 4)</a:t>
            </a:r>
            <a:endParaRPr lang="en-IN" sz="2000" b="0" baseline="0" dirty="0"/>
          </a:p>
        </p:txBody>
      </p:sp>
      <p:sp>
        <p:nvSpPr>
          <p:cNvPr id="3" name="Content Placeholder 2">
            <a:extLst>
              <a:ext uri="{FF2B5EF4-FFF2-40B4-BE49-F238E27FC236}">
                <a16:creationId xmlns:a16="http://schemas.microsoft.com/office/drawing/2014/main" id="{3A74D9CF-D299-4438-932F-4173FCC7ABDC}"/>
              </a:ext>
            </a:extLst>
          </p:cNvPr>
          <p:cNvSpPr>
            <a:spLocks noGrp="1"/>
          </p:cNvSpPr>
          <p:nvPr>
            <p:ph sz="quarter" idx="13"/>
          </p:nvPr>
        </p:nvSpPr>
        <p:spPr>
          <a:xfrm>
            <a:off x="457200" y="1556327"/>
            <a:ext cx="8229600" cy="2052288"/>
          </a:xfrm>
        </p:spPr>
        <p:txBody>
          <a:bodyPr/>
          <a:lstStyle/>
          <a:p>
            <a:r>
              <a:rPr lang="en-US" dirty="0"/>
              <a:t>A substance used to treat Parkinson’s disease is L-dopa, which is converted to dopamine in the brain, where it raises the serotonin level.</a:t>
            </a:r>
          </a:p>
          <a:p>
            <a:r>
              <a:rPr lang="en-US" dirty="0"/>
              <a:t>The enantiomer, D-dopa, is not effective for the treatment of Parkinson’s disease.</a:t>
            </a:r>
            <a:endParaRPr lang="en-IN" dirty="0"/>
          </a:p>
        </p:txBody>
      </p:sp>
      <p:pic>
        <p:nvPicPr>
          <p:cNvPr id="4" name="Picture 3" descr="L dopa has the chiral carbon bonded to a C O O H group on the left, a benzene ring bonded to 2 O H groups on the right, a hydrogen in front, and an N H 2 group behind. D dopa is the mirror image, with the benzene ring on the left and the C O O H group on the right.">
            <a:extLst>
              <a:ext uri="{FF2B5EF4-FFF2-40B4-BE49-F238E27FC236}">
                <a16:creationId xmlns:a16="http://schemas.microsoft.com/office/drawing/2014/main" id="{95512BA1-028E-4975-AE8F-283AA6F1587C}"/>
              </a:ext>
            </a:extLst>
          </p:cNvPr>
          <p:cNvPicPr>
            <a:picLocks noChangeAspect="1"/>
          </p:cNvPicPr>
          <p:nvPr/>
        </p:nvPicPr>
        <p:blipFill>
          <a:blip r:embed="rId2"/>
          <a:stretch>
            <a:fillRect/>
          </a:stretch>
        </p:blipFill>
        <p:spPr>
          <a:xfrm>
            <a:off x="834828" y="3822555"/>
            <a:ext cx="7474344" cy="1694835"/>
          </a:xfrm>
          <a:prstGeom prst="rect">
            <a:avLst/>
          </a:prstGeom>
        </p:spPr>
      </p:pic>
    </p:spTree>
    <p:extLst>
      <p:ext uri="{BB962C8B-B14F-4D97-AF65-F5344CB8AC3E}">
        <p14:creationId xmlns:p14="http://schemas.microsoft.com/office/powerpoint/2010/main" val="541410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37D5-1BF1-477F-836F-E8D6AA4FB387}"/>
              </a:ext>
            </a:extLst>
          </p:cNvPr>
          <p:cNvSpPr>
            <a:spLocks noGrp="1"/>
          </p:cNvSpPr>
          <p:nvPr>
            <p:ph type="title"/>
          </p:nvPr>
        </p:nvSpPr>
        <p:spPr/>
        <p:txBody>
          <a:bodyPr/>
          <a:lstStyle/>
          <a:p>
            <a:r>
              <a:rPr lang="en-US" sz="3400" dirty="0"/>
              <a:t>Chemistry Link to Health: Enantiomers in Biological Systems </a:t>
            </a:r>
            <a:r>
              <a:rPr lang="en-IN" sz="2000" b="0" i="0" u="none" strike="noStrike" cap="none" baseline="0" dirty="0">
                <a:solidFill>
                  <a:srgbClr val="007FA3"/>
                </a:solidFill>
                <a:effectLst/>
                <a:latin typeface="+mj-lt"/>
                <a:ea typeface="Times New Roman"/>
                <a:cs typeface="Times New Roman"/>
                <a:sym typeface="Times New Roman"/>
              </a:rPr>
              <a:t>(4 of 4)</a:t>
            </a:r>
            <a:endParaRPr lang="en-IN" sz="2000" b="0" baseline="0" dirty="0"/>
          </a:p>
        </p:txBody>
      </p:sp>
      <p:sp>
        <p:nvSpPr>
          <p:cNvPr id="3" name="Content Placeholder 2">
            <a:extLst>
              <a:ext uri="{FF2B5EF4-FFF2-40B4-BE49-F238E27FC236}">
                <a16:creationId xmlns:a16="http://schemas.microsoft.com/office/drawing/2014/main" id="{3A74D9CF-D299-4438-932F-4173FCC7ABDC}"/>
              </a:ext>
            </a:extLst>
          </p:cNvPr>
          <p:cNvSpPr>
            <a:spLocks noGrp="1"/>
          </p:cNvSpPr>
          <p:nvPr>
            <p:ph sz="quarter" idx="13"/>
          </p:nvPr>
        </p:nvSpPr>
        <p:spPr>
          <a:xfrm>
            <a:off x="457200" y="1556327"/>
            <a:ext cx="8229600" cy="2689102"/>
          </a:xfrm>
        </p:spPr>
        <p:txBody>
          <a:bodyPr/>
          <a:lstStyle/>
          <a:p>
            <a:r>
              <a:rPr lang="en-US" dirty="0"/>
              <a:t>For many drugs, only one of the enantiomers is biologically active.</a:t>
            </a:r>
          </a:p>
          <a:p>
            <a:r>
              <a:rPr lang="en-US" dirty="0"/>
              <a:t>However, for many years, drugs have been produced that were mixtures of their enantiomers.</a:t>
            </a:r>
          </a:p>
          <a:p>
            <a:r>
              <a:rPr lang="en-US" dirty="0"/>
              <a:t>Today, drug researchers are using chiral technology to produce the active enantiomers of chiral drugs.</a:t>
            </a:r>
          </a:p>
        </p:txBody>
      </p:sp>
    </p:spTree>
    <p:extLst>
      <p:ext uri="{BB962C8B-B14F-4D97-AF65-F5344CB8AC3E}">
        <p14:creationId xmlns:p14="http://schemas.microsoft.com/office/powerpoint/2010/main" val="1839225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5E4F-372F-47C0-A1F1-ECBEB4568FD7}"/>
              </a:ext>
            </a:extLst>
          </p:cNvPr>
          <p:cNvSpPr>
            <a:spLocks noGrp="1"/>
          </p:cNvSpPr>
          <p:nvPr>
            <p:ph type="title"/>
          </p:nvPr>
        </p:nvSpPr>
        <p:spPr/>
        <p:txBody>
          <a:bodyPr/>
          <a:lstStyle/>
          <a:p>
            <a:r>
              <a:rPr lang="en-IN" dirty="0"/>
              <a:t>Structural Isomers</a:t>
            </a:r>
          </a:p>
        </p:txBody>
      </p:sp>
      <p:sp>
        <p:nvSpPr>
          <p:cNvPr id="3" name="Content Placeholder 2">
            <a:extLst>
              <a:ext uri="{FF2B5EF4-FFF2-40B4-BE49-F238E27FC236}">
                <a16:creationId xmlns:a16="http://schemas.microsoft.com/office/drawing/2014/main" id="{01945FC6-8B7C-4592-92B1-0C9BA57D553D}"/>
              </a:ext>
            </a:extLst>
          </p:cNvPr>
          <p:cNvSpPr>
            <a:spLocks noGrp="1"/>
          </p:cNvSpPr>
          <p:nvPr>
            <p:ph sz="quarter" idx="13"/>
          </p:nvPr>
        </p:nvSpPr>
        <p:spPr>
          <a:xfrm>
            <a:off x="457200" y="1556326"/>
            <a:ext cx="8421328" cy="766917"/>
          </a:xfrm>
        </p:spPr>
        <p:txBody>
          <a:bodyPr/>
          <a:lstStyle/>
          <a:p>
            <a:pPr marL="432" indent="0">
              <a:buNone/>
            </a:pPr>
            <a:r>
              <a:rPr lang="en-US" sz="2400" dirty="0"/>
              <a:t>Molecules are structural isomers when they have </a:t>
            </a:r>
            <a:r>
              <a:rPr lang="en-US" sz="2400"/>
              <a:t>the </a:t>
            </a:r>
            <a:r>
              <a:rPr lang="en-US" sz="2400" smtClean="0"/>
              <a:t>same molecular </a:t>
            </a:r>
            <a:r>
              <a:rPr lang="en-US" sz="2400" dirty="0"/>
              <a:t>formula but different bonding arrangements.</a:t>
            </a:r>
          </a:p>
        </p:txBody>
      </p:sp>
      <p:pic>
        <p:nvPicPr>
          <p:cNvPr id="10" name="Picture 9" descr="First is C 2 H 6 O. Ethanol is as follows. C H 3, single bond, C H 2, single bond, O H. Dimethyl ether is as follows. C H 3, single bond, O, single bond, C H 3. Second is C 3 H 6 O. Propanal is as follows. C H 3, single bond, C H 2, single bond, C, single bond, H. The third C is double bonded to O above. Propanone is as follows. C H 3, single bond, C, single bond, C H 3. The second C is double bonded to O above.">
            <a:extLst>
              <a:ext uri="{FF2B5EF4-FFF2-40B4-BE49-F238E27FC236}">
                <a16:creationId xmlns:a16="http://schemas.microsoft.com/office/drawing/2014/main" id="{7DFE2D6F-458D-4F54-8673-C55167A26697}"/>
              </a:ext>
            </a:extLst>
          </p:cNvPr>
          <p:cNvPicPr>
            <a:picLocks noChangeAspect="1"/>
          </p:cNvPicPr>
          <p:nvPr/>
        </p:nvPicPr>
        <p:blipFill>
          <a:blip r:embed="rId2"/>
          <a:stretch>
            <a:fillRect/>
          </a:stretch>
        </p:blipFill>
        <p:spPr>
          <a:xfrm>
            <a:off x="761670" y="2723065"/>
            <a:ext cx="7620660" cy="2456901"/>
          </a:xfrm>
          <a:prstGeom prst="rect">
            <a:avLst/>
          </a:prstGeom>
        </p:spPr>
      </p:pic>
    </p:spTree>
    <p:extLst>
      <p:ext uri="{BB962C8B-B14F-4D97-AF65-F5344CB8AC3E}">
        <p14:creationId xmlns:p14="http://schemas.microsoft.com/office/powerpoint/2010/main" val="164203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6110-4868-4E58-8420-31C55686E052}"/>
              </a:ext>
            </a:extLst>
          </p:cNvPr>
          <p:cNvSpPr>
            <a:spLocks noGrp="1"/>
          </p:cNvSpPr>
          <p:nvPr>
            <p:ph type="title"/>
          </p:nvPr>
        </p:nvSpPr>
        <p:spPr/>
        <p:txBody>
          <a:bodyPr/>
          <a:lstStyle/>
          <a:p>
            <a:r>
              <a:rPr lang="en-IN" dirty="0"/>
              <a:t>Stereoisomers</a:t>
            </a:r>
          </a:p>
        </p:txBody>
      </p:sp>
      <p:sp>
        <p:nvSpPr>
          <p:cNvPr id="3" name="Content Placeholder 2">
            <a:extLst>
              <a:ext uri="{FF2B5EF4-FFF2-40B4-BE49-F238E27FC236}">
                <a16:creationId xmlns:a16="http://schemas.microsoft.com/office/drawing/2014/main" id="{13F0C872-5CCB-40D6-AC26-563CED407588}"/>
              </a:ext>
            </a:extLst>
          </p:cNvPr>
          <p:cNvSpPr>
            <a:spLocks noGrp="1"/>
          </p:cNvSpPr>
          <p:nvPr>
            <p:ph sz="quarter" idx="13"/>
          </p:nvPr>
        </p:nvSpPr>
        <p:spPr>
          <a:xfrm>
            <a:off x="457200" y="1556327"/>
            <a:ext cx="8229600" cy="1906361"/>
          </a:xfrm>
        </p:spPr>
        <p:txBody>
          <a:bodyPr/>
          <a:lstStyle/>
          <a:p>
            <a:pPr marL="432" indent="0">
              <a:buNone/>
            </a:pPr>
            <a:r>
              <a:rPr lang="en-US" sz="2400" dirty="0"/>
              <a:t>Stereoisomers have identical molecular formulas</a:t>
            </a:r>
          </a:p>
          <a:p>
            <a:r>
              <a:rPr lang="en-US" sz="2400" dirty="0"/>
              <a:t>and are not structural isomers</a:t>
            </a:r>
          </a:p>
          <a:p>
            <a:r>
              <a:rPr lang="en-US" sz="2400" dirty="0"/>
              <a:t>with atoms bonded in the same sequence but differ in the way they are arranged in space</a:t>
            </a:r>
            <a:endParaRPr lang="en-IN" sz="2400" dirty="0"/>
          </a:p>
        </p:txBody>
      </p:sp>
      <p:sp>
        <p:nvSpPr>
          <p:cNvPr id="4" name="Content Placeholder 3">
            <a:extLst>
              <a:ext uri="{FF2B5EF4-FFF2-40B4-BE49-F238E27FC236}">
                <a16:creationId xmlns:a16="http://schemas.microsoft.com/office/drawing/2014/main" id="{3BC454C1-F616-4149-B566-C4C4EA492BA4}"/>
              </a:ext>
            </a:extLst>
          </p:cNvPr>
          <p:cNvSpPr>
            <a:spLocks noGrp="1"/>
          </p:cNvSpPr>
          <p:nvPr>
            <p:ph sz="quarter" idx="14"/>
          </p:nvPr>
        </p:nvSpPr>
        <p:spPr>
          <a:xfrm>
            <a:off x="457200" y="3665815"/>
            <a:ext cx="8229600" cy="1906361"/>
          </a:xfrm>
        </p:spPr>
        <p:txBody>
          <a:bodyPr/>
          <a:lstStyle/>
          <a:p>
            <a:pPr marL="432" indent="0">
              <a:buNone/>
            </a:pPr>
            <a:r>
              <a:rPr lang="en-US" sz="2400" dirty="0"/>
              <a:t>When the mirror images of organic molecules cannot </a:t>
            </a:r>
            <a:r>
              <a:rPr lang="en-US" sz="2400" dirty="0" smtClean="0"/>
              <a:t>be completely </a:t>
            </a:r>
            <a:r>
              <a:rPr lang="en-US" sz="2400" dirty="0"/>
              <a:t>matched, they are</a:t>
            </a:r>
          </a:p>
          <a:p>
            <a:r>
              <a:rPr lang="en-US" sz="2400" b="1" dirty="0"/>
              <a:t>nonsuperimposable</a:t>
            </a:r>
          </a:p>
          <a:p>
            <a:r>
              <a:rPr lang="en-US" sz="2400" b="1" dirty="0"/>
              <a:t>chiral</a:t>
            </a:r>
            <a:r>
              <a:rPr lang="en-US" sz="2400" dirty="0"/>
              <a:t> (pronunciation '</a:t>
            </a:r>
            <a:r>
              <a:rPr lang="en-US" sz="2400" b="1" dirty="0"/>
              <a:t>kai-rel</a:t>
            </a:r>
            <a:r>
              <a:rPr lang="en-US" sz="2400" dirty="0"/>
              <a:t>)</a:t>
            </a:r>
            <a:endParaRPr lang="en-IN" sz="2400" dirty="0"/>
          </a:p>
        </p:txBody>
      </p:sp>
    </p:spTree>
    <p:extLst>
      <p:ext uri="{BB962C8B-B14F-4D97-AF65-F5344CB8AC3E}">
        <p14:creationId xmlns:p14="http://schemas.microsoft.com/office/powerpoint/2010/main" val="276574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6110-4868-4E58-8420-31C55686E052}"/>
              </a:ext>
            </a:extLst>
          </p:cNvPr>
          <p:cNvSpPr>
            <a:spLocks noGrp="1"/>
          </p:cNvSpPr>
          <p:nvPr>
            <p:ph type="title"/>
          </p:nvPr>
        </p:nvSpPr>
        <p:spPr/>
        <p:txBody>
          <a:bodyPr/>
          <a:lstStyle/>
          <a:p>
            <a:r>
              <a:rPr lang="en-IN" dirty="0"/>
              <a:t>Chirality</a:t>
            </a:r>
          </a:p>
        </p:txBody>
      </p:sp>
      <p:sp>
        <p:nvSpPr>
          <p:cNvPr id="3" name="Content Placeholder 2">
            <a:extLst>
              <a:ext uri="{FF2B5EF4-FFF2-40B4-BE49-F238E27FC236}">
                <a16:creationId xmlns:a16="http://schemas.microsoft.com/office/drawing/2014/main" id="{13F0C872-5CCB-40D6-AC26-563CED407588}"/>
              </a:ext>
            </a:extLst>
          </p:cNvPr>
          <p:cNvSpPr>
            <a:spLocks noGrp="1"/>
          </p:cNvSpPr>
          <p:nvPr>
            <p:ph sz="quarter" idx="13"/>
          </p:nvPr>
        </p:nvSpPr>
        <p:spPr>
          <a:xfrm>
            <a:off x="457201" y="1556327"/>
            <a:ext cx="4539342" cy="2770744"/>
          </a:xfrm>
        </p:spPr>
        <p:txBody>
          <a:bodyPr/>
          <a:lstStyle/>
          <a:p>
            <a:pPr marL="432" indent="0">
              <a:buNone/>
            </a:pPr>
            <a:r>
              <a:rPr lang="en-US" sz="2400" b="1" dirty="0"/>
              <a:t>Chiral molecules</a:t>
            </a:r>
            <a:r>
              <a:rPr lang="en-US" sz="2400" dirty="0"/>
              <a:t> have</a:t>
            </a:r>
          </a:p>
          <a:p>
            <a:r>
              <a:rPr lang="en-US" sz="2400" dirty="0"/>
              <a:t>the same number of atoms but are arranged differently in space</a:t>
            </a:r>
          </a:p>
          <a:p>
            <a:r>
              <a:rPr lang="en-US" sz="2400" dirty="0"/>
              <a:t>a nonsuperimposable mirror image</a:t>
            </a:r>
            <a:endParaRPr lang="en-IN" sz="2400" dirty="0"/>
          </a:p>
        </p:txBody>
      </p:sp>
      <p:pic>
        <p:nvPicPr>
          <p:cNvPr id="5" name="Picture 4" descr="The reflection of the right hand palm shows the thumb on the left side, which matches the appearance of the left hand with palm face up.">
            <a:extLst>
              <a:ext uri="{FF2B5EF4-FFF2-40B4-BE49-F238E27FC236}">
                <a16:creationId xmlns:a16="http://schemas.microsoft.com/office/drawing/2014/main" id="{962C916D-275D-4791-BA0C-41D33F5394FE}"/>
              </a:ext>
            </a:extLst>
          </p:cNvPr>
          <p:cNvPicPr>
            <a:picLocks noChangeAspect="1"/>
          </p:cNvPicPr>
          <p:nvPr/>
        </p:nvPicPr>
        <p:blipFill>
          <a:blip r:embed="rId2"/>
          <a:stretch>
            <a:fillRect/>
          </a:stretch>
        </p:blipFill>
        <p:spPr>
          <a:xfrm>
            <a:off x="5179922" y="1676518"/>
            <a:ext cx="3584759" cy="2231329"/>
          </a:xfrm>
          <a:prstGeom prst="rect">
            <a:avLst/>
          </a:prstGeom>
        </p:spPr>
      </p:pic>
      <p:sp>
        <p:nvSpPr>
          <p:cNvPr id="4" name="Content Placeholder 3">
            <a:extLst>
              <a:ext uri="{FF2B5EF4-FFF2-40B4-BE49-F238E27FC236}">
                <a16:creationId xmlns:a16="http://schemas.microsoft.com/office/drawing/2014/main" id="{3BC454C1-F616-4149-B566-C4C4EA492BA4}"/>
              </a:ext>
            </a:extLst>
          </p:cNvPr>
          <p:cNvSpPr>
            <a:spLocks noGrp="1"/>
          </p:cNvSpPr>
          <p:nvPr>
            <p:ph sz="quarter" idx="14"/>
          </p:nvPr>
        </p:nvSpPr>
        <p:spPr>
          <a:xfrm>
            <a:off x="457200" y="4557686"/>
            <a:ext cx="8073342" cy="1726751"/>
          </a:xfrm>
        </p:spPr>
        <p:txBody>
          <a:bodyPr/>
          <a:lstStyle/>
          <a:p>
            <a:pPr marL="432" indent="0">
              <a:buNone/>
            </a:pPr>
            <a:r>
              <a:rPr lang="en-US" sz="2400" dirty="0"/>
              <a:t>Hands are like chiral molecules—they are mirror images and cannot be superimposed.</a:t>
            </a:r>
          </a:p>
          <a:p>
            <a:pPr marL="432" indent="0">
              <a:buNone/>
            </a:pPr>
            <a:r>
              <a:rPr lang="en-US" sz="2400" dirty="0"/>
              <a:t>When the mirror images of molecules are identical and superimposable, the molecules are </a:t>
            </a:r>
            <a:r>
              <a:rPr lang="en-US" sz="2400" b="1" dirty="0"/>
              <a:t>achiral</a:t>
            </a:r>
            <a:r>
              <a:rPr lang="en-US" sz="2400" dirty="0"/>
              <a:t>.</a:t>
            </a:r>
          </a:p>
        </p:txBody>
      </p:sp>
    </p:spTree>
    <p:extLst>
      <p:ext uri="{BB962C8B-B14F-4D97-AF65-F5344CB8AC3E}">
        <p14:creationId xmlns:p14="http://schemas.microsoft.com/office/powerpoint/2010/main" val="278237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6F70-6214-4EC0-9C7F-6EBB914568C5}"/>
              </a:ext>
            </a:extLst>
          </p:cNvPr>
          <p:cNvSpPr>
            <a:spLocks noGrp="1"/>
          </p:cNvSpPr>
          <p:nvPr>
            <p:ph type="title"/>
          </p:nvPr>
        </p:nvSpPr>
        <p:spPr/>
        <p:txBody>
          <a:bodyPr/>
          <a:lstStyle/>
          <a:p>
            <a:r>
              <a:rPr lang="en-US" dirty="0"/>
              <a:t>Everyday Objects, Chiral and Achiral</a:t>
            </a:r>
            <a:endParaRPr lang="en-IN" dirty="0"/>
          </a:p>
        </p:txBody>
      </p:sp>
      <p:pic>
        <p:nvPicPr>
          <p:cNvPr id="5" name="Picture 4" descr="A pair of gloves, labeled chiral. Two drinking glasses, labeled achiral. A pair of shoes, labeled chiral.">
            <a:extLst>
              <a:ext uri="{FF2B5EF4-FFF2-40B4-BE49-F238E27FC236}">
                <a16:creationId xmlns:a16="http://schemas.microsoft.com/office/drawing/2014/main" id="{A1C4F358-6A49-4E17-AAC0-C67280823B89}"/>
              </a:ext>
            </a:extLst>
          </p:cNvPr>
          <p:cNvPicPr>
            <a:picLocks noChangeAspect="1"/>
          </p:cNvPicPr>
          <p:nvPr/>
        </p:nvPicPr>
        <p:blipFill>
          <a:blip r:embed="rId2"/>
          <a:stretch>
            <a:fillRect/>
          </a:stretch>
        </p:blipFill>
        <p:spPr>
          <a:xfrm>
            <a:off x="602417" y="1988189"/>
            <a:ext cx="7939165" cy="2349186"/>
          </a:xfrm>
          <a:prstGeom prst="rect">
            <a:avLst/>
          </a:prstGeom>
        </p:spPr>
      </p:pic>
    </p:spTree>
    <p:extLst>
      <p:ext uri="{BB962C8B-B14F-4D97-AF65-F5344CB8AC3E}">
        <p14:creationId xmlns:p14="http://schemas.microsoft.com/office/powerpoint/2010/main" val="4222591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C1CA-E72E-4EE8-AD26-0B3815090BED}"/>
              </a:ext>
            </a:extLst>
          </p:cNvPr>
          <p:cNvSpPr>
            <a:spLocks noGrp="1"/>
          </p:cNvSpPr>
          <p:nvPr>
            <p:ph type="title"/>
          </p:nvPr>
        </p:nvSpPr>
        <p:spPr/>
        <p:txBody>
          <a:bodyPr/>
          <a:lstStyle/>
          <a:p>
            <a:r>
              <a:rPr lang="en-IN" dirty="0"/>
              <a:t>Chiral Carbon Atoms </a:t>
            </a:r>
            <a:r>
              <a:rPr lang="en-IN" sz="2000" b="0" baseline="0" dirty="0"/>
              <a:t>(1 of 2)</a:t>
            </a:r>
          </a:p>
        </p:txBody>
      </p:sp>
      <p:pic>
        <p:nvPicPr>
          <p:cNvPr id="4" name="Picture 3" descr="Core chemistry skill, identifying chiral molecules.">
            <a:extLst>
              <a:ext uri="{FF2B5EF4-FFF2-40B4-BE49-F238E27FC236}">
                <a16:creationId xmlns:a16="http://schemas.microsoft.com/office/drawing/2014/main" id="{963A7EC9-AED8-4CFE-BD0F-1A5196BBF9B1}"/>
              </a:ext>
            </a:extLst>
          </p:cNvPr>
          <p:cNvPicPr>
            <a:picLocks noChangeAspect="1"/>
          </p:cNvPicPr>
          <p:nvPr/>
        </p:nvPicPr>
        <p:blipFill>
          <a:blip r:embed="rId2"/>
          <a:stretch>
            <a:fillRect/>
          </a:stretch>
        </p:blipFill>
        <p:spPr>
          <a:xfrm>
            <a:off x="457200" y="1551715"/>
            <a:ext cx="3138493" cy="777917"/>
          </a:xfrm>
          <a:prstGeom prst="rect">
            <a:avLst/>
          </a:prstGeom>
        </p:spPr>
      </p:pic>
      <p:sp>
        <p:nvSpPr>
          <p:cNvPr id="3" name="Content Placeholder 2">
            <a:extLst>
              <a:ext uri="{FF2B5EF4-FFF2-40B4-BE49-F238E27FC236}">
                <a16:creationId xmlns:a16="http://schemas.microsoft.com/office/drawing/2014/main" id="{B2E48033-696B-4126-BB3C-6FAFA6C82639}"/>
              </a:ext>
            </a:extLst>
          </p:cNvPr>
          <p:cNvSpPr>
            <a:spLocks noGrp="1"/>
          </p:cNvSpPr>
          <p:nvPr>
            <p:ph sz="quarter" idx="13"/>
          </p:nvPr>
        </p:nvSpPr>
        <p:spPr>
          <a:xfrm>
            <a:off x="457200" y="2568698"/>
            <a:ext cx="8229600" cy="2166588"/>
          </a:xfrm>
        </p:spPr>
        <p:txBody>
          <a:bodyPr/>
          <a:lstStyle/>
          <a:p>
            <a:pPr marL="432" indent="0">
              <a:buNone/>
            </a:pPr>
            <a:r>
              <a:rPr lang="en-US" dirty="0"/>
              <a:t>Molecules are chiral when they have</a:t>
            </a:r>
          </a:p>
          <a:p>
            <a:r>
              <a:rPr lang="en-US" dirty="0"/>
              <a:t>at least one or more </a:t>
            </a:r>
            <a:r>
              <a:rPr lang="en-US" b="1" dirty="0"/>
              <a:t>chiral carbon </a:t>
            </a:r>
            <a:r>
              <a:rPr lang="en-US" dirty="0"/>
              <a:t>atoms</a:t>
            </a:r>
          </a:p>
          <a:p>
            <a:r>
              <a:rPr lang="en-US" dirty="0"/>
              <a:t>a carbon atom, bonded to four different groups</a:t>
            </a:r>
          </a:p>
          <a:p>
            <a:r>
              <a:rPr lang="en-US" dirty="0"/>
              <a:t>nonsuperimposable mirror images</a:t>
            </a:r>
          </a:p>
        </p:txBody>
      </p:sp>
    </p:spTree>
    <p:extLst>
      <p:ext uri="{BB962C8B-B14F-4D97-AF65-F5344CB8AC3E}">
        <p14:creationId xmlns:p14="http://schemas.microsoft.com/office/powerpoint/2010/main" val="133131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DF26-B9E9-4553-9AD7-34AAF69845E9}"/>
              </a:ext>
            </a:extLst>
          </p:cNvPr>
          <p:cNvSpPr>
            <a:spLocks noGrp="1"/>
          </p:cNvSpPr>
          <p:nvPr>
            <p:ph type="title"/>
          </p:nvPr>
        </p:nvSpPr>
        <p:spPr/>
        <p:txBody>
          <a:bodyPr/>
          <a:lstStyle/>
          <a:p>
            <a:r>
              <a:rPr lang="en-IN" dirty="0"/>
              <a:t>Chiral Carbon Atoms </a:t>
            </a:r>
            <a:r>
              <a:rPr lang="en-IN" sz="2000" b="0" i="0" u="none" strike="noStrike" cap="none" baseline="0" dirty="0">
                <a:solidFill>
                  <a:srgbClr val="007FA3"/>
                </a:solidFill>
                <a:effectLst/>
                <a:latin typeface="+mj-lt"/>
                <a:ea typeface="Times New Roman"/>
                <a:cs typeface="Times New Roman"/>
                <a:sym typeface="Times New Roman"/>
              </a:rPr>
              <a:t>(2 of 2)</a:t>
            </a:r>
            <a:endParaRPr lang="en-IN" sz="2000" b="0" baseline="0" dirty="0"/>
          </a:p>
        </p:txBody>
      </p:sp>
      <p:sp>
        <p:nvSpPr>
          <p:cNvPr id="3" name="Content Placeholder 2">
            <a:extLst>
              <a:ext uri="{FF2B5EF4-FFF2-40B4-BE49-F238E27FC236}">
                <a16:creationId xmlns:a16="http://schemas.microsoft.com/office/drawing/2014/main" id="{CB9896BB-8B8D-4977-8E36-FDD71AA2E5A4}"/>
              </a:ext>
            </a:extLst>
          </p:cNvPr>
          <p:cNvSpPr>
            <a:spLocks noGrp="1"/>
          </p:cNvSpPr>
          <p:nvPr>
            <p:ph sz="quarter" idx="13"/>
          </p:nvPr>
        </p:nvSpPr>
        <p:spPr>
          <a:xfrm>
            <a:off x="457200" y="1556326"/>
            <a:ext cx="8229600" cy="1742045"/>
          </a:xfrm>
        </p:spPr>
        <p:txBody>
          <a:bodyPr/>
          <a:lstStyle/>
          <a:p>
            <a:r>
              <a:rPr lang="en-US" dirty="0"/>
              <a:t>The </a:t>
            </a:r>
            <a:r>
              <a:rPr lang="en-US" b="1" dirty="0"/>
              <a:t>mirror image </a:t>
            </a:r>
            <a:r>
              <a:rPr lang="en-US" dirty="0"/>
              <a:t>of a chiral compound cannot be superimposed.</a:t>
            </a:r>
          </a:p>
          <a:p>
            <a:r>
              <a:rPr lang="en-US" dirty="0"/>
              <a:t>When stereoisomers cannot be superimposed, they are called </a:t>
            </a:r>
            <a:r>
              <a:rPr lang="en-US" b="1" dirty="0"/>
              <a:t>enantiomers</a:t>
            </a:r>
            <a:r>
              <a:rPr lang="en-US" dirty="0"/>
              <a:t>.</a:t>
            </a:r>
            <a:endParaRPr lang="en-IN" dirty="0"/>
          </a:p>
        </p:txBody>
      </p:sp>
      <p:pic>
        <p:nvPicPr>
          <p:cNvPr id="4" name="Picture 3" descr="Parts are as follows. Part a shows mirror images of a ball and stick model with a central carbon attached to a hydrogen atom, chlorine atom, iodine atom, and bromine atom. &#10;● The first model shows the hydrogen facing forward and upward. The iodine is forward and downward. The bromine is to the left, facing backward and downward. The chlorine is to the right, facing backward and downward.&#10;● The second model shows the hydrogen facing forward and upward. The iodine is forward and downward. The chlorine is to the left, facing backward and downward. The bromine is to the right, facing backward and downward.&#10;● Part b. The models described in part a are set close together. The hydrogen and iodine atoms appear in the same positions, but the chlorine and bromine atoms are in opposite positions.&#10;">
            <a:extLst>
              <a:ext uri="{FF2B5EF4-FFF2-40B4-BE49-F238E27FC236}">
                <a16:creationId xmlns:a16="http://schemas.microsoft.com/office/drawing/2014/main" id="{5564B447-9835-4A3A-B0BF-F7FA001AF2EC}"/>
              </a:ext>
            </a:extLst>
          </p:cNvPr>
          <p:cNvPicPr>
            <a:picLocks noChangeAspect="1"/>
          </p:cNvPicPr>
          <p:nvPr/>
        </p:nvPicPr>
        <p:blipFill>
          <a:blip r:embed="rId2"/>
          <a:stretch>
            <a:fillRect/>
          </a:stretch>
        </p:blipFill>
        <p:spPr>
          <a:xfrm>
            <a:off x="692391" y="3494408"/>
            <a:ext cx="7759218" cy="2416442"/>
          </a:xfrm>
          <a:prstGeom prst="rect">
            <a:avLst/>
          </a:prstGeom>
        </p:spPr>
      </p:pic>
    </p:spTree>
    <p:extLst>
      <p:ext uri="{BB962C8B-B14F-4D97-AF65-F5344CB8AC3E}">
        <p14:creationId xmlns:p14="http://schemas.microsoft.com/office/powerpoint/2010/main" val="321713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DF26-B9E9-4553-9AD7-34AAF69845E9}"/>
              </a:ext>
            </a:extLst>
          </p:cNvPr>
          <p:cNvSpPr>
            <a:spLocks noGrp="1"/>
          </p:cNvSpPr>
          <p:nvPr>
            <p:ph type="title"/>
          </p:nvPr>
        </p:nvSpPr>
        <p:spPr/>
        <p:txBody>
          <a:bodyPr/>
          <a:lstStyle/>
          <a:p>
            <a:r>
              <a:rPr lang="en-IN" dirty="0"/>
              <a:t>Achiral Carbon Atoms</a:t>
            </a:r>
          </a:p>
        </p:txBody>
      </p:sp>
      <p:sp>
        <p:nvSpPr>
          <p:cNvPr id="3" name="Content Placeholder 2">
            <a:extLst>
              <a:ext uri="{FF2B5EF4-FFF2-40B4-BE49-F238E27FC236}">
                <a16:creationId xmlns:a16="http://schemas.microsoft.com/office/drawing/2014/main" id="{CB9896BB-8B8D-4977-8E36-FDD71AA2E5A4}"/>
              </a:ext>
            </a:extLst>
          </p:cNvPr>
          <p:cNvSpPr>
            <a:spLocks noGrp="1"/>
          </p:cNvSpPr>
          <p:nvPr>
            <p:ph sz="quarter" idx="13"/>
          </p:nvPr>
        </p:nvSpPr>
        <p:spPr>
          <a:xfrm>
            <a:off x="457200" y="1556326"/>
            <a:ext cx="8050192" cy="1219531"/>
          </a:xfrm>
        </p:spPr>
        <p:txBody>
          <a:bodyPr/>
          <a:lstStyle/>
          <a:p>
            <a:pPr marL="432" indent="0">
              <a:buNone/>
            </a:pPr>
            <a:r>
              <a:rPr lang="en-US" dirty="0"/>
              <a:t>When the mirror image of an achiral structure is rotated, and the structures can be aligned with each other, their mirror images are said to be superimposable.</a:t>
            </a:r>
          </a:p>
        </p:txBody>
      </p:sp>
      <p:pic>
        <p:nvPicPr>
          <p:cNvPr id="5" name="Picture 4" descr="Mirror images of two ball and stick models show different arrangements of a carbon atom attached to 2 bromine atoms, a chlorine atom, and a hydrogen atom. The 3 dimensional descriptions for each are as follows. &#10;● The first model shows the hydrogen facing forward and upward. A bromine is forward and downward. The chlorine is to the left, facing backward and downward. The second bromine is to the right, facing backward and downward.&#10;● The second model shows the hydrogen facing forward and upward. A bromine is forward and downward. The second bromine is to the left, facing backward and downward. The chlorine is to the right, facing backward and downward. This model can be rotated 180 degrees to show the identical structure as the first model.&#10;">
            <a:extLst>
              <a:ext uri="{FF2B5EF4-FFF2-40B4-BE49-F238E27FC236}">
                <a16:creationId xmlns:a16="http://schemas.microsoft.com/office/drawing/2014/main" id="{6AEE9006-202E-4565-88E9-6A81E0FDD71C}"/>
              </a:ext>
            </a:extLst>
          </p:cNvPr>
          <p:cNvPicPr>
            <a:picLocks noChangeAspect="1"/>
          </p:cNvPicPr>
          <p:nvPr/>
        </p:nvPicPr>
        <p:blipFill>
          <a:blip r:embed="rId2"/>
          <a:stretch>
            <a:fillRect/>
          </a:stretch>
        </p:blipFill>
        <p:spPr>
          <a:xfrm>
            <a:off x="1177342" y="3078053"/>
            <a:ext cx="6789315" cy="3020553"/>
          </a:xfrm>
          <a:prstGeom prst="rect">
            <a:avLst/>
          </a:prstGeom>
        </p:spPr>
      </p:pic>
    </p:spTree>
    <p:extLst>
      <p:ext uri="{BB962C8B-B14F-4D97-AF65-F5344CB8AC3E}">
        <p14:creationId xmlns:p14="http://schemas.microsoft.com/office/powerpoint/2010/main" val="3863380447"/>
      </p:ext>
    </p:extLst>
  </p:cSld>
  <p:clrMapOvr>
    <a:masterClrMapping/>
  </p:clrMapOvr>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35673</TotalTime>
  <Words>896</Words>
  <Application>Microsoft Office PowerPoint</Application>
  <PresentationFormat>On-screen Show (4:3)</PresentationFormat>
  <Paragraphs>105</Paragraphs>
  <Slides>23</Slides>
  <Notes>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0" baseType="lpstr">
      <vt:lpstr>Arial</vt:lpstr>
      <vt:lpstr>Noto Sans Symbols</vt:lpstr>
      <vt:lpstr>Times New Roman</vt:lpstr>
      <vt:lpstr>Verdana</vt:lpstr>
      <vt:lpstr>508 Lecture</vt:lpstr>
      <vt:lpstr>2_508 Lecture</vt:lpstr>
      <vt:lpstr>Equation</vt:lpstr>
      <vt:lpstr>Chemistry: An Introduction to General, Organic, and Biological Chemistry</vt:lpstr>
      <vt:lpstr>13.2 Chiral Molecules</vt:lpstr>
      <vt:lpstr>Structural Isomers</vt:lpstr>
      <vt:lpstr>Stereoisomers</vt:lpstr>
      <vt:lpstr>Chirality</vt:lpstr>
      <vt:lpstr>Everyday Objects, Chiral and Achiral</vt:lpstr>
      <vt:lpstr>Chiral Carbon Atoms (1 of 2)</vt:lpstr>
      <vt:lpstr>Chiral Carbon Atoms (2 of 2)</vt:lpstr>
      <vt:lpstr>Achiral Carbon Atoms</vt:lpstr>
      <vt:lpstr>Learning Check 1</vt:lpstr>
      <vt:lpstr>Solution 1</vt:lpstr>
      <vt:lpstr>Drawing Fischer Projections</vt:lpstr>
      <vt:lpstr>Chiral Carbon, Fischer Projections</vt:lpstr>
      <vt:lpstr>D and L Notations</vt:lpstr>
      <vt:lpstr>Learning Check 2</vt:lpstr>
      <vt:lpstr>Solution 2</vt:lpstr>
      <vt:lpstr>Learning Check 3</vt:lpstr>
      <vt:lpstr>Solution 3</vt:lpstr>
      <vt:lpstr>Chemistry Link to Health: Enantiomers in Biological Systems (1 of 4)</vt:lpstr>
      <vt:lpstr>Chemistry Link to Health: Enantiomers in Biological Systems (2 of 4)</vt:lpstr>
      <vt:lpstr>Chemistry Link to Health: Enantiomers in Biological Systems (3 of 4)</vt:lpstr>
      <vt:lpstr>Chemistry Link to Health: Enantiomers in Biological Systems (4 of 4)</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An Introduction to General, Organic, and Biological Chemistry, Thirteenth Edition, Chapter 13, Carbohydrates</dc:title>
  <dc:subject>Science</dc:subject>
  <dc:creator>Timberlake</dc:creator>
  <cp:keywords>Chemistry</cp:keywords>
  <cp:lastModifiedBy>Anitha, Gopalakrishnan</cp:lastModifiedBy>
  <cp:revision>553</cp:revision>
  <dcterms:modified xsi:type="dcterms:W3CDTF">2019-08-21T07:21:59Z</dcterms:modified>
  <cp:category/>
</cp:coreProperties>
</file>