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2"/>
  </p:notesMasterIdLst>
  <p:sldIdLst>
    <p:sldId id="358" r:id="rId3"/>
    <p:sldId id="408" r:id="rId4"/>
    <p:sldId id="409" r:id="rId5"/>
    <p:sldId id="412" r:id="rId6"/>
    <p:sldId id="413" r:id="rId7"/>
    <p:sldId id="414" r:id="rId8"/>
    <p:sldId id="415" r:id="rId9"/>
    <p:sldId id="416" r:id="rId10"/>
    <p:sldId id="417" r:id="rId11"/>
    <p:sldId id="418" r:id="rId12"/>
    <p:sldId id="419" r:id="rId13"/>
    <p:sldId id="420" r:id="rId14"/>
    <p:sldId id="421" r:id="rId15"/>
    <p:sldId id="422" r:id="rId16"/>
    <p:sldId id="423" r:id="rId17"/>
    <p:sldId id="424" r:id="rId18"/>
    <p:sldId id="425" r:id="rId19"/>
    <p:sldId id="426" r:id="rId20"/>
    <p:sldId id="427" r:id="rId21"/>
    <p:sldId id="362" r:id="rId22"/>
    <p:sldId id="363" r:id="rId23"/>
    <p:sldId id="364" r:id="rId24"/>
    <p:sldId id="365" r:id="rId25"/>
    <p:sldId id="359" r:id="rId26"/>
    <p:sldId id="361" r:id="rId27"/>
    <p:sldId id="366" r:id="rId28"/>
    <p:sldId id="370" r:id="rId29"/>
    <p:sldId id="371" r:id="rId30"/>
    <p:sldId id="372" r:id="rId31"/>
    <p:sldId id="373" r:id="rId33"/>
    <p:sldId id="374" r:id="rId34"/>
    <p:sldId id="367" r:id="rId35"/>
    <p:sldId id="387" r:id="rId36"/>
    <p:sldId id="368" r:id="rId37"/>
    <p:sldId id="375" r:id="rId38"/>
    <p:sldId id="386" r:id="rId39"/>
    <p:sldId id="369" r:id="rId40"/>
    <p:sldId id="376" r:id="rId41"/>
    <p:sldId id="380" r:id="rId42"/>
    <p:sldId id="377" r:id="rId43"/>
    <p:sldId id="378" r:id="rId44"/>
    <p:sldId id="381" r:id="rId45"/>
    <p:sldId id="379" r:id="rId46"/>
    <p:sldId id="382" r:id="rId47"/>
    <p:sldId id="385" r:id="rId48"/>
    <p:sldId id="383" r:id="rId49"/>
    <p:sldId id="384" r:id="rId50"/>
    <p:sldId id="428" r:id="rId51"/>
    <p:sldId id="429" r:id="rId52"/>
    <p:sldId id="430" r:id="rId53"/>
    <p:sldId id="431" r:id="rId54"/>
    <p:sldId id="432" r:id="rId55"/>
    <p:sldId id="407" r:id="rId56"/>
    <p:sldId id="389" r:id="rId57"/>
    <p:sldId id="390" r:id="rId58"/>
    <p:sldId id="391" r:id="rId59"/>
    <p:sldId id="392" r:id="rId60"/>
    <p:sldId id="393" r:id="rId61"/>
    <p:sldId id="394" r:id="rId62"/>
    <p:sldId id="395" r:id="rId63"/>
    <p:sldId id="396" r:id="rId64"/>
    <p:sldId id="397" r:id="rId65"/>
    <p:sldId id="398" r:id="rId66"/>
    <p:sldId id="399" r:id="rId67"/>
    <p:sldId id="400" r:id="rId68"/>
    <p:sldId id="401" r:id="rId69"/>
    <p:sldId id="402" r:id="rId70"/>
    <p:sldId id="403" r:id="rId71"/>
    <p:sldId id="404" r:id="rId72"/>
    <p:sldId id="406" r:id="rId73"/>
  </p:sldIdLst>
  <p:sldSz cx="12192000" cy="6858000"/>
  <p:notesSz cx="6858000" cy="9144000"/>
  <p:custDataLst>
    <p:tags r:id="rId7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0445" autoAdjust="0"/>
  </p:normalViewPr>
  <p:slideViewPr>
    <p:cSldViewPr snapToGrid="0">
      <p:cViewPr varScale="1">
        <p:scale>
          <a:sx n="59" d="100"/>
          <a:sy n="59" d="100"/>
        </p:scale>
        <p:origin x="892"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7" Type="http://schemas.openxmlformats.org/officeDocument/2006/relationships/tags" Target="tags/tag1.xml"/><Relationship Id="rId76" Type="http://schemas.openxmlformats.org/officeDocument/2006/relationships/tableStyles" Target="tableStyles.xml"/><Relationship Id="rId75" Type="http://schemas.openxmlformats.org/officeDocument/2006/relationships/viewProps" Target="viewProps.xml"/><Relationship Id="rId74" Type="http://schemas.openxmlformats.org/officeDocument/2006/relationships/presProps" Target="presProps.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5.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4.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3.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notesMaster" Target="notesMasters/notesMaster1.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B0CBBD90-3490-4B27-902D-6F6623B6CC76}"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en-US"/>
        </a:p>
      </dgm:t>
    </dgm:pt>
    <dgm:pt modelId="{25E55B58-FED5-4099-A1DA-FC33A6075C3A}">
      <dgm:prSet phldrT="[Text]"/>
      <dgm:spPr/>
      <dgm:t>
        <a:bodyPr/>
        <a:lstStyle/>
        <a:p>
          <a:r>
            <a:rPr lang="en-US" dirty="0" smtClean="0"/>
            <a:t>MONITOR</a:t>
          </a:r>
          <a:endParaRPr lang="en-US" dirty="0"/>
        </a:p>
      </dgm:t>
    </dgm:pt>
    <dgm:pt modelId="{2D145B65-6A54-4F1B-959F-E6C06652DC3F}" cxnId="{F200807C-FEBF-441B-BACD-B8DC500C11A3}" type="parTrans">
      <dgm:prSet/>
      <dgm:spPr/>
      <dgm:t>
        <a:bodyPr/>
        <a:lstStyle/>
        <a:p>
          <a:endParaRPr lang="en-US" dirty="0"/>
        </a:p>
      </dgm:t>
    </dgm:pt>
    <dgm:pt modelId="{99E740DE-DD66-4767-BF9B-CDF6614312BD}" cxnId="{F200807C-FEBF-441B-BACD-B8DC500C11A3}" type="sibTrans">
      <dgm:prSet/>
      <dgm:spPr/>
      <dgm:t>
        <a:bodyPr/>
        <a:lstStyle/>
        <a:p>
          <a:endParaRPr lang="en-US" dirty="0"/>
        </a:p>
      </dgm:t>
    </dgm:pt>
    <dgm:pt modelId="{E1AB230B-16BC-432D-8071-E097D45761B4}">
      <dgm:prSet phldrT="[Text]"/>
      <dgm:spPr/>
      <dgm:t>
        <a:bodyPr/>
        <a:lstStyle/>
        <a:p>
          <a:r>
            <a:rPr lang="en-US" dirty="0" smtClean="0"/>
            <a:t>MEASURE</a:t>
          </a:r>
          <a:endParaRPr lang="en-US" dirty="0"/>
        </a:p>
      </dgm:t>
    </dgm:pt>
    <dgm:pt modelId="{70D38D26-89B8-44C8-BFA4-7813F7230ABB}" cxnId="{1B9EE986-8DC1-4776-990E-10023C3E77EA}" type="parTrans">
      <dgm:prSet/>
      <dgm:spPr/>
      <dgm:t>
        <a:bodyPr/>
        <a:lstStyle/>
        <a:p>
          <a:endParaRPr lang="en-US" dirty="0"/>
        </a:p>
      </dgm:t>
    </dgm:pt>
    <dgm:pt modelId="{D34A9260-A8C7-4B9B-9DC8-AA705F5C0F0D}" cxnId="{1B9EE986-8DC1-4776-990E-10023C3E77EA}" type="sibTrans">
      <dgm:prSet/>
      <dgm:spPr/>
      <dgm:t>
        <a:bodyPr/>
        <a:lstStyle/>
        <a:p>
          <a:endParaRPr lang="en-US" dirty="0"/>
        </a:p>
      </dgm:t>
    </dgm:pt>
    <dgm:pt modelId="{CAE998FF-4CDC-4F40-9259-E0C9D9FE6330}">
      <dgm:prSet phldrT="[Text]"/>
      <dgm:spPr/>
      <dgm:t>
        <a:bodyPr/>
        <a:lstStyle/>
        <a:p>
          <a:r>
            <a:rPr lang="en-US" dirty="0" smtClean="0"/>
            <a:t>INPUT</a:t>
          </a:r>
          <a:endParaRPr lang="en-US" dirty="0"/>
        </a:p>
      </dgm:t>
    </dgm:pt>
    <dgm:pt modelId="{D1B39081-4C0A-4743-B6E2-42B6A2F06CE1}" cxnId="{C26D685F-F22E-44AF-A4C7-D87134D19727}" type="parTrans">
      <dgm:prSet/>
      <dgm:spPr/>
      <dgm:t>
        <a:bodyPr/>
        <a:lstStyle/>
        <a:p>
          <a:endParaRPr lang="en-US" dirty="0"/>
        </a:p>
      </dgm:t>
    </dgm:pt>
    <dgm:pt modelId="{6656EE7F-658E-487F-992A-598461B53FD9}" cxnId="{C26D685F-F22E-44AF-A4C7-D87134D19727}" type="sibTrans">
      <dgm:prSet/>
      <dgm:spPr/>
      <dgm:t>
        <a:bodyPr/>
        <a:lstStyle/>
        <a:p>
          <a:endParaRPr lang="en-US" dirty="0"/>
        </a:p>
      </dgm:t>
    </dgm:pt>
    <dgm:pt modelId="{1E5BCF66-3B4C-48C1-8606-DF7DBAECC6FE}">
      <dgm:prSet phldrT="[Text]"/>
      <dgm:spPr/>
      <dgm:t>
        <a:bodyPr/>
        <a:lstStyle/>
        <a:p>
          <a:r>
            <a:rPr lang="en-US" dirty="0" smtClean="0"/>
            <a:t>CORRECT</a:t>
          </a:r>
          <a:endParaRPr lang="en-US" dirty="0"/>
        </a:p>
      </dgm:t>
    </dgm:pt>
    <dgm:pt modelId="{D2C1E5B0-1496-4A77-96CF-231A590C53C7}" cxnId="{49F57350-EBBC-42B8-8ADA-181188DC7C0E}" type="parTrans">
      <dgm:prSet/>
      <dgm:spPr/>
      <dgm:t>
        <a:bodyPr/>
        <a:lstStyle/>
        <a:p>
          <a:endParaRPr lang="en-US" dirty="0"/>
        </a:p>
      </dgm:t>
    </dgm:pt>
    <dgm:pt modelId="{6435C3C3-9082-43C3-AA7F-BE16DD008D09}" cxnId="{49F57350-EBBC-42B8-8ADA-181188DC7C0E}" type="sibTrans">
      <dgm:prSet/>
      <dgm:spPr/>
      <dgm:t>
        <a:bodyPr/>
        <a:lstStyle/>
        <a:p>
          <a:endParaRPr lang="en-US" dirty="0"/>
        </a:p>
      </dgm:t>
    </dgm:pt>
    <dgm:pt modelId="{1DA50EA7-B78C-4A22-8F7A-DEF2F82E2CD0}">
      <dgm:prSet phldrT="[Text]"/>
      <dgm:spPr/>
      <dgm:t>
        <a:bodyPr/>
        <a:lstStyle/>
        <a:p>
          <a:r>
            <a:rPr lang="en-US" dirty="0" smtClean="0"/>
            <a:t>SIGNOFF</a:t>
          </a:r>
          <a:endParaRPr lang="en-US" dirty="0"/>
        </a:p>
      </dgm:t>
    </dgm:pt>
    <dgm:pt modelId="{51BD60D5-545A-4BD2-BEC8-69EE4BC87695}" cxnId="{4C2A77CD-E978-4F06-9BD5-7CE5F51DCDEC}" type="parTrans">
      <dgm:prSet/>
      <dgm:spPr/>
      <dgm:t>
        <a:bodyPr/>
        <a:lstStyle/>
        <a:p>
          <a:endParaRPr lang="en-US" dirty="0"/>
        </a:p>
      </dgm:t>
    </dgm:pt>
    <dgm:pt modelId="{F4485D01-F560-46DB-B1EB-462DB724A79B}" cxnId="{4C2A77CD-E978-4F06-9BD5-7CE5F51DCDEC}" type="sibTrans">
      <dgm:prSet/>
      <dgm:spPr/>
      <dgm:t>
        <a:bodyPr/>
        <a:lstStyle/>
        <a:p>
          <a:endParaRPr lang="en-US" dirty="0"/>
        </a:p>
      </dgm:t>
    </dgm:pt>
    <dgm:pt modelId="{A51869B3-FB74-48D3-BD30-164EC811FC49}" type="pres">
      <dgm:prSet presAssocID="{B0CBBD90-3490-4B27-902D-6F6623B6CC76}" presName="cycle" presStyleCnt="0">
        <dgm:presLayoutVars>
          <dgm:dir/>
          <dgm:resizeHandles val="exact"/>
        </dgm:presLayoutVars>
      </dgm:prSet>
      <dgm:spPr/>
      <dgm:t>
        <a:bodyPr/>
        <a:lstStyle/>
        <a:p>
          <a:endParaRPr lang="en-US"/>
        </a:p>
      </dgm:t>
    </dgm:pt>
    <dgm:pt modelId="{F8B0A333-824A-4AC2-9417-31EE9A469367}" type="pres">
      <dgm:prSet presAssocID="{25E55B58-FED5-4099-A1DA-FC33A6075C3A}" presName="node" presStyleLbl="node1" presStyleIdx="0" presStyleCnt="5">
        <dgm:presLayoutVars>
          <dgm:bulletEnabled val="1"/>
        </dgm:presLayoutVars>
      </dgm:prSet>
      <dgm:spPr/>
      <dgm:t>
        <a:bodyPr/>
        <a:lstStyle/>
        <a:p>
          <a:endParaRPr lang="en-US"/>
        </a:p>
      </dgm:t>
    </dgm:pt>
    <dgm:pt modelId="{C6A418DD-3181-4CAC-955C-D6BB2B2130F0}" type="pres">
      <dgm:prSet presAssocID="{25E55B58-FED5-4099-A1DA-FC33A6075C3A}" presName="spNode" presStyleCnt="0"/>
      <dgm:spPr/>
      <dgm:t>
        <a:bodyPr/>
        <a:lstStyle/>
        <a:p>
          <a:endParaRPr lang="en-US"/>
        </a:p>
      </dgm:t>
    </dgm:pt>
    <dgm:pt modelId="{CB1A7C51-C27F-4AD9-A2B8-E639BB5F93F4}" type="pres">
      <dgm:prSet presAssocID="{99E740DE-DD66-4767-BF9B-CDF6614312BD}" presName="sibTrans" presStyleLbl="sibTrans1D1" presStyleIdx="0" presStyleCnt="5"/>
      <dgm:spPr/>
      <dgm:t>
        <a:bodyPr/>
        <a:lstStyle/>
        <a:p>
          <a:endParaRPr lang="en-US"/>
        </a:p>
      </dgm:t>
    </dgm:pt>
    <dgm:pt modelId="{7AE69145-F631-4FD3-8233-B1795E18C5CC}" type="pres">
      <dgm:prSet presAssocID="{E1AB230B-16BC-432D-8071-E097D45761B4}" presName="node" presStyleLbl="node1" presStyleIdx="1" presStyleCnt="5">
        <dgm:presLayoutVars>
          <dgm:bulletEnabled val="1"/>
        </dgm:presLayoutVars>
      </dgm:prSet>
      <dgm:spPr/>
      <dgm:t>
        <a:bodyPr/>
        <a:lstStyle/>
        <a:p>
          <a:endParaRPr lang="en-US"/>
        </a:p>
      </dgm:t>
    </dgm:pt>
    <dgm:pt modelId="{5F526303-D990-4EAA-B80A-5F3CF534784F}" type="pres">
      <dgm:prSet presAssocID="{E1AB230B-16BC-432D-8071-E097D45761B4}" presName="spNode" presStyleCnt="0"/>
      <dgm:spPr/>
      <dgm:t>
        <a:bodyPr/>
        <a:lstStyle/>
        <a:p>
          <a:endParaRPr lang="en-US"/>
        </a:p>
      </dgm:t>
    </dgm:pt>
    <dgm:pt modelId="{A234B9DC-7B94-4065-8F66-CA5A08DF0FC3}" type="pres">
      <dgm:prSet presAssocID="{D34A9260-A8C7-4B9B-9DC8-AA705F5C0F0D}" presName="sibTrans" presStyleLbl="sibTrans1D1" presStyleIdx="1" presStyleCnt="5"/>
      <dgm:spPr/>
      <dgm:t>
        <a:bodyPr/>
        <a:lstStyle/>
        <a:p>
          <a:endParaRPr lang="en-US"/>
        </a:p>
      </dgm:t>
    </dgm:pt>
    <dgm:pt modelId="{339064F4-9E27-41C3-B542-7E362A875B7F}" type="pres">
      <dgm:prSet presAssocID="{CAE998FF-4CDC-4F40-9259-E0C9D9FE6330}" presName="node" presStyleLbl="node1" presStyleIdx="2" presStyleCnt="5">
        <dgm:presLayoutVars>
          <dgm:bulletEnabled val="1"/>
        </dgm:presLayoutVars>
      </dgm:prSet>
      <dgm:spPr/>
      <dgm:t>
        <a:bodyPr/>
        <a:lstStyle/>
        <a:p>
          <a:endParaRPr lang="en-US"/>
        </a:p>
      </dgm:t>
    </dgm:pt>
    <dgm:pt modelId="{D0D42CE2-AB0E-4D8C-96E7-AC1451254E1F}" type="pres">
      <dgm:prSet presAssocID="{CAE998FF-4CDC-4F40-9259-E0C9D9FE6330}" presName="spNode" presStyleCnt="0"/>
      <dgm:spPr/>
      <dgm:t>
        <a:bodyPr/>
        <a:lstStyle/>
        <a:p>
          <a:endParaRPr lang="en-US"/>
        </a:p>
      </dgm:t>
    </dgm:pt>
    <dgm:pt modelId="{A8EBCF53-0D49-440A-BEB1-BB09724DBD0A}" type="pres">
      <dgm:prSet presAssocID="{6656EE7F-658E-487F-992A-598461B53FD9}" presName="sibTrans" presStyleLbl="sibTrans1D1" presStyleIdx="2" presStyleCnt="5"/>
      <dgm:spPr/>
      <dgm:t>
        <a:bodyPr/>
        <a:lstStyle/>
        <a:p>
          <a:endParaRPr lang="en-US"/>
        </a:p>
      </dgm:t>
    </dgm:pt>
    <dgm:pt modelId="{DDE84576-FA98-48B1-9CC5-646091AB82DD}" type="pres">
      <dgm:prSet presAssocID="{1E5BCF66-3B4C-48C1-8606-DF7DBAECC6FE}" presName="node" presStyleLbl="node1" presStyleIdx="3" presStyleCnt="5">
        <dgm:presLayoutVars>
          <dgm:bulletEnabled val="1"/>
        </dgm:presLayoutVars>
      </dgm:prSet>
      <dgm:spPr/>
      <dgm:t>
        <a:bodyPr/>
        <a:lstStyle/>
        <a:p>
          <a:endParaRPr lang="en-US"/>
        </a:p>
      </dgm:t>
    </dgm:pt>
    <dgm:pt modelId="{80FD989A-387E-422B-9216-7ACD184E1814}" type="pres">
      <dgm:prSet presAssocID="{1E5BCF66-3B4C-48C1-8606-DF7DBAECC6FE}" presName="spNode" presStyleCnt="0"/>
      <dgm:spPr/>
      <dgm:t>
        <a:bodyPr/>
        <a:lstStyle/>
        <a:p>
          <a:endParaRPr lang="en-US"/>
        </a:p>
      </dgm:t>
    </dgm:pt>
    <dgm:pt modelId="{3114E147-5D64-4EB3-8B1B-DDB28978C002}" type="pres">
      <dgm:prSet presAssocID="{6435C3C3-9082-43C3-AA7F-BE16DD008D09}" presName="sibTrans" presStyleLbl="sibTrans1D1" presStyleIdx="3" presStyleCnt="5"/>
      <dgm:spPr/>
      <dgm:t>
        <a:bodyPr/>
        <a:lstStyle/>
        <a:p>
          <a:endParaRPr lang="en-US"/>
        </a:p>
      </dgm:t>
    </dgm:pt>
    <dgm:pt modelId="{31338F90-1D94-4966-A52B-82BF236FAAB1}" type="pres">
      <dgm:prSet presAssocID="{1DA50EA7-B78C-4A22-8F7A-DEF2F82E2CD0}" presName="node" presStyleLbl="node1" presStyleIdx="4" presStyleCnt="5">
        <dgm:presLayoutVars>
          <dgm:bulletEnabled val="1"/>
        </dgm:presLayoutVars>
      </dgm:prSet>
      <dgm:spPr/>
      <dgm:t>
        <a:bodyPr/>
        <a:lstStyle/>
        <a:p>
          <a:endParaRPr lang="en-US"/>
        </a:p>
      </dgm:t>
    </dgm:pt>
    <dgm:pt modelId="{0D14E701-F6E2-4F10-8218-3DA1A85DA0C4}" type="pres">
      <dgm:prSet presAssocID="{1DA50EA7-B78C-4A22-8F7A-DEF2F82E2CD0}" presName="spNode" presStyleCnt="0"/>
      <dgm:spPr/>
      <dgm:t>
        <a:bodyPr/>
        <a:lstStyle/>
        <a:p>
          <a:endParaRPr lang="en-US"/>
        </a:p>
      </dgm:t>
    </dgm:pt>
    <dgm:pt modelId="{A278F187-3FD9-4E79-8AB6-C88C2ADF71C4}" type="pres">
      <dgm:prSet presAssocID="{F4485D01-F560-46DB-B1EB-462DB724A79B}" presName="sibTrans" presStyleLbl="sibTrans1D1" presStyleIdx="4" presStyleCnt="5"/>
      <dgm:spPr/>
      <dgm:t>
        <a:bodyPr/>
        <a:lstStyle/>
        <a:p>
          <a:endParaRPr lang="en-US"/>
        </a:p>
      </dgm:t>
    </dgm:pt>
  </dgm:ptLst>
  <dgm:cxnLst>
    <dgm:cxn modelId="{4C2A77CD-E978-4F06-9BD5-7CE5F51DCDEC}" srcId="{B0CBBD90-3490-4B27-902D-6F6623B6CC76}" destId="{1DA50EA7-B78C-4A22-8F7A-DEF2F82E2CD0}" srcOrd="4" destOrd="0" parTransId="{51BD60D5-545A-4BD2-BEC8-69EE4BC87695}" sibTransId="{F4485D01-F560-46DB-B1EB-462DB724A79B}"/>
    <dgm:cxn modelId="{EABD5E3A-BA12-4728-87A3-E8088BC104EE}" type="presOf" srcId="{E1AB230B-16BC-432D-8071-E097D45761B4}" destId="{7AE69145-F631-4FD3-8233-B1795E18C5CC}" srcOrd="0" destOrd="0" presId="urn:microsoft.com/office/officeart/2005/8/layout/cycle5"/>
    <dgm:cxn modelId="{83543686-BCFA-419C-9878-B9114360548C}" type="presOf" srcId="{25E55B58-FED5-4099-A1DA-FC33A6075C3A}" destId="{F8B0A333-824A-4AC2-9417-31EE9A469367}" srcOrd="0" destOrd="0" presId="urn:microsoft.com/office/officeart/2005/8/layout/cycle5"/>
    <dgm:cxn modelId="{32C1E0FE-9909-4808-9F3D-636F0218C20B}" type="presOf" srcId="{D34A9260-A8C7-4B9B-9DC8-AA705F5C0F0D}" destId="{A234B9DC-7B94-4065-8F66-CA5A08DF0FC3}" srcOrd="0" destOrd="0" presId="urn:microsoft.com/office/officeart/2005/8/layout/cycle5"/>
    <dgm:cxn modelId="{F5B4E8F8-7C3F-4DDA-9A0A-809FD1F02F7E}" type="presOf" srcId="{99E740DE-DD66-4767-BF9B-CDF6614312BD}" destId="{CB1A7C51-C27F-4AD9-A2B8-E639BB5F93F4}" srcOrd="0" destOrd="0" presId="urn:microsoft.com/office/officeart/2005/8/layout/cycle5"/>
    <dgm:cxn modelId="{AF93FA1F-9302-4A23-8349-AE8EB571CAF6}" type="presOf" srcId="{1E5BCF66-3B4C-48C1-8606-DF7DBAECC6FE}" destId="{DDE84576-FA98-48B1-9CC5-646091AB82DD}" srcOrd="0" destOrd="0" presId="urn:microsoft.com/office/officeart/2005/8/layout/cycle5"/>
    <dgm:cxn modelId="{6199DDE8-7E61-4CBF-BDE8-6FCDBE44D56C}" type="presOf" srcId="{CAE998FF-4CDC-4F40-9259-E0C9D9FE6330}" destId="{339064F4-9E27-41C3-B542-7E362A875B7F}" srcOrd="0" destOrd="0" presId="urn:microsoft.com/office/officeart/2005/8/layout/cycle5"/>
    <dgm:cxn modelId="{C006933A-78EE-4834-AAF3-B737001022EE}" type="presOf" srcId="{6435C3C3-9082-43C3-AA7F-BE16DD008D09}" destId="{3114E147-5D64-4EB3-8B1B-DDB28978C002}" srcOrd="0" destOrd="0" presId="urn:microsoft.com/office/officeart/2005/8/layout/cycle5"/>
    <dgm:cxn modelId="{C26D685F-F22E-44AF-A4C7-D87134D19727}" srcId="{B0CBBD90-3490-4B27-902D-6F6623B6CC76}" destId="{CAE998FF-4CDC-4F40-9259-E0C9D9FE6330}" srcOrd="2" destOrd="0" parTransId="{D1B39081-4C0A-4743-B6E2-42B6A2F06CE1}" sibTransId="{6656EE7F-658E-487F-992A-598461B53FD9}"/>
    <dgm:cxn modelId="{49F57350-EBBC-42B8-8ADA-181188DC7C0E}" srcId="{B0CBBD90-3490-4B27-902D-6F6623B6CC76}" destId="{1E5BCF66-3B4C-48C1-8606-DF7DBAECC6FE}" srcOrd="3" destOrd="0" parTransId="{D2C1E5B0-1496-4A77-96CF-231A590C53C7}" sibTransId="{6435C3C3-9082-43C3-AA7F-BE16DD008D09}"/>
    <dgm:cxn modelId="{E2C6079F-995A-4A2A-A0FA-339A9C3B4C76}" type="presOf" srcId="{B0CBBD90-3490-4B27-902D-6F6623B6CC76}" destId="{A51869B3-FB74-48D3-BD30-164EC811FC49}" srcOrd="0" destOrd="0" presId="urn:microsoft.com/office/officeart/2005/8/layout/cycle5"/>
    <dgm:cxn modelId="{877B3E66-5024-40C3-B244-D215D18782CA}" type="presOf" srcId="{1DA50EA7-B78C-4A22-8F7A-DEF2F82E2CD0}" destId="{31338F90-1D94-4966-A52B-82BF236FAAB1}" srcOrd="0" destOrd="0" presId="urn:microsoft.com/office/officeart/2005/8/layout/cycle5"/>
    <dgm:cxn modelId="{4C30F278-0171-4A37-A571-FF19A6A49520}" type="presOf" srcId="{F4485D01-F560-46DB-B1EB-462DB724A79B}" destId="{A278F187-3FD9-4E79-8AB6-C88C2ADF71C4}" srcOrd="0" destOrd="0" presId="urn:microsoft.com/office/officeart/2005/8/layout/cycle5"/>
    <dgm:cxn modelId="{DEB82FE2-516D-44C9-801C-CA6A4FEED801}" type="presOf" srcId="{6656EE7F-658E-487F-992A-598461B53FD9}" destId="{A8EBCF53-0D49-440A-BEB1-BB09724DBD0A}" srcOrd="0" destOrd="0" presId="urn:microsoft.com/office/officeart/2005/8/layout/cycle5"/>
    <dgm:cxn modelId="{F200807C-FEBF-441B-BACD-B8DC500C11A3}" srcId="{B0CBBD90-3490-4B27-902D-6F6623B6CC76}" destId="{25E55B58-FED5-4099-A1DA-FC33A6075C3A}" srcOrd="0" destOrd="0" parTransId="{2D145B65-6A54-4F1B-959F-E6C06652DC3F}" sibTransId="{99E740DE-DD66-4767-BF9B-CDF6614312BD}"/>
    <dgm:cxn modelId="{1B9EE986-8DC1-4776-990E-10023C3E77EA}" srcId="{B0CBBD90-3490-4B27-902D-6F6623B6CC76}" destId="{E1AB230B-16BC-432D-8071-E097D45761B4}" srcOrd="1" destOrd="0" parTransId="{70D38D26-89B8-44C8-BFA4-7813F7230ABB}" sibTransId="{D34A9260-A8C7-4B9B-9DC8-AA705F5C0F0D}"/>
    <dgm:cxn modelId="{013D4906-E6C3-4AE4-B3F2-60EB99FE9BD3}" type="presParOf" srcId="{A51869B3-FB74-48D3-BD30-164EC811FC49}" destId="{F8B0A333-824A-4AC2-9417-31EE9A469367}" srcOrd="0" destOrd="0" presId="urn:microsoft.com/office/officeart/2005/8/layout/cycle5"/>
    <dgm:cxn modelId="{ED5FEA17-0111-4BF7-B5DB-CB5E31C866E0}" type="presParOf" srcId="{A51869B3-FB74-48D3-BD30-164EC811FC49}" destId="{C6A418DD-3181-4CAC-955C-D6BB2B2130F0}" srcOrd="1" destOrd="0" presId="urn:microsoft.com/office/officeart/2005/8/layout/cycle5"/>
    <dgm:cxn modelId="{85D9BEBC-ACBF-4FD1-A2D8-D4396757D45E}" type="presParOf" srcId="{A51869B3-FB74-48D3-BD30-164EC811FC49}" destId="{CB1A7C51-C27F-4AD9-A2B8-E639BB5F93F4}" srcOrd="2" destOrd="0" presId="urn:microsoft.com/office/officeart/2005/8/layout/cycle5"/>
    <dgm:cxn modelId="{2A89CA26-09C7-4395-A353-966AD8A36551}" type="presParOf" srcId="{A51869B3-FB74-48D3-BD30-164EC811FC49}" destId="{7AE69145-F631-4FD3-8233-B1795E18C5CC}" srcOrd="3" destOrd="0" presId="urn:microsoft.com/office/officeart/2005/8/layout/cycle5"/>
    <dgm:cxn modelId="{A1B0E5E0-5DEF-48C2-AAE8-8DBDB8DBD77E}" type="presParOf" srcId="{A51869B3-FB74-48D3-BD30-164EC811FC49}" destId="{5F526303-D990-4EAA-B80A-5F3CF534784F}" srcOrd="4" destOrd="0" presId="urn:microsoft.com/office/officeart/2005/8/layout/cycle5"/>
    <dgm:cxn modelId="{B1D0D1A6-FC26-47C9-A143-915B54D78294}" type="presParOf" srcId="{A51869B3-FB74-48D3-BD30-164EC811FC49}" destId="{A234B9DC-7B94-4065-8F66-CA5A08DF0FC3}" srcOrd="5" destOrd="0" presId="urn:microsoft.com/office/officeart/2005/8/layout/cycle5"/>
    <dgm:cxn modelId="{D29EDF19-D035-4852-AE0C-91C50DB68F0F}" type="presParOf" srcId="{A51869B3-FB74-48D3-BD30-164EC811FC49}" destId="{339064F4-9E27-41C3-B542-7E362A875B7F}" srcOrd="6" destOrd="0" presId="urn:microsoft.com/office/officeart/2005/8/layout/cycle5"/>
    <dgm:cxn modelId="{E03A927E-5F8D-4F3E-8278-E91A248B5CB9}" type="presParOf" srcId="{A51869B3-FB74-48D3-BD30-164EC811FC49}" destId="{D0D42CE2-AB0E-4D8C-96E7-AC1451254E1F}" srcOrd="7" destOrd="0" presId="urn:microsoft.com/office/officeart/2005/8/layout/cycle5"/>
    <dgm:cxn modelId="{36FF4EAC-1582-4467-A4A0-CD393B1B27BB}" type="presParOf" srcId="{A51869B3-FB74-48D3-BD30-164EC811FC49}" destId="{A8EBCF53-0D49-440A-BEB1-BB09724DBD0A}" srcOrd="8" destOrd="0" presId="urn:microsoft.com/office/officeart/2005/8/layout/cycle5"/>
    <dgm:cxn modelId="{7BCD8275-38D7-4F00-85DE-A0FFB7563B96}" type="presParOf" srcId="{A51869B3-FB74-48D3-BD30-164EC811FC49}" destId="{DDE84576-FA98-48B1-9CC5-646091AB82DD}" srcOrd="9" destOrd="0" presId="urn:microsoft.com/office/officeart/2005/8/layout/cycle5"/>
    <dgm:cxn modelId="{BCD6F3CF-A42E-48CD-847F-DCEEBAF1ED51}" type="presParOf" srcId="{A51869B3-FB74-48D3-BD30-164EC811FC49}" destId="{80FD989A-387E-422B-9216-7ACD184E1814}" srcOrd="10" destOrd="0" presId="urn:microsoft.com/office/officeart/2005/8/layout/cycle5"/>
    <dgm:cxn modelId="{F9C9ACE2-BB06-446A-8E2C-B3BF1B0BEEC3}" type="presParOf" srcId="{A51869B3-FB74-48D3-BD30-164EC811FC49}" destId="{3114E147-5D64-4EB3-8B1B-DDB28978C002}" srcOrd="11" destOrd="0" presId="urn:microsoft.com/office/officeart/2005/8/layout/cycle5"/>
    <dgm:cxn modelId="{1B0D2EB1-D7C2-440D-AEE3-22CAEAFE862C}" type="presParOf" srcId="{A51869B3-FB74-48D3-BD30-164EC811FC49}" destId="{31338F90-1D94-4966-A52B-82BF236FAAB1}" srcOrd="12" destOrd="0" presId="urn:microsoft.com/office/officeart/2005/8/layout/cycle5"/>
    <dgm:cxn modelId="{C7C275EE-EC2E-41D9-A200-EB17AE5331EA}" type="presParOf" srcId="{A51869B3-FB74-48D3-BD30-164EC811FC49}" destId="{0D14E701-F6E2-4F10-8218-3DA1A85DA0C4}" srcOrd="13" destOrd="0" presId="urn:microsoft.com/office/officeart/2005/8/layout/cycle5"/>
    <dgm:cxn modelId="{A3ADF0FA-EFA8-4128-9083-94F08349683B}" type="presParOf" srcId="{A51869B3-FB74-48D3-BD30-164EC811FC49}" destId="{A278F187-3FD9-4E79-8AB6-C88C2ADF71C4}" srcOrd="14" destOrd="0" presId="urn:microsoft.com/office/officeart/2005/8/layout/cycle5"/>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B0A333-824A-4AC2-9417-31EE9A469367}">
      <dsp:nvSpPr>
        <dsp:cNvPr id="0" name=""/>
        <dsp:cNvSpPr/>
      </dsp:nvSpPr>
      <dsp:spPr>
        <a:xfrm>
          <a:off x="1293233" y="3475"/>
          <a:ext cx="1046649" cy="68032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MONITOR</a:t>
          </a:r>
          <a:endParaRPr lang="en-US" sz="1600" kern="1200" dirty="0"/>
        </a:p>
      </dsp:txBody>
      <dsp:txXfrm>
        <a:off x="1326444" y="36686"/>
        <a:ext cx="980227" cy="613900"/>
      </dsp:txXfrm>
    </dsp:sp>
    <dsp:sp modelId="{CB1A7C51-C27F-4AD9-A2B8-E639BB5F93F4}">
      <dsp:nvSpPr>
        <dsp:cNvPr id="0" name=""/>
        <dsp:cNvSpPr/>
      </dsp:nvSpPr>
      <dsp:spPr>
        <a:xfrm>
          <a:off x="457674" y="343636"/>
          <a:ext cx="2717766" cy="2717766"/>
        </a:xfrm>
        <a:custGeom>
          <a:avLst/>
          <a:gdLst/>
          <a:ahLst/>
          <a:cxnLst/>
          <a:rect l="0" t="0" r="0" b="0"/>
          <a:pathLst>
            <a:path>
              <a:moveTo>
                <a:pt x="2022343" y="172972"/>
              </a:moveTo>
              <a:arcTo wR="1358883" hR="1358883" stAng="17953496" swAng="1211442"/>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7AE69145-F631-4FD3-8233-B1795E18C5CC}">
      <dsp:nvSpPr>
        <dsp:cNvPr id="0" name=""/>
        <dsp:cNvSpPr/>
      </dsp:nvSpPr>
      <dsp:spPr>
        <a:xfrm>
          <a:off x="2585607" y="942440"/>
          <a:ext cx="1046649" cy="68032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MEASURE</a:t>
          </a:r>
          <a:endParaRPr lang="en-US" sz="1600" kern="1200" dirty="0"/>
        </a:p>
      </dsp:txBody>
      <dsp:txXfrm>
        <a:off x="2618818" y="975651"/>
        <a:ext cx="980227" cy="613900"/>
      </dsp:txXfrm>
    </dsp:sp>
    <dsp:sp modelId="{A234B9DC-7B94-4065-8F66-CA5A08DF0FC3}">
      <dsp:nvSpPr>
        <dsp:cNvPr id="0" name=""/>
        <dsp:cNvSpPr/>
      </dsp:nvSpPr>
      <dsp:spPr>
        <a:xfrm>
          <a:off x="457674" y="343636"/>
          <a:ext cx="2717766" cy="2717766"/>
        </a:xfrm>
        <a:custGeom>
          <a:avLst/>
          <a:gdLst/>
          <a:ahLst/>
          <a:cxnLst/>
          <a:rect l="0" t="0" r="0" b="0"/>
          <a:pathLst>
            <a:path>
              <a:moveTo>
                <a:pt x="2714505" y="1452961"/>
              </a:moveTo>
              <a:arcTo wR="1358883" hR="1358883" stAng="21838194" swAng="1359652"/>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339064F4-9E27-41C3-B542-7E362A875B7F}">
      <dsp:nvSpPr>
        <dsp:cNvPr id="0" name=""/>
        <dsp:cNvSpPr/>
      </dsp:nvSpPr>
      <dsp:spPr>
        <a:xfrm>
          <a:off x="2091964" y="2461718"/>
          <a:ext cx="1046649" cy="68032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INPUT</a:t>
          </a:r>
          <a:endParaRPr lang="en-US" sz="1600" kern="1200" dirty="0"/>
        </a:p>
      </dsp:txBody>
      <dsp:txXfrm>
        <a:off x="2125175" y="2494929"/>
        <a:ext cx="980227" cy="613900"/>
      </dsp:txXfrm>
    </dsp:sp>
    <dsp:sp modelId="{A8EBCF53-0D49-440A-BEB1-BB09724DBD0A}">
      <dsp:nvSpPr>
        <dsp:cNvPr id="0" name=""/>
        <dsp:cNvSpPr/>
      </dsp:nvSpPr>
      <dsp:spPr>
        <a:xfrm>
          <a:off x="457674" y="343636"/>
          <a:ext cx="2717766" cy="2717766"/>
        </a:xfrm>
        <a:custGeom>
          <a:avLst/>
          <a:gdLst/>
          <a:ahLst/>
          <a:cxnLst/>
          <a:rect l="0" t="0" r="0" b="0"/>
          <a:pathLst>
            <a:path>
              <a:moveTo>
                <a:pt x="1525626" y="2707497"/>
              </a:moveTo>
              <a:arcTo wR="1358883" hR="1358883" stAng="4977100" swAng="845800"/>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DDE84576-FA98-48B1-9CC5-646091AB82DD}">
      <dsp:nvSpPr>
        <dsp:cNvPr id="0" name=""/>
        <dsp:cNvSpPr/>
      </dsp:nvSpPr>
      <dsp:spPr>
        <a:xfrm>
          <a:off x="494501" y="2461718"/>
          <a:ext cx="1046649" cy="68032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CORRECT</a:t>
          </a:r>
          <a:endParaRPr lang="en-US" sz="1600" kern="1200" dirty="0"/>
        </a:p>
      </dsp:txBody>
      <dsp:txXfrm>
        <a:off x="527712" y="2494929"/>
        <a:ext cx="980227" cy="613900"/>
      </dsp:txXfrm>
    </dsp:sp>
    <dsp:sp modelId="{3114E147-5D64-4EB3-8B1B-DDB28978C002}">
      <dsp:nvSpPr>
        <dsp:cNvPr id="0" name=""/>
        <dsp:cNvSpPr/>
      </dsp:nvSpPr>
      <dsp:spPr>
        <a:xfrm>
          <a:off x="457674" y="343636"/>
          <a:ext cx="2717766" cy="2717766"/>
        </a:xfrm>
        <a:custGeom>
          <a:avLst/>
          <a:gdLst/>
          <a:ahLst/>
          <a:cxnLst/>
          <a:rect l="0" t="0" r="0" b="0"/>
          <a:pathLst>
            <a:path>
              <a:moveTo>
                <a:pt x="144158" y="1967987"/>
              </a:moveTo>
              <a:arcTo wR="1358883" hR="1358883" stAng="9202154" swAng="1359652"/>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31338F90-1D94-4966-A52B-82BF236FAAB1}">
      <dsp:nvSpPr>
        <dsp:cNvPr id="0" name=""/>
        <dsp:cNvSpPr/>
      </dsp:nvSpPr>
      <dsp:spPr>
        <a:xfrm>
          <a:off x="858" y="942440"/>
          <a:ext cx="1046649" cy="68032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SIGNOFF</a:t>
          </a:r>
          <a:endParaRPr lang="en-US" sz="1600" kern="1200" dirty="0"/>
        </a:p>
      </dsp:txBody>
      <dsp:txXfrm>
        <a:off x="34069" y="975651"/>
        <a:ext cx="980227" cy="613900"/>
      </dsp:txXfrm>
    </dsp:sp>
    <dsp:sp modelId="{A278F187-3FD9-4E79-8AB6-C88C2ADF71C4}">
      <dsp:nvSpPr>
        <dsp:cNvPr id="0" name=""/>
        <dsp:cNvSpPr/>
      </dsp:nvSpPr>
      <dsp:spPr>
        <a:xfrm>
          <a:off x="457674" y="343636"/>
          <a:ext cx="2717766" cy="2717766"/>
        </a:xfrm>
        <a:custGeom>
          <a:avLst/>
          <a:gdLst/>
          <a:ahLst/>
          <a:cxnLst/>
          <a:rect l="0" t="0" r="0" b="0"/>
          <a:pathLst>
            <a:path>
              <a:moveTo>
                <a:pt x="326880" y="474838"/>
              </a:moveTo>
              <a:arcTo wR="1358883" hR="1358883" stAng="13235062" swAng="1211442"/>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91E2EF-F58C-4C56-A0D8-A523D7B424F6}" type="datetimeFigureOut">
              <a:rPr lang="en-GB" smtClean="0"/>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24AA6A-12FB-41B9-9D54-5A57A58615F7}" type="slidenum">
              <a:rPr lang="en-GB" smtClean="0"/>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cost-plus strategy focuses only on the COGS.</a:t>
            </a:r>
            <a:r>
              <a:rPr lang="en-US" baseline="0" dirty="0" smtClean="0"/>
              <a:t> M</a:t>
            </a:r>
            <a:r>
              <a:rPr lang="en-US" dirty="0" smtClean="0"/>
              <a:t>arking up products based on the profit they would like to earn.</a:t>
            </a:r>
            <a:endParaRPr lang="en-US" dirty="0" smtClean="0"/>
          </a:p>
          <a:p>
            <a:pPr marL="171450" indent="-171450">
              <a:buFontTx/>
              <a:buChar char="-"/>
            </a:pPr>
            <a:r>
              <a:rPr lang="en-US" dirty="0" smtClean="0"/>
              <a:t>Freemium pricing is when the companies offer a basic version of their product, hoping that their customers will be ready to pay to upgrade or access more features.</a:t>
            </a:r>
            <a:endParaRPr lang="en-US" dirty="0" smtClean="0"/>
          </a:p>
          <a:p>
            <a:pPr marL="171450" indent="-171450">
              <a:buFontTx/>
              <a:buChar char="-"/>
            </a:pPr>
            <a:r>
              <a:rPr lang="en-US" dirty="0" smtClean="0"/>
              <a:t>A high-low sales pricing strategy is where the company initially sells a product at a high price but lowers it once its novelty or relevance starts to drop.</a:t>
            </a:r>
            <a:endParaRPr lang="en-US" dirty="0" smtClean="0"/>
          </a:p>
          <a:p>
            <a:pPr marL="171450" indent="-171450">
              <a:buFontTx/>
              <a:buChar char="-"/>
            </a:pPr>
            <a:r>
              <a:rPr lang="en-US" dirty="0" smtClean="0"/>
              <a:t>A skimming sales pricing strategy is where the companies charge the highest possible price for a new product but lower it over time as its popularity starts waning. The difference between skimming and high-low pricing strategy is that unlike in the case of high-low pricing strategy where the prices are reduced abruptly, they are reduced gradually and overtime under skimming pricing strategy.</a:t>
            </a:r>
            <a:endParaRPr lang="en-US" dirty="0" smtClean="0"/>
          </a:p>
          <a:p>
            <a:pPr marL="171450" indent="-171450">
              <a:buFontTx/>
              <a:buChar char="-"/>
            </a:pPr>
            <a:r>
              <a:rPr lang="en-US" dirty="0" smtClean="0"/>
              <a:t>A value-based pricing strategy is a sales pricing strategy where the companies price their products or services based on their customers' willingness to pay. </a:t>
            </a:r>
            <a:endParaRPr lang="en-US" dirty="0" smtClean="0"/>
          </a:p>
          <a:p>
            <a:pPr marL="171450" indent="-171450">
              <a:buFontTx/>
              <a:buChar char="-"/>
            </a:pPr>
            <a:r>
              <a:rPr lang="en-US" dirty="0" smtClean="0"/>
              <a:t>Psychological pricing strategy is a sales pricing strategy that targets human psychology to boost sales</a:t>
            </a:r>
            <a:r>
              <a:rPr lang="en-US" baseline="0" dirty="0" smtClean="0"/>
              <a:t> e.g. $1.99</a:t>
            </a:r>
            <a:endParaRPr lang="en-US" baseline="0" dirty="0" smtClean="0"/>
          </a:p>
          <a:p>
            <a:pPr marL="171450" indent="-171450">
              <a:buFontTx/>
              <a:buChar char="-"/>
            </a:pPr>
            <a:endParaRPr lang="en-GB" dirty="0"/>
          </a:p>
        </p:txBody>
      </p:sp>
      <p:sp>
        <p:nvSpPr>
          <p:cNvPr id="4" name="Slide Number Placeholder 3"/>
          <p:cNvSpPr>
            <a:spLocks noGrp="1"/>
          </p:cNvSpPr>
          <p:nvPr>
            <p:ph type="sldNum" sz="quarter" idx="10"/>
          </p:nvPr>
        </p:nvSpPr>
        <p:spPr/>
        <p:txBody>
          <a:bodyPr/>
          <a:lstStyle/>
          <a:p>
            <a:fld id="{FB24AA6A-12FB-41B9-9D54-5A57A58615F7}" type="slidenum">
              <a:rPr lang="en-GB" smtClean="0"/>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SG"/>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SG"/>
          </a:p>
        </p:txBody>
      </p:sp>
      <p:sp>
        <p:nvSpPr>
          <p:cNvPr id="4" name="Date Placeholder 3"/>
          <p:cNvSpPr>
            <a:spLocks noGrp="1"/>
          </p:cNvSpPr>
          <p:nvPr>
            <p:ph type="dt" sz="half" idx="10"/>
          </p:nvPr>
        </p:nvSpPr>
        <p:spPr/>
        <p:txBody>
          <a:bodyPr/>
          <a:lstStyle/>
          <a:p>
            <a:fld id="{2287AAAD-F8A9-4EAE-99CB-0374A2A88771}" type="datetimeFigureOut">
              <a:rPr lang="en-SG" smtClean="0"/>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4" name="Date Placeholder 3"/>
          <p:cNvSpPr>
            <a:spLocks noGrp="1"/>
          </p:cNvSpPr>
          <p:nvPr>
            <p:ph type="dt" sz="half" idx="10"/>
          </p:nvPr>
        </p:nvSpPr>
        <p:spPr/>
        <p:txBody>
          <a:bodyPr/>
          <a:lstStyle/>
          <a:p>
            <a:fld id="{2287AAAD-F8A9-4EAE-99CB-0374A2A88771}" type="datetimeFigureOut">
              <a:rPr lang="en-SG" smtClean="0"/>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SG"/>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4" name="Date Placeholder 3"/>
          <p:cNvSpPr>
            <a:spLocks noGrp="1"/>
          </p:cNvSpPr>
          <p:nvPr>
            <p:ph type="dt" sz="half" idx="10"/>
          </p:nvPr>
        </p:nvSpPr>
        <p:spPr/>
        <p:txBody>
          <a:bodyPr/>
          <a:lstStyle/>
          <a:p>
            <a:fld id="{2287AAAD-F8A9-4EAE-99CB-0374A2A88771}" type="datetimeFigureOut">
              <a:rPr lang="en-SG" smtClean="0"/>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02615" y="290378"/>
            <a:ext cx="11986768" cy="332399"/>
          </a:xfrm>
          <a:prstGeom prst="rect">
            <a:avLst/>
          </a:prstGeom>
        </p:spPr>
        <p:txBody>
          <a:bodyPr wrap="square" lIns="0" tIns="0" rIns="0" bIns="0">
            <a:spAutoFit/>
          </a:bodyPr>
          <a:lstStyle>
            <a:lvl1pPr>
              <a:defRPr sz="2400" b="1" i="0">
                <a:solidFill>
                  <a:srgbClr val="221F1F"/>
                </a:solidFill>
                <a:latin typeface="Arial" panose="020B0604020202020204"/>
                <a:cs typeface="Arial" panose="020B0604020202020204"/>
              </a:defRPr>
            </a:lvl1pPr>
          </a:lstStyle>
          <a:p/>
        </p:txBody>
      </p:sp>
      <p:sp>
        <p:nvSpPr>
          <p:cNvPr id="3" name="Holder 3"/>
          <p:cNvSpPr>
            <a:spLocks noGrp="1"/>
          </p:cNvSpPr>
          <p:nvPr>
            <p:ph type="subTitle" idx="4"/>
          </p:nvPr>
        </p:nvSpPr>
        <p:spPr>
          <a:xfrm>
            <a:off x="1828800" y="3840480"/>
            <a:ext cx="8534400" cy="387798"/>
          </a:xfrm>
          <a:prstGeom prst="rect">
            <a:avLst/>
          </a:prstGeom>
        </p:spPr>
        <p:txBody>
          <a:bodyPr wrap="square" lIns="0" tIns="0" rIns="0" bIns="0">
            <a:spAutoFit/>
          </a:bodyPr>
          <a:lstStyle>
            <a:lvl1pPr>
              <a:defRPr/>
            </a:lvl1pPr>
          </a:lstStyle>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4" name="Date Placeholder 3"/>
          <p:cNvSpPr>
            <a:spLocks noGrp="1"/>
          </p:cNvSpPr>
          <p:nvPr>
            <p:ph type="dt" sz="half" idx="10"/>
          </p:nvPr>
        </p:nvSpPr>
        <p:spPr/>
        <p:txBody>
          <a:bodyPr/>
          <a:lstStyle/>
          <a:p>
            <a:fld id="{2287AAAD-F8A9-4EAE-99CB-0374A2A88771}" type="datetimeFigureOut">
              <a:rPr lang="en-SG" smtClean="0"/>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SG"/>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2287AAAD-F8A9-4EAE-99CB-0374A2A88771}" type="datetimeFigureOut">
              <a:rPr lang="en-SG" smtClean="0"/>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5" name="Date Placeholder 4"/>
          <p:cNvSpPr>
            <a:spLocks noGrp="1"/>
          </p:cNvSpPr>
          <p:nvPr>
            <p:ph type="dt" sz="half" idx="10"/>
          </p:nvPr>
        </p:nvSpPr>
        <p:spPr/>
        <p:txBody>
          <a:bodyPr/>
          <a:lstStyle/>
          <a:p>
            <a:fld id="{2287AAAD-F8A9-4EAE-99CB-0374A2A88771}" type="datetimeFigureOut">
              <a:rPr lang="en-SG" smtClean="0"/>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SG"/>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7" name="Date Placeholder 6"/>
          <p:cNvSpPr>
            <a:spLocks noGrp="1"/>
          </p:cNvSpPr>
          <p:nvPr>
            <p:ph type="dt" sz="half" idx="10"/>
          </p:nvPr>
        </p:nvSpPr>
        <p:spPr/>
        <p:txBody>
          <a:bodyPr/>
          <a:lstStyle/>
          <a:p>
            <a:fld id="{2287AAAD-F8A9-4EAE-99CB-0374A2A88771}" type="datetimeFigureOut">
              <a:rPr lang="en-SG" smtClean="0"/>
            </a:fld>
            <a:endParaRPr lang="en-SG"/>
          </a:p>
        </p:txBody>
      </p:sp>
      <p:sp>
        <p:nvSpPr>
          <p:cNvPr id="8" name="Footer Placeholder 7"/>
          <p:cNvSpPr>
            <a:spLocks noGrp="1"/>
          </p:cNvSpPr>
          <p:nvPr>
            <p:ph type="ftr" sz="quarter" idx="11"/>
          </p:nvPr>
        </p:nvSpPr>
        <p:spPr/>
        <p:txBody>
          <a:bodyPr/>
          <a:lstStyle/>
          <a:p>
            <a:endParaRPr lang="en-SG"/>
          </a:p>
        </p:txBody>
      </p:sp>
      <p:sp>
        <p:nvSpPr>
          <p:cNvPr id="9" name="Slide Number Placeholder 8"/>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Date Placeholder 2"/>
          <p:cNvSpPr>
            <a:spLocks noGrp="1"/>
          </p:cNvSpPr>
          <p:nvPr>
            <p:ph type="dt" sz="half" idx="10"/>
          </p:nvPr>
        </p:nvSpPr>
        <p:spPr/>
        <p:txBody>
          <a:bodyPr/>
          <a:lstStyle/>
          <a:p>
            <a:fld id="{2287AAAD-F8A9-4EAE-99CB-0374A2A88771}" type="datetimeFigureOut">
              <a:rPr lang="en-SG" smtClean="0"/>
            </a:fld>
            <a:endParaRPr lang="en-SG"/>
          </a:p>
        </p:txBody>
      </p:sp>
      <p:sp>
        <p:nvSpPr>
          <p:cNvPr id="4" name="Footer Placeholder 3"/>
          <p:cNvSpPr>
            <a:spLocks noGrp="1"/>
          </p:cNvSpPr>
          <p:nvPr>
            <p:ph type="ftr" sz="quarter" idx="11"/>
          </p:nvPr>
        </p:nvSpPr>
        <p:spPr/>
        <p:txBody>
          <a:bodyPr/>
          <a:lstStyle/>
          <a:p>
            <a:endParaRPr lang="en-SG"/>
          </a:p>
        </p:txBody>
      </p:sp>
      <p:sp>
        <p:nvSpPr>
          <p:cNvPr id="5" name="Slide Number Placeholder 4"/>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87AAAD-F8A9-4EAE-99CB-0374A2A88771}" type="datetimeFigureOut">
              <a:rPr lang="en-SG" smtClean="0"/>
            </a:fld>
            <a:endParaRPr lang="en-SG"/>
          </a:p>
        </p:txBody>
      </p:sp>
      <p:sp>
        <p:nvSpPr>
          <p:cNvPr id="3" name="Footer Placeholder 2"/>
          <p:cNvSpPr>
            <a:spLocks noGrp="1"/>
          </p:cNvSpPr>
          <p:nvPr>
            <p:ph type="ftr" sz="quarter" idx="11"/>
          </p:nvPr>
        </p:nvSpPr>
        <p:spPr/>
        <p:txBody>
          <a:bodyPr/>
          <a:lstStyle/>
          <a:p>
            <a:endParaRPr lang="en-SG"/>
          </a:p>
        </p:txBody>
      </p:sp>
      <p:sp>
        <p:nvSpPr>
          <p:cNvPr id="4" name="Slide Number Placeholder 3"/>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SG"/>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2287AAAD-F8A9-4EAE-99CB-0374A2A88771}" type="datetimeFigureOut">
              <a:rPr lang="en-SG" smtClean="0"/>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SG"/>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SG"/>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2287AAAD-F8A9-4EAE-99CB-0374A2A88771}" type="datetimeFigureOut">
              <a:rPr lang="en-SG" smtClean="0"/>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SG"/>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87AAAD-F8A9-4EAE-99CB-0374A2A88771}" type="datetimeFigureOut">
              <a:rPr lang="en-SG" smtClean="0"/>
            </a:fld>
            <a:endParaRPr lang="en-SG"/>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SG"/>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BE2219-BB7D-4FEB-9047-06D2DEFF9B93}" type="slidenum">
              <a:rPr lang="en-SG" smtClean="0"/>
            </a:fld>
            <a:endParaRPr lang="en-SG"/>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13.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14.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15.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16.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17.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18.png"/></Relationships>
</file>

<file path=ppt/slides/_rels/slide2.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image" Target="../media/image20.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2.em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6.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3.png"/></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4.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5.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7.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hyperlink" Target="http://bit.ly/smartbenchmarking)" TargetMode="External"/><Relationship Id="rId1"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8614" y="1385321"/>
            <a:ext cx="9718307" cy="2387600"/>
          </a:xfrm>
        </p:spPr>
        <p:txBody>
          <a:bodyPr>
            <a:normAutofit/>
          </a:bodyPr>
          <a:lstStyle/>
          <a:p>
            <a:r>
              <a:rPr lang="en-US" sz="4800" b="1" dirty="0" smtClean="0">
                <a:solidFill>
                  <a:srgbClr val="0C0C0C"/>
                </a:solidFill>
                <a:latin typeface="Arial" panose="020B0604020202020204" pitchFamily="34" charset="0"/>
                <a:ea typeface="Arial" panose="020B0604020202020204"/>
                <a:cs typeface="Arial" panose="020B0604020202020204" pitchFamily="34" charset="0"/>
                <a:sym typeface="Arial" panose="020B0604020202020204"/>
              </a:rPr>
              <a:t>MARKETING PLANNING</a:t>
            </a:r>
            <a:endParaRPr lang="en-GB" sz="4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688772" y="533865"/>
            <a:ext cx="14967857" cy="522116"/>
          </a:xfrm>
          <a:prstGeom prst="rect">
            <a:avLst/>
          </a:prstGeom>
        </p:spPr>
        <p:txBody>
          <a:bodyPr vert="horz" wrap="square" lIns="0" tIns="90347" rIns="0" bIns="0" rtlCol="0" anchor="ctr">
            <a:spAutoFit/>
          </a:bodyPr>
          <a:lstStyle/>
          <a:p>
            <a:pPr marL="3917950" marR="5080" indent="278765">
              <a:lnSpc>
                <a:spcPct val="100000"/>
              </a:lnSpc>
              <a:spcBef>
                <a:spcPts val="100"/>
              </a:spcBef>
            </a:pPr>
            <a:r>
              <a:rPr lang="en-US" sz="2800" dirty="0" smtClean="0">
                <a:latin typeface="Merriweather" panose="00000500000000000000" pitchFamily="2" charset="0"/>
              </a:rPr>
              <a:t>COMPETITOR </a:t>
            </a:r>
            <a:r>
              <a:rPr lang="en-US" sz="2800" spc="-10" dirty="0" smtClean="0">
                <a:latin typeface="Merriweather" panose="00000500000000000000" pitchFamily="2" charset="0"/>
              </a:rPr>
              <a:t>ANALYSIS </a:t>
            </a:r>
            <a:r>
              <a:rPr lang="en-US" sz="2800" dirty="0" smtClean="0">
                <a:latin typeface="Merriweather" panose="00000500000000000000" pitchFamily="2" charset="0"/>
              </a:rPr>
              <a:t>: </a:t>
            </a:r>
            <a:r>
              <a:rPr lang="en-US" sz="2800" spc="5" dirty="0" smtClean="0">
                <a:latin typeface="Merriweather" panose="00000500000000000000" pitchFamily="2" charset="0"/>
              </a:rPr>
              <a:t> </a:t>
            </a:r>
            <a:r>
              <a:rPr lang="en-US" sz="2800" dirty="0" smtClean="0">
                <a:latin typeface="Merriweather" panose="00000500000000000000" pitchFamily="2" charset="0"/>
              </a:rPr>
              <a:t>FOR</a:t>
            </a:r>
            <a:r>
              <a:rPr lang="en-US" sz="2800" spc="-30" dirty="0" smtClean="0">
                <a:latin typeface="Merriweather" panose="00000500000000000000" pitchFamily="2" charset="0"/>
              </a:rPr>
              <a:t> </a:t>
            </a:r>
            <a:r>
              <a:rPr lang="en-US" sz="2800" dirty="0" smtClean="0">
                <a:latin typeface="Merriweather" panose="00000500000000000000" pitchFamily="2" charset="0"/>
              </a:rPr>
              <a:t>EACH</a:t>
            </a:r>
            <a:r>
              <a:rPr lang="en-US" sz="2800" spc="-45" dirty="0" smtClean="0">
                <a:latin typeface="Merriweather" panose="00000500000000000000" pitchFamily="2" charset="0"/>
              </a:rPr>
              <a:t> </a:t>
            </a:r>
            <a:r>
              <a:rPr lang="en-US" sz="2800" spc="-5" dirty="0" smtClean="0">
                <a:latin typeface="Merriweather" panose="00000500000000000000" pitchFamily="2" charset="0"/>
              </a:rPr>
              <a:t>MARKET</a:t>
            </a:r>
            <a:r>
              <a:rPr lang="en-US" sz="2800" spc="-45" dirty="0" smtClean="0">
                <a:latin typeface="Merriweather" panose="00000500000000000000" pitchFamily="2" charset="0"/>
              </a:rPr>
              <a:t> </a:t>
            </a:r>
            <a:r>
              <a:rPr lang="en-US" sz="2800" spc="-5" dirty="0" smtClean="0">
                <a:latin typeface="Merriweather" panose="00000500000000000000" pitchFamily="2" charset="0"/>
              </a:rPr>
              <a:t>TARGETED</a:t>
            </a:r>
            <a:endParaRPr lang="en-US" sz="2800" dirty="0">
              <a:latin typeface="Merriweather" panose="00000500000000000000" pitchFamily="2" charset="0"/>
            </a:endParaRPr>
          </a:p>
        </p:txBody>
      </p:sp>
      <p:sp>
        <p:nvSpPr>
          <p:cNvPr id="3" name="object 3"/>
          <p:cNvSpPr txBox="1"/>
          <p:nvPr/>
        </p:nvSpPr>
        <p:spPr>
          <a:xfrm>
            <a:off x="2599132" y="1055981"/>
            <a:ext cx="5527675" cy="991869"/>
          </a:xfrm>
          <a:prstGeom prst="rect">
            <a:avLst/>
          </a:prstGeom>
        </p:spPr>
        <p:txBody>
          <a:bodyPr vert="horz" wrap="square" lIns="0" tIns="99060" rIns="0" bIns="0" rtlCol="0">
            <a:spAutoFit/>
          </a:bodyPr>
          <a:lstStyle/>
          <a:p>
            <a:pPr marL="276225" indent="-264160">
              <a:spcBef>
                <a:spcPts val="780"/>
              </a:spcBef>
              <a:buClr>
                <a:srgbClr val="007AA3"/>
              </a:buClr>
              <a:buChar char="•"/>
              <a:tabLst>
                <a:tab pos="276225" algn="l"/>
                <a:tab pos="276860" algn="l"/>
              </a:tabLst>
            </a:pPr>
            <a:r>
              <a:rPr sz="2600" dirty="0">
                <a:solidFill>
                  <a:srgbClr val="221F1F"/>
                </a:solidFill>
                <a:latin typeface="Arial MT"/>
                <a:cs typeface="Arial MT"/>
              </a:rPr>
              <a:t>Intermediary</a:t>
            </a:r>
            <a:r>
              <a:rPr sz="2600" spc="-35" dirty="0">
                <a:solidFill>
                  <a:srgbClr val="221F1F"/>
                </a:solidFill>
                <a:latin typeface="Arial MT"/>
                <a:cs typeface="Arial MT"/>
              </a:rPr>
              <a:t> </a:t>
            </a:r>
            <a:r>
              <a:rPr sz="2600" spc="-5" dirty="0">
                <a:solidFill>
                  <a:srgbClr val="221F1F"/>
                </a:solidFill>
                <a:latin typeface="Arial MT"/>
                <a:cs typeface="Arial MT"/>
              </a:rPr>
              <a:t>analysis</a:t>
            </a:r>
            <a:endParaRPr sz="2600">
              <a:latin typeface="Arial MT"/>
              <a:cs typeface="Arial MT"/>
            </a:endParaRPr>
          </a:p>
          <a:p>
            <a:pPr marL="276225" indent="-264160">
              <a:spcBef>
                <a:spcPts val="685"/>
              </a:spcBef>
              <a:buClr>
                <a:srgbClr val="007AA3"/>
              </a:buClr>
              <a:buChar char="•"/>
              <a:tabLst>
                <a:tab pos="276225" algn="l"/>
                <a:tab pos="276860" algn="l"/>
              </a:tabLst>
            </a:pPr>
            <a:r>
              <a:rPr sz="2600" dirty="0">
                <a:solidFill>
                  <a:srgbClr val="221F1F"/>
                </a:solidFill>
                <a:latin typeface="Arial MT"/>
                <a:cs typeface="Arial MT"/>
              </a:rPr>
              <a:t>Assessing</a:t>
            </a:r>
            <a:r>
              <a:rPr sz="2600" spc="-50" dirty="0">
                <a:solidFill>
                  <a:srgbClr val="221F1F"/>
                </a:solidFill>
                <a:latin typeface="Arial MT"/>
                <a:cs typeface="Arial MT"/>
              </a:rPr>
              <a:t> </a:t>
            </a:r>
            <a:r>
              <a:rPr sz="2600" dirty="0">
                <a:solidFill>
                  <a:srgbClr val="221F1F"/>
                </a:solidFill>
                <a:latin typeface="Arial MT"/>
                <a:cs typeface="Arial MT"/>
              </a:rPr>
              <a:t>opportunities</a:t>
            </a:r>
            <a:r>
              <a:rPr sz="2600" spc="-30" dirty="0">
                <a:solidFill>
                  <a:srgbClr val="221F1F"/>
                </a:solidFill>
                <a:latin typeface="Arial MT"/>
                <a:cs typeface="Arial MT"/>
              </a:rPr>
              <a:t> </a:t>
            </a:r>
            <a:r>
              <a:rPr sz="2600" dirty="0">
                <a:solidFill>
                  <a:srgbClr val="221F1F"/>
                </a:solidFill>
                <a:latin typeface="Arial MT"/>
                <a:cs typeface="Arial MT"/>
              </a:rPr>
              <a:t>and</a:t>
            </a:r>
            <a:r>
              <a:rPr sz="2600" spc="-15" dirty="0">
                <a:solidFill>
                  <a:srgbClr val="221F1F"/>
                </a:solidFill>
                <a:latin typeface="Arial MT"/>
                <a:cs typeface="Arial MT"/>
              </a:rPr>
              <a:t> </a:t>
            </a:r>
            <a:r>
              <a:rPr sz="2600" dirty="0">
                <a:solidFill>
                  <a:srgbClr val="221F1F"/>
                </a:solidFill>
                <a:latin typeface="Arial MT"/>
                <a:cs typeface="Arial MT"/>
              </a:rPr>
              <a:t>threats</a:t>
            </a:r>
            <a:endParaRPr sz="2600">
              <a:latin typeface="Arial MT"/>
              <a:cs typeface="Arial MT"/>
            </a:endParaRPr>
          </a:p>
        </p:txBody>
      </p:sp>
      <p:pic>
        <p:nvPicPr>
          <p:cNvPr id="4" name="object 4"/>
          <p:cNvPicPr/>
          <p:nvPr/>
        </p:nvPicPr>
        <p:blipFill>
          <a:blip r:embed="rId1" cstate="print"/>
          <a:stretch>
            <a:fillRect/>
          </a:stretch>
        </p:blipFill>
        <p:spPr>
          <a:xfrm>
            <a:off x="2520696" y="2292095"/>
            <a:ext cx="7150608" cy="3791712"/>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331028" y="389018"/>
            <a:ext cx="15250886" cy="508344"/>
          </a:xfrm>
          <a:prstGeom prst="rect">
            <a:avLst/>
          </a:prstGeom>
        </p:spPr>
        <p:txBody>
          <a:bodyPr vert="horz" wrap="square" lIns="0" tIns="61468" rIns="0" bIns="0" rtlCol="0" anchor="ctr">
            <a:spAutoFit/>
          </a:bodyPr>
          <a:lstStyle/>
          <a:p>
            <a:pPr marL="3387090" marR="5080" indent="1699260">
              <a:lnSpc>
                <a:spcPct val="100000"/>
              </a:lnSpc>
              <a:spcBef>
                <a:spcPts val="105"/>
              </a:spcBef>
            </a:pPr>
            <a:r>
              <a:rPr lang="en-US" sz="2900" dirty="0" smtClean="0">
                <a:latin typeface="Merriweather" panose="00000500000000000000" pitchFamily="2" charset="0"/>
              </a:rPr>
              <a:t>SETTING</a:t>
            </a:r>
            <a:r>
              <a:rPr lang="en-US" sz="2900" spc="-65" dirty="0" smtClean="0">
                <a:latin typeface="Merriweather" panose="00000500000000000000" pitchFamily="2" charset="0"/>
              </a:rPr>
              <a:t> </a:t>
            </a:r>
            <a:r>
              <a:rPr lang="en-US" sz="2900" dirty="0" smtClean="0">
                <a:latin typeface="Merriweather" panose="00000500000000000000" pitchFamily="2" charset="0"/>
              </a:rPr>
              <a:t>GOALS</a:t>
            </a:r>
            <a:r>
              <a:rPr lang="en-US" sz="2900" spc="-50" dirty="0" smtClean="0">
                <a:latin typeface="Merriweather" panose="00000500000000000000" pitchFamily="2" charset="0"/>
              </a:rPr>
              <a:t> </a:t>
            </a:r>
            <a:r>
              <a:rPr lang="en-US" sz="2900" spc="-5" dirty="0" smtClean="0">
                <a:latin typeface="Merriweather" panose="00000500000000000000" pitchFamily="2" charset="0"/>
              </a:rPr>
              <a:t>AND </a:t>
            </a:r>
            <a:r>
              <a:rPr lang="en-US" sz="2900" spc="-790" dirty="0" smtClean="0">
                <a:latin typeface="Merriweather" panose="00000500000000000000" pitchFamily="2" charset="0"/>
              </a:rPr>
              <a:t> </a:t>
            </a:r>
            <a:r>
              <a:rPr lang="en-US" sz="2900" dirty="0" smtClean="0">
                <a:latin typeface="Merriweather" panose="00000500000000000000" pitchFamily="2" charset="0"/>
              </a:rPr>
              <a:t>OBJECTIVES:</a:t>
            </a:r>
            <a:r>
              <a:rPr lang="en-US" sz="2900" spc="-60" dirty="0" smtClean="0">
                <a:latin typeface="Merriweather" panose="00000500000000000000" pitchFamily="2" charset="0"/>
              </a:rPr>
              <a:t> </a:t>
            </a:r>
            <a:r>
              <a:rPr lang="en-US" sz="2900" dirty="0" smtClean="0">
                <a:latin typeface="Merriweather" panose="00000500000000000000" pitchFamily="2" charset="0"/>
              </a:rPr>
              <a:t>FOR</a:t>
            </a:r>
            <a:r>
              <a:rPr lang="en-US" sz="2900" spc="-30" dirty="0" smtClean="0">
                <a:latin typeface="Merriweather" panose="00000500000000000000" pitchFamily="2" charset="0"/>
              </a:rPr>
              <a:t> </a:t>
            </a:r>
            <a:r>
              <a:rPr lang="en-US" sz="2900" dirty="0" smtClean="0">
                <a:latin typeface="Merriweather" panose="00000500000000000000" pitchFamily="2" charset="0"/>
              </a:rPr>
              <a:t>EACH</a:t>
            </a:r>
            <a:r>
              <a:rPr lang="en-US" sz="2900" spc="-45" dirty="0" smtClean="0">
                <a:latin typeface="Merriweather" panose="00000500000000000000" pitchFamily="2" charset="0"/>
              </a:rPr>
              <a:t> </a:t>
            </a:r>
            <a:r>
              <a:rPr lang="en-US" sz="2900" spc="-5" dirty="0" smtClean="0">
                <a:latin typeface="Merriweather" panose="00000500000000000000" pitchFamily="2" charset="0"/>
              </a:rPr>
              <a:t>MARKET</a:t>
            </a:r>
            <a:endParaRPr lang="en-US" sz="2900" dirty="0">
              <a:latin typeface="Merriweather" panose="00000500000000000000" pitchFamily="2" charset="0"/>
            </a:endParaRPr>
          </a:p>
        </p:txBody>
      </p:sp>
      <p:sp>
        <p:nvSpPr>
          <p:cNvPr id="3" name="object 3"/>
          <p:cNvSpPr txBox="1"/>
          <p:nvPr/>
        </p:nvSpPr>
        <p:spPr>
          <a:xfrm>
            <a:off x="2561945" y="1255877"/>
            <a:ext cx="4933950" cy="1356360"/>
          </a:xfrm>
          <a:prstGeom prst="rect">
            <a:avLst/>
          </a:prstGeom>
        </p:spPr>
        <p:txBody>
          <a:bodyPr vert="horz" wrap="square" lIns="0" tIns="59690" rIns="0" bIns="0" rtlCol="0">
            <a:spAutoFit/>
          </a:bodyPr>
          <a:lstStyle/>
          <a:p>
            <a:pPr marL="288290" indent="-276225">
              <a:spcBef>
                <a:spcPts val="470"/>
              </a:spcBef>
              <a:buClr>
                <a:srgbClr val="007AA3"/>
              </a:buClr>
              <a:buChar char="•"/>
              <a:tabLst>
                <a:tab pos="288290" algn="l"/>
                <a:tab pos="288925" algn="l"/>
              </a:tabLst>
            </a:pPr>
            <a:r>
              <a:rPr sz="2600" dirty="0">
                <a:solidFill>
                  <a:srgbClr val="221F1F"/>
                </a:solidFill>
                <a:latin typeface="Arial MT"/>
                <a:cs typeface="Arial MT"/>
              </a:rPr>
              <a:t>The</a:t>
            </a:r>
            <a:r>
              <a:rPr sz="2600" spc="-25" dirty="0">
                <a:solidFill>
                  <a:srgbClr val="221F1F"/>
                </a:solidFill>
                <a:latin typeface="Arial MT"/>
                <a:cs typeface="Arial MT"/>
              </a:rPr>
              <a:t> </a:t>
            </a:r>
            <a:r>
              <a:rPr sz="2600" spc="-5" dirty="0">
                <a:solidFill>
                  <a:srgbClr val="221F1F"/>
                </a:solidFill>
                <a:latin typeface="Arial MT"/>
                <a:cs typeface="Arial MT"/>
              </a:rPr>
              <a:t>online </a:t>
            </a:r>
            <a:r>
              <a:rPr sz="2600" dirty="0">
                <a:solidFill>
                  <a:srgbClr val="221F1F"/>
                </a:solidFill>
                <a:latin typeface="Arial MT"/>
                <a:cs typeface="Arial MT"/>
              </a:rPr>
              <a:t>revenue</a:t>
            </a:r>
            <a:r>
              <a:rPr sz="2600" spc="-20" dirty="0">
                <a:solidFill>
                  <a:srgbClr val="221F1F"/>
                </a:solidFill>
                <a:latin typeface="Arial MT"/>
                <a:cs typeface="Arial MT"/>
              </a:rPr>
              <a:t> </a:t>
            </a:r>
            <a:r>
              <a:rPr sz="2600" spc="-5" dirty="0">
                <a:solidFill>
                  <a:srgbClr val="221F1F"/>
                </a:solidFill>
                <a:latin typeface="Arial MT"/>
                <a:cs typeface="Arial MT"/>
              </a:rPr>
              <a:t>contribution</a:t>
            </a:r>
            <a:endParaRPr sz="2600">
              <a:latin typeface="Arial MT"/>
              <a:cs typeface="Arial MT"/>
            </a:endParaRPr>
          </a:p>
          <a:p>
            <a:pPr marL="288290" indent="-276225">
              <a:spcBef>
                <a:spcPts val="370"/>
              </a:spcBef>
              <a:buClr>
                <a:srgbClr val="007AA3"/>
              </a:buClr>
              <a:buChar char="•"/>
              <a:tabLst>
                <a:tab pos="288290" algn="l"/>
                <a:tab pos="288925" algn="l"/>
              </a:tabLst>
            </a:pPr>
            <a:r>
              <a:rPr sz="2600" dirty="0">
                <a:solidFill>
                  <a:srgbClr val="221F1F"/>
                </a:solidFill>
                <a:latin typeface="Arial MT"/>
                <a:cs typeface="Arial MT"/>
              </a:rPr>
              <a:t>Setting</a:t>
            </a:r>
            <a:r>
              <a:rPr sz="2600" spc="-20" dirty="0">
                <a:solidFill>
                  <a:srgbClr val="221F1F"/>
                </a:solidFill>
                <a:latin typeface="Arial MT"/>
                <a:cs typeface="Arial MT"/>
              </a:rPr>
              <a:t> </a:t>
            </a:r>
            <a:r>
              <a:rPr sz="2600" spc="-10" dirty="0">
                <a:solidFill>
                  <a:srgbClr val="221F1F"/>
                </a:solidFill>
                <a:latin typeface="Arial MT"/>
                <a:cs typeface="Arial MT"/>
              </a:rPr>
              <a:t>SMART</a:t>
            </a:r>
            <a:r>
              <a:rPr sz="2600" spc="-95" dirty="0">
                <a:solidFill>
                  <a:srgbClr val="221F1F"/>
                </a:solidFill>
                <a:latin typeface="Arial MT"/>
                <a:cs typeface="Arial MT"/>
              </a:rPr>
              <a:t> </a:t>
            </a:r>
            <a:r>
              <a:rPr sz="2600" dirty="0">
                <a:solidFill>
                  <a:srgbClr val="221F1F"/>
                </a:solidFill>
                <a:latin typeface="Arial MT"/>
                <a:cs typeface="Arial MT"/>
              </a:rPr>
              <a:t>objectives</a:t>
            </a:r>
            <a:endParaRPr sz="2600">
              <a:latin typeface="Arial MT"/>
              <a:cs typeface="Arial MT"/>
            </a:endParaRPr>
          </a:p>
          <a:p>
            <a:pPr marL="288290" indent="-276225">
              <a:spcBef>
                <a:spcPts val="375"/>
              </a:spcBef>
              <a:buClr>
                <a:srgbClr val="007AA3"/>
              </a:buClr>
              <a:buChar char="•"/>
              <a:tabLst>
                <a:tab pos="288290" algn="l"/>
                <a:tab pos="288925" algn="l"/>
              </a:tabLst>
            </a:pPr>
            <a:r>
              <a:rPr sz="2600" dirty="0">
                <a:solidFill>
                  <a:srgbClr val="221F1F"/>
                </a:solidFill>
                <a:latin typeface="Arial MT"/>
                <a:cs typeface="Arial MT"/>
              </a:rPr>
              <a:t>Framework</a:t>
            </a:r>
            <a:r>
              <a:rPr sz="2600" spc="-25" dirty="0">
                <a:solidFill>
                  <a:srgbClr val="221F1F"/>
                </a:solidFill>
                <a:latin typeface="Arial MT"/>
                <a:cs typeface="Arial MT"/>
              </a:rPr>
              <a:t> </a:t>
            </a:r>
            <a:r>
              <a:rPr sz="2600" spc="-5" dirty="0">
                <a:solidFill>
                  <a:srgbClr val="221F1F"/>
                </a:solidFill>
                <a:latin typeface="Arial MT"/>
                <a:cs typeface="Arial MT"/>
              </a:rPr>
              <a:t>for</a:t>
            </a:r>
            <a:r>
              <a:rPr sz="2600" spc="-35" dirty="0">
                <a:solidFill>
                  <a:srgbClr val="221F1F"/>
                </a:solidFill>
                <a:latin typeface="Arial MT"/>
                <a:cs typeface="Arial MT"/>
              </a:rPr>
              <a:t> </a:t>
            </a:r>
            <a:r>
              <a:rPr sz="2600" dirty="0">
                <a:solidFill>
                  <a:srgbClr val="221F1F"/>
                </a:solidFill>
                <a:latin typeface="Arial MT"/>
                <a:cs typeface="Arial MT"/>
              </a:rPr>
              <a:t>objective</a:t>
            </a:r>
            <a:r>
              <a:rPr sz="2600" spc="-25" dirty="0">
                <a:solidFill>
                  <a:srgbClr val="221F1F"/>
                </a:solidFill>
                <a:latin typeface="Arial MT"/>
                <a:cs typeface="Arial MT"/>
              </a:rPr>
              <a:t> </a:t>
            </a:r>
            <a:r>
              <a:rPr sz="2600" dirty="0">
                <a:solidFill>
                  <a:srgbClr val="221F1F"/>
                </a:solidFill>
                <a:latin typeface="Arial MT"/>
                <a:cs typeface="Arial MT"/>
              </a:rPr>
              <a:t>setting</a:t>
            </a:r>
            <a:endParaRPr sz="2600">
              <a:latin typeface="Arial MT"/>
              <a:cs typeface="Arial MT"/>
            </a:endParaRPr>
          </a:p>
        </p:txBody>
      </p:sp>
      <p:pic>
        <p:nvPicPr>
          <p:cNvPr id="4" name="object 4"/>
          <p:cNvPicPr/>
          <p:nvPr/>
        </p:nvPicPr>
        <p:blipFill>
          <a:blip r:embed="rId1" cstate="print"/>
          <a:stretch>
            <a:fillRect/>
          </a:stretch>
        </p:blipFill>
        <p:spPr>
          <a:xfrm>
            <a:off x="3253739" y="2820923"/>
            <a:ext cx="5455920" cy="382524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26771" y="236252"/>
            <a:ext cx="8481641" cy="689291"/>
          </a:xfrm>
          <a:prstGeom prst="rect">
            <a:avLst/>
          </a:prstGeom>
        </p:spPr>
        <p:txBody>
          <a:bodyPr vert="horz" wrap="square" lIns="0" tIns="12065" rIns="0" bIns="0" rtlCol="0" anchor="ctr">
            <a:spAutoFit/>
          </a:bodyPr>
          <a:lstStyle/>
          <a:p>
            <a:pPr marR="5080">
              <a:lnSpc>
                <a:spcPct val="100000"/>
              </a:lnSpc>
              <a:spcBef>
                <a:spcPts val="95"/>
              </a:spcBef>
            </a:pPr>
            <a:r>
              <a:rPr lang="en-US" sz="2200" spc="-5" dirty="0" smtClean="0">
                <a:latin typeface="Merriweather" panose="00000500000000000000" pitchFamily="2" charset="0"/>
              </a:rPr>
              <a:t>STRATEGY</a:t>
            </a:r>
            <a:r>
              <a:rPr lang="en-US" sz="2200" spc="10" dirty="0" smtClean="0">
                <a:latin typeface="Merriweather" panose="00000500000000000000" pitchFamily="2" charset="0"/>
              </a:rPr>
              <a:t> </a:t>
            </a:r>
            <a:r>
              <a:rPr lang="en-US" sz="2200" spc="-5" dirty="0" smtClean="0">
                <a:latin typeface="Merriweather" panose="00000500000000000000" pitchFamily="2" charset="0"/>
              </a:rPr>
              <a:t>FORMULATION</a:t>
            </a:r>
            <a:r>
              <a:rPr lang="en-US" sz="2200" spc="35" dirty="0" smtClean="0">
                <a:latin typeface="Merriweather" panose="00000500000000000000" pitchFamily="2" charset="0"/>
              </a:rPr>
              <a:t> </a:t>
            </a:r>
            <a:r>
              <a:rPr lang="en-US" sz="2200" spc="-10" dirty="0" smtClean="0">
                <a:latin typeface="Merriweather" panose="00000500000000000000" pitchFamily="2" charset="0"/>
              </a:rPr>
              <a:t>AND</a:t>
            </a:r>
            <a:r>
              <a:rPr lang="en-US" sz="2200" spc="40" dirty="0" smtClean="0">
                <a:latin typeface="Merriweather" panose="00000500000000000000" pitchFamily="2" charset="0"/>
              </a:rPr>
              <a:t> </a:t>
            </a:r>
            <a:r>
              <a:rPr lang="en-US" sz="2200" spc="-5" dirty="0" smtClean="0">
                <a:latin typeface="Merriweather" panose="00000500000000000000" pitchFamily="2" charset="0"/>
              </a:rPr>
              <a:t>IMPLEMENTATION</a:t>
            </a:r>
            <a:r>
              <a:rPr lang="en-US" sz="2200" spc="25" dirty="0" smtClean="0">
                <a:latin typeface="Merriweather" panose="00000500000000000000" pitchFamily="2" charset="0"/>
              </a:rPr>
              <a:t> </a:t>
            </a:r>
            <a:r>
              <a:rPr lang="en-US" sz="2200" spc="-5" dirty="0" smtClean="0">
                <a:latin typeface="Merriweather" panose="00000500000000000000" pitchFamily="2" charset="0"/>
              </a:rPr>
              <a:t>:</a:t>
            </a:r>
            <a:br>
              <a:rPr lang="en-US" sz="2200" dirty="0" smtClean="0">
                <a:latin typeface="Merriweather" panose="00000500000000000000" pitchFamily="2" charset="0"/>
              </a:rPr>
            </a:br>
            <a:r>
              <a:rPr lang="en-US" sz="2200" spc="-5" dirty="0" smtClean="0">
                <a:latin typeface="Merriweather" panose="00000500000000000000" pitchFamily="2" charset="0"/>
              </a:rPr>
              <a:t>FOR</a:t>
            </a:r>
            <a:r>
              <a:rPr lang="en-US" sz="2200" dirty="0" smtClean="0">
                <a:latin typeface="Merriweather" panose="00000500000000000000" pitchFamily="2" charset="0"/>
              </a:rPr>
              <a:t> </a:t>
            </a:r>
            <a:r>
              <a:rPr lang="en-US" sz="2200" spc="-5" dirty="0" smtClean="0">
                <a:latin typeface="Merriweather" panose="00000500000000000000" pitchFamily="2" charset="0"/>
              </a:rPr>
              <a:t>EACH</a:t>
            </a:r>
            <a:r>
              <a:rPr lang="en-US" sz="2200" dirty="0" smtClean="0">
                <a:latin typeface="Merriweather" panose="00000500000000000000" pitchFamily="2" charset="0"/>
              </a:rPr>
              <a:t> </a:t>
            </a:r>
            <a:r>
              <a:rPr lang="en-US" sz="2200" spc="-10" dirty="0" smtClean="0">
                <a:latin typeface="Merriweather" panose="00000500000000000000" pitchFamily="2" charset="0"/>
              </a:rPr>
              <a:t>MARKET TARGETED</a:t>
            </a:r>
            <a:endParaRPr lang="en-US" sz="2200" dirty="0">
              <a:latin typeface="Merriweather" panose="00000500000000000000" pitchFamily="2" charset="0"/>
            </a:endParaRPr>
          </a:p>
        </p:txBody>
      </p:sp>
      <p:pic>
        <p:nvPicPr>
          <p:cNvPr id="3" name="object 3"/>
          <p:cNvPicPr/>
          <p:nvPr/>
        </p:nvPicPr>
        <p:blipFill>
          <a:blip r:embed="rId1" cstate="print"/>
          <a:stretch>
            <a:fillRect/>
          </a:stretch>
        </p:blipFill>
        <p:spPr>
          <a:xfrm>
            <a:off x="3046475" y="1589532"/>
            <a:ext cx="6099048" cy="4896612"/>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631728" y="787151"/>
            <a:ext cx="12311743" cy="459741"/>
          </a:xfrm>
          <a:prstGeom prst="rect">
            <a:avLst/>
          </a:prstGeom>
        </p:spPr>
        <p:txBody>
          <a:bodyPr vert="horz" wrap="square" lIns="0" tIns="13335" rIns="0" bIns="0" rtlCol="0" anchor="ctr">
            <a:spAutoFit/>
          </a:bodyPr>
          <a:lstStyle/>
          <a:p>
            <a:pPr marL="4300855" marR="5080" indent="452120">
              <a:lnSpc>
                <a:spcPct val="100000"/>
              </a:lnSpc>
              <a:spcBef>
                <a:spcPts val="105"/>
              </a:spcBef>
            </a:pPr>
            <a:r>
              <a:rPr sz="2900" dirty="0">
                <a:latin typeface="Merriweather" panose="00000500000000000000" pitchFamily="2" charset="0"/>
              </a:rPr>
              <a:t>Key decisions in </a:t>
            </a:r>
            <a:r>
              <a:rPr sz="2900" spc="5" dirty="0">
                <a:latin typeface="Merriweather" panose="00000500000000000000" pitchFamily="2" charset="0"/>
              </a:rPr>
              <a:t> </a:t>
            </a:r>
            <a:r>
              <a:rPr sz="2900" spc="-5" dirty="0">
                <a:latin typeface="Merriweather" panose="00000500000000000000" pitchFamily="2" charset="0"/>
              </a:rPr>
              <a:t>strategy</a:t>
            </a:r>
            <a:r>
              <a:rPr sz="2900" spc="-65" dirty="0">
                <a:latin typeface="Merriweather" panose="00000500000000000000" pitchFamily="2" charset="0"/>
              </a:rPr>
              <a:t> </a:t>
            </a:r>
            <a:r>
              <a:rPr sz="2900" dirty="0">
                <a:latin typeface="Merriweather" panose="00000500000000000000" pitchFamily="2" charset="0"/>
              </a:rPr>
              <a:t>development</a:t>
            </a:r>
            <a:endParaRPr sz="2900" dirty="0">
              <a:latin typeface="Merriweather" panose="00000500000000000000" pitchFamily="2" charset="0"/>
            </a:endParaRPr>
          </a:p>
        </p:txBody>
      </p:sp>
      <p:sp>
        <p:nvSpPr>
          <p:cNvPr id="3" name="object 3"/>
          <p:cNvSpPr txBox="1"/>
          <p:nvPr/>
        </p:nvSpPr>
        <p:spPr>
          <a:xfrm>
            <a:off x="1989531" y="1353163"/>
            <a:ext cx="7690484" cy="4733925"/>
          </a:xfrm>
          <a:prstGeom prst="rect">
            <a:avLst/>
          </a:prstGeom>
        </p:spPr>
        <p:txBody>
          <a:bodyPr vert="horz" wrap="square" lIns="0" tIns="99060" rIns="0" bIns="0" rtlCol="0">
            <a:spAutoFit/>
          </a:bodyPr>
          <a:lstStyle/>
          <a:p>
            <a:pPr marL="469900" indent="-457835">
              <a:spcBef>
                <a:spcPts val="780"/>
              </a:spcBef>
              <a:buClr>
                <a:srgbClr val="007AA3"/>
              </a:buClr>
              <a:buAutoNum type="arabicPeriod"/>
              <a:tabLst>
                <a:tab pos="469900" algn="l"/>
                <a:tab pos="469900" algn="l"/>
              </a:tabLst>
            </a:pPr>
            <a:r>
              <a:rPr sz="2600" dirty="0">
                <a:solidFill>
                  <a:srgbClr val="221F1F"/>
                </a:solidFill>
                <a:latin typeface="Arial MT"/>
                <a:cs typeface="Arial MT"/>
              </a:rPr>
              <a:t>Market</a:t>
            </a:r>
            <a:r>
              <a:rPr sz="2600" spc="-30" dirty="0">
                <a:solidFill>
                  <a:srgbClr val="221F1F"/>
                </a:solidFill>
                <a:latin typeface="Arial MT"/>
                <a:cs typeface="Arial MT"/>
              </a:rPr>
              <a:t> </a:t>
            </a:r>
            <a:r>
              <a:rPr sz="2600" dirty="0">
                <a:solidFill>
                  <a:srgbClr val="221F1F"/>
                </a:solidFill>
                <a:latin typeface="Arial MT"/>
                <a:cs typeface="Arial MT"/>
              </a:rPr>
              <a:t>and</a:t>
            </a:r>
            <a:r>
              <a:rPr sz="2600" spc="-15" dirty="0">
                <a:solidFill>
                  <a:srgbClr val="221F1F"/>
                </a:solidFill>
                <a:latin typeface="Arial MT"/>
                <a:cs typeface="Arial MT"/>
              </a:rPr>
              <a:t> </a:t>
            </a:r>
            <a:r>
              <a:rPr sz="2600" dirty="0">
                <a:solidFill>
                  <a:srgbClr val="221F1F"/>
                </a:solidFill>
                <a:latin typeface="Arial MT"/>
                <a:cs typeface="Arial MT"/>
              </a:rPr>
              <a:t>product</a:t>
            </a:r>
            <a:r>
              <a:rPr sz="2600" spc="-20" dirty="0">
                <a:solidFill>
                  <a:srgbClr val="221F1F"/>
                </a:solidFill>
                <a:latin typeface="Arial MT"/>
                <a:cs typeface="Arial MT"/>
              </a:rPr>
              <a:t> </a:t>
            </a:r>
            <a:r>
              <a:rPr sz="2600" dirty="0">
                <a:solidFill>
                  <a:srgbClr val="221F1F"/>
                </a:solidFill>
                <a:latin typeface="Arial MT"/>
                <a:cs typeface="Arial MT"/>
              </a:rPr>
              <a:t>strategies</a:t>
            </a:r>
            <a:endParaRPr sz="2600">
              <a:latin typeface="Arial MT"/>
              <a:cs typeface="Arial MT"/>
            </a:endParaRPr>
          </a:p>
          <a:p>
            <a:pPr marL="469900" indent="-457835">
              <a:spcBef>
                <a:spcPts val="685"/>
              </a:spcBef>
              <a:buClr>
                <a:srgbClr val="007AA3"/>
              </a:buClr>
              <a:buAutoNum type="arabicPeriod"/>
              <a:tabLst>
                <a:tab pos="469900" algn="l"/>
                <a:tab pos="469900" algn="l"/>
              </a:tabLst>
            </a:pPr>
            <a:r>
              <a:rPr sz="2600" dirty="0">
                <a:solidFill>
                  <a:srgbClr val="221F1F"/>
                </a:solidFill>
                <a:latin typeface="Arial MT"/>
                <a:cs typeface="Arial MT"/>
              </a:rPr>
              <a:t>Business</a:t>
            </a:r>
            <a:r>
              <a:rPr sz="2600" spc="-25" dirty="0">
                <a:solidFill>
                  <a:srgbClr val="221F1F"/>
                </a:solidFill>
                <a:latin typeface="Arial MT"/>
                <a:cs typeface="Arial MT"/>
              </a:rPr>
              <a:t> </a:t>
            </a:r>
            <a:r>
              <a:rPr sz="2600" dirty="0">
                <a:solidFill>
                  <a:srgbClr val="221F1F"/>
                </a:solidFill>
                <a:latin typeface="Arial MT"/>
                <a:cs typeface="Arial MT"/>
              </a:rPr>
              <a:t>and</a:t>
            </a:r>
            <a:r>
              <a:rPr sz="2600" spc="5" dirty="0">
                <a:solidFill>
                  <a:srgbClr val="221F1F"/>
                </a:solidFill>
                <a:latin typeface="Arial MT"/>
                <a:cs typeface="Arial MT"/>
              </a:rPr>
              <a:t> </a:t>
            </a:r>
            <a:r>
              <a:rPr sz="2600" spc="-5" dirty="0">
                <a:solidFill>
                  <a:srgbClr val="221F1F"/>
                </a:solidFill>
                <a:latin typeface="Arial MT"/>
                <a:cs typeface="Arial MT"/>
              </a:rPr>
              <a:t>revenue</a:t>
            </a:r>
            <a:r>
              <a:rPr sz="2600" spc="-30" dirty="0">
                <a:solidFill>
                  <a:srgbClr val="221F1F"/>
                </a:solidFill>
                <a:latin typeface="Arial MT"/>
                <a:cs typeface="Arial MT"/>
              </a:rPr>
              <a:t> </a:t>
            </a:r>
            <a:r>
              <a:rPr sz="2600" dirty="0">
                <a:solidFill>
                  <a:srgbClr val="221F1F"/>
                </a:solidFill>
                <a:latin typeface="Arial MT"/>
                <a:cs typeface="Arial MT"/>
              </a:rPr>
              <a:t>model strategies</a:t>
            </a:r>
            <a:endParaRPr sz="2600">
              <a:latin typeface="Arial MT"/>
              <a:cs typeface="Arial MT"/>
            </a:endParaRPr>
          </a:p>
          <a:p>
            <a:pPr marL="469900" indent="-457835">
              <a:spcBef>
                <a:spcPts val="685"/>
              </a:spcBef>
              <a:buClr>
                <a:srgbClr val="007AA3"/>
              </a:buClr>
              <a:buAutoNum type="arabicPeriod"/>
              <a:tabLst>
                <a:tab pos="469900" algn="l"/>
                <a:tab pos="469900" algn="l"/>
              </a:tabLst>
            </a:pPr>
            <a:r>
              <a:rPr sz="2600" spc="-50" dirty="0">
                <a:solidFill>
                  <a:srgbClr val="221F1F"/>
                </a:solidFill>
                <a:latin typeface="Arial MT"/>
                <a:cs typeface="Arial MT"/>
              </a:rPr>
              <a:t>Target</a:t>
            </a:r>
            <a:r>
              <a:rPr sz="2600" spc="-45" dirty="0">
                <a:solidFill>
                  <a:srgbClr val="221F1F"/>
                </a:solidFill>
                <a:latin typeface="Arial MT"/>
                <a:cs typeface="Arial MT"/>
              </a:rPr>
              <a:t> </a:t>
            </a:r>
            <a:r>
              <a:rPr sz="2600" dirty="0">
                <a:solidFill>
                  <a:srgbClr val="221F1F"/>
                </a:solidFill>
                <a:latin typeface="Arial MT"/>
                <a:cs typeface="Arial MT"/>
              </a:rPr>
              <a:t>marketing</a:t>
            </a:r>
            <a:r>
              <a:rPr sz="2600" spc="-20" dirty="0">
                <a:solidFill>
                  <a:srgbClr val="221F1F"/>
                </a:solidFill>
                <a:latin typeface="Arial MT"/>
                <a:cs typeface="Arial MT"/>
              </a:rPr>
              <a:t> </a:t>
            </a:r>
            <a:r>
              <a:rPr sz="2600" dirty="0">
                <a:solidFill>
                  <a:srgbClr val="221F1F"/>
                </a:solidFill>
                <a:latin typeface="Arial MT"/>
                <a:cs typeface="Arial MT"/>
              </a:rPr>
              <a:t>strategy</a:t>
            </a:r>
            <a:endParaRPr sz="2600">
              <a:latin typeface="Arial MT"/>
              <a:cs typeface="Arial MT"/>
            </a:endParaRPr>
          </a:p>
          <a:p>
            <a:pPr marL="469900" indent="-457835">
              <a:spcBef>
                <a:spcPts val="695"/>
              </a:spcBef>
              <a:buClr>
                <a:srgbClr val="007AA3"/>
              </a:buClr>
              <a:buAutoNum type="arabicPeriod"/>
              <a:tabLst>
                <a:tab pos="469900" algn="l"/>
                <a:tab pos="469900" algn="l"/>
              </a:tabLst>
            </a:pPr>
            <a:r>
              <a:rPr sz="2600" spc="-5" dirty="0">
                <a:solidFill>
                  <a:srgbClr val="221F1F"/>
                </a:solidFill>
                <a:latin typeface="Arial MT"/>
                <a:cs typeface="Arial MT"/>
              </a:rPr>
              <a:t>Positioning </a:t>
            </a:r>
            <a:r>
              <a:rPr sz="2600" dirty="0">
                <a:solidFill>
                  <a:srgbClr val="221F1F"/>
                </a:solidFill>
                <a:latin typeface="Arial MT"/>
                <a:cs typeface="Arial MT"/>
              </a:rPr>
              <a:t>(and</a:t>
            </a:r>
            <a:r>
              <a:rPr sz="2600" spc="5" dirty="0">
                <a:solidFill>
                  <a:srgbClr val="221F1F"/>
                </a:solidFill>
                <a:latin typeface="Arial MT"/>
                <a:cs typeface="Arial MT"/>
              </a:rPr>
              <a:t> </a:t>
            </a:r>
            <a:r>
              <a:rPr sz="2600" spc="-5" dirty="0">
                <a:solidFill>
                  <a:srgbClr val="221F1F"/>
                </a:solidFill>
                <a:latin typeface="Arial MT"/>
                <a:cs typeface="Arial MT"/>
              </a:rPr>
              <a:t>differentiation)</a:t>
            </a:r>
            <a:endParaRPr sz="2600">
              <a:latin typeface="Arial MT"/>
              <a:cs typeface="Arial MT"/>
            </a:endParaRPr>
          </a:p>
          <a:p>
            <a:pPr marL="469900" indent="-457835">
              <a:spcBef>
                <a:spcPts val="685"/>
              </a:spcBef>
              <a:buClr>
                <a:srgbClr val="007AA3"/>
              </a:buClr>
              <a:buAutoNum type="arabicPeriod"/>
              <a:tabLst>
                <a:tab pos="469900" algn="l"/>
                <a:tab pos="469900" algn="l"/>
              </a:tabLst>
            </a:pPr>
            <a:r>
              <a:rPr sz="2600" dirty="0">
                <a:solidFill>
                  <a:srgbClr val="221F1F"/>
                </a:solidFill>
                <a:latin typeface="Arial MT"/>
                <a:cs typeface="Arial MT"/>
              </a:rPr>
              <a:t>Customer</a:t>
            </a:r>
            <a:r>
              <a:rPr sz="2600" spc="-35" dirty="0">
                <a:solidFill>
                  <a:srgbClr val="221F1F"/>
                </a:solidFill>
                <a:latin typeface="Arial MT"/>
                <a:cs typeface="Arial MT"/>
              </a:rPr>
              <a:t> </a:t>
            </a:r>
            <a:r>
              <a:rPr sz="2600" dirty="0">
                <a:solidFill>
                  <a:srgbClr val="221F1F"/>
                </a:solidFill>
                <a:latin typeface="Arial MT"/>
                <a:cs typeface="Arial MT"/>
              </a:rPr>
              <a:t>engagement</a:t>
            </a:r>
            <a:r>
              <a:rPr sz="2600" spc="-15" dirty="0">
                <a:solidFill>
                  <a:srgbClr val="221F1F"/>
                </a:solidFill>
                <a:latin typeface="Arial MT"/>
                <a:cs typeface="Arial MT"/>
              </a:rPr>
              <a:t> </a:t>
            </a:r>
            <a:r>
              <a:rPr sz="2600" dirty="0">
                <a:solidFill>
                  <a:srgbClr val="221F1F"/>
                </a:solidFill>
                <a:latin typeface="Arial MT"/>
                <a:cs typeface="Arial MT"/>
              </a:rPr>
              <a:t>and social</a:t>
            </a:r>
            <a:r>
              <a:rPr sz="2600" spc="-30" dirty="0">
                <a:solidFill>
                  <a:srgbClr val="221F1F"/>
                </a:solidFill>
                <a:latin typeface="Arial MT"/>
                <a:cs typeface="Arial MT"/>
              </a:rPr>
              <a:t> </a:t>
            </a:r>
            <a:r>
              <a:rPr sz="2600" dirty="0">
                <a:solidFill>
                  <a:srgbClr val="221F1F"/>
                </a:solidFill>
                <a:latin typeface="Arial MT"/>
                <a:cs typeface="Arial MT"/>
              </a:rPr>
              <a:t>media</a:t>
            </a:r>
            <a:r>
              <a:rPr sz="2600" spc="10" dirty="0">
                <a:solidFill>
                  <a:srgbClr val="221F1F"/>
                </a:solidFill>
                <a:latin typeface="Arial MT"/>
                <a:cs typeface="Arial MT"/>
              </a:rPr>
              <a:t> </a:t>
            </a:r>
            <a:r>
              <a:rPr sz="2600" dirty="0">
                <a:solidFill>
                  <a:srgbClr val="221F1F"/>
                </a:solidFill>
                <a:latin typeface="Arial MT"/>
                <a:cs typeface="Arial MT"/>
              </a:rPr>
              <a:t>strategy</a:t>
            </a:r>
            <a:endParaRPr sz="2600">
              <a:latin typeface="Arial MT"/>
              <a:cs typeface="Arial MT"/>
            </a:endParaRPr>
          </a:p>
          <a:p>
            <a:pPr marL="469900" indent="-457835">
              <a:spcBef>
                <a:spcPts val="685"/>
              </a:spcBef>
              <a:buClr>
                <a:srgbClr val="007AA3"/>
              </a:buClr>
              <a:buAutoNum type="arabicPeriod"/>
              <a:tabLst>
                <a:tab pos="469900" algn="l"/>
                <a:tab pos="469900" algn="l"/>
              </a:tabLst>
            </a:pPr>
            <a:r>
              <a:rPr sz="2600" dirty="0">
                <a:solidFill>
                  <a:srgbClr val="221F1F"/>
                </a:solidFill>
                <a:latin typeface="Arial MT"/>
                <a:cs typeface="Arial MT"/>
              </a:rPr>
              <a:t>Multichannel</a:t>
            </a:r>
            <a:r>
              <a:rPr sz="2600" spc="-40" dirty="0">
                <a:solidFill>
                  <a:srgbClr val="221F1F"/>
                </a:solidFill>
                <a:latin typeface="Arial MT"/>
                <a:cs typeface="Arial MT"/>
              </a:rPr>
              <a:t> </a:t>
            </a:r>
            <a:r>
              <a:rPr sz="2600" spc="-5" dirty="0">
                <a:solidFill>
                  <a:srgbClr val="221F1F"/>
                </a:solidFill>
                <a:latin typeface="Arial MT"/>
                <a:cs typeface="Arial MT"/>
              </a:rPr>
              <a:t>distribution </a:t>
            </a:r>
            <a:r>
              <a:rPr sz="2600" dirty="0">
                <a:solidFill>
                  <a:srgbClr val="221F1F"/>
                </a:solidFill>
                <a:latin typeface="Arial MT"/>
                <a:cs typeface="Arial MT"/>
              </a:rPr>
              <a:t>strategy</a:t>
            </a:r>
            <a:endParaRPr sz="2600">
              <a:latin typeface="Arial MT"/>
              <a:cs typeface="Arial MT"/>
            </a:endParaRPr>
          </a:p>
          <a:p>
            <a:pPr marL="469900" indent="-457835">
              <a:spcBef>
                <a:spcPts val="695"/>
              </a:spcBef>
              <a:buClr>
                <a:srgbClr val="007AA3"/>
              </a:buClr>
              <a:buAutoNum type="arabicPeriod"/>
              <a:tabLst>
                <a:tab pos="469900" algn="l"/>
                <a:tab pos="469900" algn="l"/>
              </a:tabLst>
            </a:pPr>
            <a:r>
              <a:rPr sz="2600" dirty="0">
                <a:solidFill>
                  <a:srgbClr val="221F1F"/>
                </a:solidFill>
                <a:latin typeface="Arial MT"/>
                <a:cs typeface="Arial MT"/>
              </a:rPr>
              <a:t>Multichannel</a:t>
            </a:r>
            <a:r>
              <a:rPr sz="2600" spc="-55" dirty="0">
                <a:solidFill>
                  <a:srgbClr val="221F1F"/>
                </a:solidFill>
                <a:latin typeface="Arial MT"/>
                <a:cs typeface="Arial MT"/>
              </a:rPr>
              <a:t> </a:t>
            </a:r>
            <a:r>
              <a:rPr sz="2600" dirty="0">
                <a:solidFill>
                  <a:srgbClr val="221F1F"/>
                </a:solidFill>
                <a:latin typeface="Arial MT"/>
                <a:cs typeface="Arial MT"/>
              </a:rPr>
              <a:t>communication</a:t>
            </a:r>
            <a:r>
              <a:rPr sz="2600" spc="-40" dirty="0">
                <a:solidFill>
                  <a:srgbClr val="221F1F"/>
                </a:solidFill>
                <a:latin typeface="Arial MT"/>
                <a:cs typeface="Arial MT"/>
              </a:rPr>
              <a:t> </a:t>
            </a:r>
            <a:r>
              <a:rPr sz="2600" dirty="0">
                <a:solidFill>
                  <a:srgbClr val="221F1F"/>
                </a:solidFill>
                <a:latin typeface="Arial MT"/>
                <a:cs typeface="Arial MT"/>
              </a:rPr>
              <a:t>strategy</a:t>
            </a:r>
            <a:endParaRPr sz="2600">
              <a:latin typeface="Arial MT"/>
              <a:cs typeface="Arial MT"/>
            </a:endParaRPr>
          </a:p>
          <a:p>
            <a:pPr marL="469900" indent="-457835">
              <a:spcBef>
                <a:spcPts val="685"/>
              </a:spcBef>
              <a:buClr>
                <a:srgbClr val="007AA3"/>
              </a:buClr>
              <a:buAutoNum type="arabicPeriod"/>
              <a:tabLst>
                <a:tab pos="469900" algn="l"/>
                <a:tab pos="469900" algn="l"/>
              </a:tabLst>
            </a:pPr>
            <a:r>
              <a:rPr sz="2600" dirty="0">
                <a:solidFill>
                  <a:srgbClr val="221F1F"/>
                </a:solidFill>
                <a:latin typeface="Arial MT"/>
                <a:cs typeface="Arial MT"/>
              </a:rPr>
              <a:t>Online</a:t>
            </a:r>
            <a:r>
              <a:rPr sz="2600" spc="-20" dirty="0">
                <a:solidFill>
                  <a:srgbClr val="221F1F"/>
                </a:solidFill>
                <a:latin typeface="Arial MT"/>
                <a:cs typeface="Arial MT"/>
              </a:rPr>
              <a:t> </a:t>
            </a:r>
            <a:r>
              <a:rPr sz="2600" dirty="0">
                <a:solidFill>
                  <a:srgbClr val="221F1F"/>
                </a:solidFill>
                <a:latin typeface="Arial MT"/>
                <a:cs typeface="Arial MT"/>
              </a:rPr>
              <a:t>communication</a:t>
            </a:r>
            <a:r>
              <a:rPr sz="2600" spc="-45" dirty="0">
                <a:solidFill>
                  <a:srgbClr val="221F1F"/>
                </a:solidFill>
                <a:latin typeface="Arial MT"/>
                <a:cs typeface="Arial MT"/>
              </a:rPr>
              <a:t> </a:t>
            </a:r>
            <a:r>
              <a:rPr sz="2600" dirty="0">
                <a:solidFill>
                  <a:srgbClr val="221F1F"/>
                </a:solidFill>
                <a:latin typeface="Arial MT"/>
                <a:cs typeface="Arial MT"/>
              </a:rPr>
              <a:t>mix</a:t>
            </a:r>
            <a:r>
              <a:rPr sz="2600" spc="-20" dirty="0">
                <a:solidFill>
                  <a:srgbClr val="221F1F"/>
                </a:solidFill>
                <a:latin typeface="Arial MT"/>
                <a:cs typeface="Arial MT"/>
              </a:rPr>
              <a:t> </a:t>
            </a:r>
            <a:r>
              <a:rPr sz="2600" dirty="0">
                <a:solidFill>
                  <a:srgbClr val="221F1F"/>
                </a:solidFill>
                <a:latin typeface="Arial MT"/>
                <a:cs typeface="Arial MT"/>
              </a:rPr>
              <a:t>and</a:t>
            </a:r>
            <a:r>
              <a:rPr sz="2600" spc="-5" dirty="0">
                <a:solidFill>
                  <a:srgbClr val="221F1F"/>
                </a:solidFill>
                <a:latin typeface="Arial MT"/>
                <a:cs typeface="Arial MT"/>
              </a:rPr>
              <a:t> </a:t>
            </a:r>
            <a:r>
              <a:rPr sz="2600" dirty="0">
                <a:solidFill>
                  <a:srgbClr val="221F1F"/>
                </a:solidFill>
                <a:latin typeface="Arial MT"/>
                <a:cs typeface="Arial MT"/>
              </a:rPr>
              <a:t>budget</a:t>
            </a:r>
            <a:endParaRPr sz="2600">
              <a:latin typeface="Arial MT"/>
              <a:cs typeface="Arial MT"/>
            </a:endParaRPr>
          </a:p>
          <a:p>
            <a:pPr marL="469900" marR="521970" indent="-457835">
              <a:lnSpc>
                <a:spcPts val="2810"/>
              </a:lnSpc>
              <a:spcBef>
                <a:spcPts val="1040"/>
              </a:spcBef>
              <a:buClr>
                <a:srgbClr val="007AA3"/>
              </a:buClr>
              <a:buAutoNum type="arabicPeriod"/>
              <a:tabLst>
                <a:tab pos="469900" algn="l"/>
                <a:tab pos="469900" algn="l"/>
              </a:tabLst>
            </a:pPr>
            <a:r>
              <a:rPr sz="2600" dirty="0">
                <a:solidFill>
                  <a:srgbClr val="221F1F"/>
                </a:solidFill>
                <a:latin typeface="Arial MT"/>
                <a:cs typeface="Arial MT"/>
              </a:rPr>
              <a:t>Organisational </a:t>
            </a:r>
            <a:r>
              <a:rPr sz="2600" spc="-5" dirty="0">
                <a:solidFill>
                  <a:srgbClr val="221F1F"/>
                </a:solidFill>
                <a:latin typeface="Arial MT"/>
                <a:cs typeface="Arial MT"/>
              </a:rPr>
              <a:t>capabilities </a:t>
            </a:r>
            <a:r>
              <a:rPr sz="2600" dirty="0">
                <a:solidFill>
                  <a:srgbClr val="221F1F"/>
                </a:solidFill>
                <a:latin typeface="Arial MT"/>
                <a:cs typeface="Arial MT"/>
              </a:rPr>
              <a:t>and governance to </a:t>
            </a:r>
            <a:r>
              <a:rPr sz="2600" spc="-710" dirty="0">
                <a:solidFill>
                  <a:srgbClr val="221F1F"/>
                </a:solidFill>
                <a:latin typeface="Arial MT"/>
                <a:cs typeface="Arial MT"/>
              </a:rPr>
              <a:t> </a:t>
            </a:r>
            <a:r>
              <a:rPr sz="2600" dirty="0">
                <a:solidFill>
                  <a:srgbClr val="221F1F"/>
                </a:solidFill>
                <a:latin typeface="Arial MT"/>
                <a:cs typeface="Arial MT"/>
              </a:rPr>
              <a:t>support</a:t>
            </a:r>
            <a:r>
              <a:rPr sz="2600" spc="-25" dirty="0">
                <a:solidFill>
                  <a:srgbClr val="221F1F"/>
                </a:solidFill>
                <a:latin typeface="Arial MT"/>
                <a:cs typeface="Arial MT"/>
              </a:rPr>
              <a:t> </a:t>
            </a:r>
            <a:r>
              <a:rPr sz="2600" spc="-5" dirty="0">
                <a:solidFill>
                  <a:srgbClr val="221F1F"/>
                </a:solidFill>
                <a:latin typeface="Arial MT"/>
                <a:cs typeface="Arial MT"/>
              </a:rPr>
              <a:t>digital</a:t>
            </a:r>
            <a:r>
              <a:rPr sz="2600" dirty="0">
                <a:solidFill>
                  <a:srgbClr val="221F1F"/>
                </a:solidFill>
                <a:latin typeface="Arial MT"/>
                <a:cs typeface="Arial MT"/>
              </a:rPr>
              <a:t> transformation</a:t>
            </a:r>
            <a:endParaRPr sz="2600">
              <a:latin typeface="Arial MT"/>
              <a:cs typeface="Arial M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503715" y="822667"/>
            <a:ext cx="9851571" cy="505908"/>
          </a:xfrm>
          <a:prstGeom prst="rect">
            <a:avLst/>
          </a:prstGeom>
        </p:spPr>
        <p:txBody>
          <a:bodyPr vert="horz" wrap="square" lIns="0" tIns="13335" rIns="0" bIns="0" rtlCol="0" anchor="ctr">
            <a:spAutoFit/>
          </a:bodyPr>
          <a:lstStyle/>
          <a:p>
            <a:pPr marL="981710" marR="5080" indent="-969645">
              <a:lnSpc>
                <a:spcPct val="100000"/>
              </a:lnSpc>
              <a:spcBef>
                <a:spcPts val="105"/>
              </a:spcBef>
            </a:pPr>
            <a:r>
              <a:rPr lang="en-GB" sz="3200" spc="-5" dirty="0" smtClean="0">
                <a:latin typeface="Merriweather" panose="00000500000000000000" pitchFamily="2" charset="0"/>
              </a:rPr>
              <a:t>CUSTOMER</a:t>
            </a:r>
            <a:r>
              <a:rPr lang="en-GB" sz="3200" spc="-80" dirty="0" smtClean="0">
                <a:latin typeface="Merriweather" panose="00000500000000000000" pitchFamily="2" charset="0"/>
              </a:rPr>
              <a:t> </a:t>
            </a:r>
            <a:r>
              <a:rPr lang="en-GB" sz="3200" spc="-5" dirty="0" smtClean="0">
                <a:latin typeface="Merriweather" panose="00000500000000000000" pitchFamily="2" charset="0"/>
              </a:rPr>
              <a:t>LIFECYCLE </a:t>
            </a:r>
            <a:r>
              <a:rPr lang="en-GB" sz="3200" spc="-875" dirty="0" smtClean="0">
                <a:latin typeface="Merriweather" panose="00000500000000000000" pitchFamily="2" charset="0"/>
              </a:rPr>
              <a:t> </a:t>
            </a:r>
            <a:r>
              <a:rPr lang="en-GB" sz="3200" spc="-5" dirty="0" smtClean="0">
                <a:latin typeface="Merriweather" panose="00000500000000000000" pitchFamily="2" charset="0"/>
              </a:rPr>
              <a:t>S</a:t>
            </a:r>
            <a:r>
              <a:rPr lang="en-GB" sz="3200" spc="-15" dirty="0" smtClean="0">
                <a:latin typeface="Merriweather" panose="00000500000000000000" pitchFamily="2" charset="0"/>
              </a:rPr>
              <a:t>E</a:t>
            </a:r>
            <a:r>
              <a:rPr lang="en-GB" sz="3200" dirty="0" smtClean="0">
                <a:latin typeface="Merriweather" panose="00000500000000000000" pitchFamily="2" charset="0"/>
              </a:rPr>
              <a:t>GM</a:t>
            </a:r>
            <a:r>
              <a:rPr lang="en-GB" sz="3200" spc="-15" dirty="0" smtClean="0">
                <a:latin typeface="Merriweather" panose="00000500000000000000" pitchFamily="2" charset="0"/>
              </a:rPr>
              <a:t>E</a:t>
            </a:r>
            <a:r>
              <a:rPr lang="en-GB" sz="3200" dirty="0" smtClean="0">
                <a:latin typeface="Merriweather" panose="00000500000000000000" pitchFamily="2" charset="0"/>
              </a:rPr>
              <a:t>NTATION</a:t>
            </a:r>
            <a:endParaRPr lang="en-GB" sz="3200" dirty="0">
              <a:latin typeface="Merriweather" panose="00000500000000000000" pitchFamily="2" charset="0"/>
            </a:endParaRPr>
          </a:p>
        </p:txBody>
      </p:sp>
      <p:pic>
        <p:nvPicPr>
          <p:cNvPr id="3" name="object 3"/>
          <p:cNvPicPr/>
          <p:nvPr/>
        </p:nvPicPr>
        <p:blipFill>
          <a:blip r:embed="rId1" cstate="print"/>
          <a:stretch>
            <a:fillRect/>
          </a:stretch>
        </p:blipFill>
        <p:spPr>
          <a:xfrm>
            <a:off x="2051304" y="1629155"/>
            <a:ext cx="8089392" cy="432054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710543" y="362142"/>
            <a:ext cx="7297947" cy="459100"/>
          </a:xfrm>
          <a:prstGeom prst="rect">
            <a:avLst/>
          </a:prstGeom>
        </p:spPr>
        <p:txBody>
          <a:bodyPr vert="horz" wrap="square" lIns="0" tIns="12700" rIns="0" bIns="0" rtlCol="0" anchor="ctr">
            <a:spAutoFit/>
          </a:bodyPr>
          <a:lstStyle/>
          <a:p>
            <a:pPr marL="109855" marR="5080" indent="-97790">
              <a:lnSpc>
                <a:spcPct val="100000"/>
              </a:lnSpc>
              <a:spcBef>
                <a:spcPts val="100"/>
              </a:spcBef>
            </a:pPr>
            <a:r>
              <a:rPr lang="en-GB" sz="2900" spc="-5" dirty="0" smtClean="0">
                <a:latin typeface="Merriweather" panose="00000500000000000000" pitchFamily="2" charset="0"/>
              </a:rPr>
              <a:t>DIF</a:t>
            </a:r>
            <a:r>
              <a:rPr lang="en-GB" sz="2900" spc="5" dirty="0" smtClean="0">
                <a:latin typeface="Merriweather" panose="00000500000000000000" pitchFamily="2" charset="0"/>
              </a:rPr>
              <a:t>F</a:t>
            </a:r>
            <a:r>
              <a:rPr lang="en-GB" sz="2900" spc="-5" dirty="0" smtClean="0">
                <a:latin typeface="Merriweather" panose="00000500000000000000" pitchFamily="2" charset="0"/>
              </a:rPr>
              <a:t>ER</a:t>
            </a:r>
            <a:r>
              <a:rPr lang="en-GB" sz="2900" spc="5" dirty="0" smtClean="0">
                <a:latin typeface="Merriweather" panose="00000500000000000000" pitchFamily="2" charset="0"/>
              </a:rPr>
              <a:t>E</a:t>
            </a:r>
            <a:r>
              <a:rPr lang="en-GB" sz="2900" spc="-15" dirty="0" smtClean="0">
                <a:latin typeface="Merriweather" panose="00000500000000000000" pitchFamily="2" charset="0"/>
              </a:rPr>
              <a:t>N</a:t>
            </a:r>
            <a:r>
              <a:rPr lang="en-GB" sz="2900" dirty="0" smtClean="0">
                <a:latin typeface="Merriweather" panose="00000500000000000000" pitchFamily="2" charset="0"/>
              </a:rPr>
              <a:t>T</a:t>
            </a:r>
            <a:r>
              <a:rPr lang="en-GB" sz="2900" spc="-15" dirty="0" smtClean="0">
                <a:latin typeface="Merriweather" panose="00000500000000000000" pitchFamily="2" charset="0"/>
              </a:rPr>
              <a:t>I</a:t>
            </a:r>
            <a:r>
              <a:rPr lang="en-GB" sz="2900" spc="-5" dirty="0" smtClean="0">
                <a:latin typeface="Merriweather" panose="00000500000000000000" pitchFamily="2" charset="0"/>
              </a:rPr>
              <a:t>AL  AD</a:t>
            </a:r>
            <a:r>
              <a:rPr lang="en-GB" sz="2900" spc="5" dirty="0" smtClean="0">
                <a:latin typeface="Merriweather" panose="00000500000000000000" pitchFamily="2" charset="0"/>
              </a:rPr>
              <a:t>V</a:t>
            </a:r>
            <a:r>
              <a:rPr lang="en-GB" sz="2900" spc="-5" dirty="0" smtClean="0">
                <a:latin typeface="Merriweather" panose="00000500000000000000" pitchFamily="2" charset="0"/>
              </a:rPr>
              <a:t>AN</a:t>
            </a:r>
            <a:r>
              <a:rPr lang="en-GB" sz="2900" spc="5" dirty="0" smtClean="0">
                <a:latin typeface="Merriweather" panose="00000500000000000000" pitchFamily="2" charset="0"/>
              </a:rPr>
              <a:t>T</a:t>
            </a:r>
            <a:r>
              <a:rPr lang="en-GB" sz="2900" spc="-5" dirty="0" smtClean="0">
                <a:latin typeface="Merriweather" panose="00000500000000000000" pitchFamily="2" charset="0"/>
              </a:rPr>
              <a:t>AGE</a:t>
            </a:r>
            <a:endParaRPr lang="en-GB" sz="2900" dirty="0">
              <a:latin typeface="Merriweather" panose="00000500000000000000" pitchFamily="2" charset="0"/>
            </a:endParaRPr>
          </a:p>
        </p:txBody>
      </p:sp>
      <p:pic>
        <p:nvPicPr>
          <p:cNvPr id="3" name="object 3"/>
          <p:cNvPicPr/>
          <p:nvPr/>
        </p:nvPicPr>
        <p:blipFill>
          <a:blip r:embed="rId1" cstate="print"/>
          <a:stretch>
            <a:fillRect/>
          </a:stretch>
        </p:blipFill>
        <p:spPr>
          <a:xfrm>
            <a:off x="2558797" y="1216152"/>
            <a:ext cx="7149083" cy="5430012"/>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76575" y="166281"/>
            <a:ext cx="9562282" cy="873957"/>
          </a:xfrm>
          <a:prstGeom prst="rect">
            <a:avLst/>
          </a:prstGeom>
        </p:spPr>
        <p:txBody>
          <a:bodyPr vert="horz" wrap="square" lIns="0" tIns="12065" rIns="0" bIns="0" rtlCol="0" anchor="ctr">
            <a:spAutoFit/>
          </a:bodyPr>
          <a:lstStyle/>
          <a:p>
            <a:pPr marL="1417955" marR="5080" indent="-1405890">
              <a:lnSpc>
                <a:spcPct val="100000"/>
              </a:lnSpc>
              <a:spcBef>
                <a:spcPts val="95"/>
              </a:spcBef>
            </a:pPr>
            <a:r>
              <a:rPr lang="en-US" sz="2800" spc="-5" dirty="0" smtClean="0">
                <a:latin typeface="Merriweather" panose="00000500000000000000" pitchFamily="2" charset="0"/>
              </a:rPr>
              <a:t>INFLUENCES</a:t>
            </a:r>
            <a:r>
              <a:rPr lang="en-US" sz="2800" spc="15" dirty="0" smtClean="0">
                <a:latin typeface="Merriweather" panose="00000500000000000000" pitchFamily="2" charset="0"/>
              </a:rPr>
              <a:t> </a:t>
            </a:r>
            <a:r>
              <a:rPr lang="en-US" sz="2800" spc="-5" dirty="0" smtClean="0">
                <a:latin typeface="Merriweather" panose="00000500000000000000" pitchFamily="2" charset="0"/>
              </a:rPr>
              <a:t>ON CUSTOMERS</a:t>
            </a:r>
            <a:r>
              <a:rPr lang="en-US" sz="2800" spc="25" dirty="0" smtClean="0">
                <a:latin typeface="Merriweather" panose="00000500000000000000" pitchFamily="2" charset="0"/>
              </a:rPr>
              <a:t> </a:t>
            </a:r>
            <a:r>
              <a:rPr lang="en-US" sz="2800" spc="-5" dirty="0" smtClean="0">
                <a:latin typeface="Merriweather" panose="00000500000000000000" pitchFamily="2" charset="0"/>
              </a:rPr>
              <a:t>OF OMNI </a:t>
            </a:r>
            <a:r>
              <a:rPr lang="en-US" sz="2800" spc="-765" dirty="0" smtClean="0">
                <a:latin typeface="Merriweather" panose="00000500000000000000" pitchFamily="2" charset="0"/>
              </a:rPr>
              <a:t> </a:t>
            </a:r>
            <a:r>
              <a:rPr lang="en-US" sz="2800" spc="-10" dirty="0" smtClean="0">
                <a:latin typeface="Merriweather" panose="00000500000000000000" pitchFamily="2" charset="0"/>
              </a:rPr>
              <a:t>CHANNEL</a:t>
            </a:r>
            <a:r>
              <a:rPr lang="en-US" sz="2800" spc="20" dirty="0" smtClean="0">
                <a:latin typeface="Merriweather" panose="00000500000000000000" pitchFamily="2" charset="0"/>
              </a:rPr>
              <a:t> </a:t>
            </a:r>
            <a:r>
              <a:rPr lang="en-US" sz="2800" spc="-5" dirty="0" smtClean="0">
                <a:latin typeface="Merriweather" panose="00000500000000000000" pitchFamily="2" charset="0"/>
              </a:rPr>
              <a:t>DECISION </a:t>
            </a:r>
            <a:r>
              <a:rPr lang="en-US" sz="2800" spc="-10" dirty="0" smtClean="0">
                <a:latin typeface="Merriweather" panose="00000500000000000000" pitchFamily="2" charset="0"/>
              </a:rPr>
              <a:t>MAKING</a:t>
            </a:r>
            <a:endParaRPr lang="en-US" sz="2800" dirty="0">
              <a:latin typeface="Merriweather" panose="00000500000000000000" pitchFamily="2" charset="0"/>
            </a:endParaRPr>
          </a:p>
        </p:txBody>
      </p:sp>
      <p:pic>
        <p:nvPicPr>
          <p:cNvPr id="3" name="object 3"/>
          <p:cNvPicPr/>
          <p:nvPr/>
        </p:nvPicPr>
        <p:blipFill>
          <a:blip r:embed="rId1" cstate="print"/>
          <a:stretch>
            <a:fillRect/>
          </a:stretch>
        </p:blipFill>
        <p:spPr>
          <a:xfrm>
            <a:off x="2356103" y="1301495"/>
            <a:ext cx="7100316" cy="4860036"/>
          </a:xfrm>
          <a:prstGeom prst="rect">
            <a:avLst/>
          </a:prstGeom>
        </p:spPr>
      </p:pic>
      <p:sp>
        <p:nvSpPr>
          <p:cNvPr id="4" name="object 4"/>
          <p:cNvSpPr txBox="1"/>
          <p:nvPr/>
        </p:nvSpPr>
        <p:spPr>
          <a:xfrm>
            <a:off x="1830120" y="6511239"/>
            <a:ext cx="2473960" cy="166071"/>
          </a:xfrm>
          <a:prstGeom prst="rect">
            <a:avLst/>
          </a:prstGeom>
        </p:spPr>
        <p:txBody>
          <a:bodyPr vert="horz" wrap="square" lIns="0" tIns="12065" rIns="0" bIns="0" rtlCol="0">
            <a:spAutoFit/>
          </a:bodyPr>
          <a:lstStyle/>
          <a:p>
            <a:pPr marL="12700">
              <a:spcBef>
                <a:spcPts val="95"/>
              </a:spcBef>
            </a:pPr>
            <a:r>
              <a:rPr sz="1000" i="1" spc="-5" dirty="0">
                <a:solidFill>
                  <a:srgbClr val="221F1F"/>
                </a:solidFill>
                <a:latin typeface="Arial" panose="020B0604020202020204"/>
                <a:cs typeface="Arial" panose="020B0604020202020204"/>
              </a:rPr>
              <a:t>Source</a:t>
            </a:r>
            <a:r>
              <a:rPr sz="1000" spc="-5" dirty="0">
                <a:solidFill>
                  <a:srgbClr val="221F1F"/>
                </a:solidFill>
                <a:latin typeface="Arial MT"/>
                <a:cs typeface="Arial MT"/>
              </a:rPr>
              <a:t>:</a:t>
            </a:r>
            <a:r>
              <a:rPr sz="1000" spc="-15" dirty="0">
                <a:solidFill>
                  <a:srgbClr val="221F1F"/>
                </a:solidFill>
                <a:latin typeface="Arial MT"/>
                <a:cs typeface="Arial MT"/>
              </a:rPr>
              <a:t> </a:t>
            </a:r>
            <a:r>
              <a:rPr sz="1000" spc="-5" dirty="0">
                <a:solidFill>
                  <a:srgbClr val="221F1F"/>
                </a:solidFill>
                <a:latin typeface="Arial MT"/>
                <a:cs typeface="Arial MT"/>
              </a:rPr>
              <a:t>adapted</a:t>
            </a:r>
            <a:r>
              <a:rPr sz="1000" spc="-20" dirty="0">
                <a:solidFill>
                  <a:srgbClr val="221F1F"/>
                </a:solidFill>
                <a:latin typeface="Arial MT"/>
                <a:cs typeface="Arial MT"/>
              </a:rPr>
              <a:t> </a:t>
            </a:r>
            <a:r>
              <a:rPr sz="1000" spc="-5" dirty="0">
                <a:solidFill>
                  <a:srgbClr val="221F1F"/>
                </a:solidFill>
                <a:latin typeface="Arial MT"/>
                <a:cs typeface="Arial MT"/>
              </a:rPr>
              <a:t>from</a:t>
            </a:r>
            <a:r>
              <a:rPr sz="1000" spc="-10" dirty="0">
                <a:solidFill>
                  <a:srgbClr val="221F1F"/>
                </a:solidFill>
                <a:latin typeface="Arial MT"/>
                <a:cs typeface="Arial MT"/>
              </a:rPr>
              <a:t> Dholakia</a:t>
            </a:r>
            <a:r>
              <a:rPr sz="1000" dirty="0">
                <a:solidFill>
                  <a:srgbClr val="221F1F"/>
                </a:solidFill>
                <a:latin typeface="Arial MT"/>
                <a:cs typeface="Arial MT"/>
              </a:rPr>
              <a:t> </a:t>
            </a:r>
            <a:r>
              <a:rPr sz="1000" i="1" spc="-5" dirty="0">
                <a:solidFill>
                  <a:srgbClr val="221F1F"/>
                </a:solidFill>
                <a:latin typeface="Arial" panose="020B0604020202020204"/>
                <a:cs typeface="Arial" panose="020B0604020202020204"/>
              </a:rPr>
              <a:t>et</a:t>
            </a:r>
            <a:r>
              <a:rPr sz="1000" i="1" spc="-20" dirty="0">
                <a:solidFill>
                  <a:srgbClr val="221F1F"/>
                </a:solidFill>
                <a:latin typeface="Arial" panose="020B0604020202020204"/>
                <a:cs typeface="Arial" panose="020B0604020202020204"/>
              </a:rPr>
              <a:t> </a:t>
            </a:r>
            <a:r>
              <a:rPr sz="1000" i="1" spc="-10" dirty="0">
                <a:solidFill>
                  <a:srgbClr val="221F1F"/>
                </a:solidFill>
                <a:latin typeface="Arial" panose="020B0604020202020204"/>
                <a:cs typeface="Arial" panose="020B0604020202020204"/>
              </a:rPr>
              <a:t>al</a:t>
            </a:r>
            <a:r>
              <a:rPr sz="1000" spc="-10" dirty="0">
                <a:solidFill>
                  <a:srgbClr val="221F1F"/>
                </a:solidFill>
                <a:latin typeface="Arial MT"/>
                <a:cs typeface="Arial MT"/>
              </a:rPr>
              <a:t>.</a:t>
            </a:r>
            <a:r>
              <a:rPr sz="1000" spc="5" dirty="0">
                <a:solidFill>
                  <a:srgbClr val="221F1F"/>
                </a:solidFill>
                <a:latin typeface="Arial MT"/>
                <a:cs typeface="Arial MT"/>
              </a:rPr>
              <a:t> </a:t>
            </a:r>
            <a:r>
              <a:rPr sz="1000" spc="-10" dirty="0">
                <a:solidFill>
                  <a:srgbClr val="221F1F"/>
                </a:solidFill>
                <a:latin typeface="Arial MT"/>
                <a:cs typeface="Arial MT"/>
              </a:rPr>
              <a:t>(2010)</a:t>
            </a:r>
            <a:endParaRPr sz="1000">
              <a:latin typeface="Arial MT"/>
              <a:cs typeface="Arial M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09058" y="273225"/>
            <a:ext cx="8659096" cy="751488"/>
          </a:xfrm>
          <a:prstGeom prst="rect">
            <a:avLst/>
          </a:prstGeom>
        </p:spPr>
        <p:txBody>
          <a:bodyPr vert="horz" wrap="square" lIns="0" tIns="12700" rIns="0" bIns="0" rtlCol="0" anchor="ctr">
            <a:spAutoFit/>
          </a:bodyPr>
          <a:lstStyle/>
          <a:p>
            <a:pPr marL="1013460" marR="5080" indent="-1001395">
              <a:lnSpc>
                <a:spcPct val="100000"/>
              </a:lnSpc>
              <a:spcBef>
                <a:spcPts val="100"/>
              </a:spcBef>
            </a:pPr>
            <a:r>
              <a:rPr lang="en-GB" sz="2400" dirty="0" smtClean="0">
                <a:latin typeface="Merriweather" panose="00000500000000000000" pitchFamily="2" charset="0"/>
              </a:rPr>
              <a:t>A</a:t>
            </a:r>
            <a:r>
              <a:rPr lang="en-GB" sz="2400" spc="-95" dirty="0" smtClean="0">
                <a:latin typeface="Merriweather" panose="00000500000000000000" pitchFamily="2" charset="0"/>
              </a:rPr>
              <a:t> </a:t>
            </a:r>
            <a:r>
              <a:rPr lang="en-GB" sz="2400" spc="-5" dirty="0" smtClean="0">
                <a:latin typeface="Merriweather" panose="00000500000000000000" pitchFamily="2" charset="0"/>
              </a:rPr>
              <a:t>MATRIX</a:t>
            </a:r>
            <a:r>
              <a:rPr lang="en-GB" sz="2400" spc="-25" dirty="0" smtClean="0">
                <a:latin typeface="Merriweather" panose="00000500000000000000" pitchFamily="2" charset="0"/>
              </a:rPr>
              <a:t> </a:t>
            </a:r>
            <a:r>
              <a:rPr lang="en-GB" sz="2400" dirty="0" smtClean="0">
                <a:latin typeface="Merriweather" panose="00000500000000000000" pitchFamily="2" charset="0"/>
              </a:rPr>
              <a:t>FOR</a:t>
            </a:r>
            <a:r>
              <a:rPr lang="en-GB" sz="2400" spc="-5" dirty="0" smtClean="0">
                <a:latin typeface="Merriweather" panose="00000500000000000000" pitchFamily="2" charset="0"/>
              </a:rPr>
              <a:t> EVALUATING</a:t>
            </a:r>
            <a:r>
              <a:rPr lang="en-GB" sz="2400" spc="-20" dirty="0" smtClean="0">
                <a:latin typeface="Merriweather" panose="00000500000000000000" pitchFamily="2" charset="0"/>
              </a:rPr>
              <a:t> </a:t>
            </a:r>
            <a:r>
              <a:rPr lang="en-GB" sz="2400" dirty="0" smtClean="0">
                <a:latin typeface="Merriweather" panose="00000500000000000000" pitchFamily="2" charset="0"/>
              </a:rPr>
              <a:t>DIGITAL</a:t>
            </a:r>
            <a:r>
              <a:rPr lang="en-GB" sz="2400" spc="-35" dirty="0" smtClean="0">
                <a:latin typeface="Merriweather" panose="00000500000000000000" pitchFamily="2" charset="0"/>
              </a:rPr>
              <a:t> </a:t>
            </a:r>
            <a:r>
              <a:rPr lang="en-GB" sz="2400" spc="-5" dirty="0" smtClean="0">
                <a:latin typeface="Merriweather" panose="00000500000000000000" pitchFamily="2" charset="0"/>
              </a:rPr>
              <a:t>MARKETING </a:t>
            </a:r>
            <a:r>
              <a:rPr lang="en-GB" sz="2400" spc="-655" dirty="0" smtClean="0">
                <a:latin typeface="Merriweather" panose="00000500000000000000" pitchFamily="2" charset="0"/>
              </a:rPr>
              <a:t> </a:t>
            </a:r>
            <a:r>
              <a:rPr lang="en-GB" sz="2400" spc="-5" dirty="0" smtClean="0">
                <a:latin typeface="Merriweather" panose="00000500000000000000" pitchFamily="2" charset="0"/>
              </a:rPr>
              <a:t>BUSINESS</a:t>
            </a:r>
            <a:r>
              <a:rPr lang="en-GB" sz="2400" spc="-40" dirty="0" smtClean="0">
                <a:latin typeface="Merriweather" panose="00000500000000000000" pitchFamily="2" charset="0"/>
              </a:rPr>
              <a:t> </a:t>
            </a:r>
            <a:r>
              <a:rPr lang="en-GB" sz="2400" dirty="0" smtClean="0">
                <a:latin typeface="Merriweather" panose="00000500000000000000" pitchFamily="2" charset="0"/>
              </a:rPr>
              <a:t>INVESTMENT</a:t>
            </a:r>
            <a:r>
              <a:rPr lang="en-GB" sz="2400" spc="-30" dirty="0" smtClean="0">
                <a:latin typeface="Merriweather" panose="00000500000000000000" pitchFamily="2" charset="0"/>
              </a:rPr>
              <a:t> </a:t>
            </a:r>
            <a:r>
              <a:rPr lang="en-GB" sz="2400" spc="-5" dirty="0" smtClean="0">
                <a:latin typeface="Merriweather" panose="00000500000000000000" pitchFamily="2" charset="0"/>
              </a:rPr>
              <a:t>ALTERNATIVES</a:t>
            </a:r>
            <a:endParaRPr lang="en-GB" sz="2400" spc="-5" dirty="0">
              <a:latin typeface="Merriweather" panose="00000500000000000000" pitchFamily="2" charset="0"/>
            </a:endParaRPr>
          </a:p>
        </p:txBody>
      </p:sp>
      <p:pic>
        <p:nvPicPr>
          <p:cNvPr id="3" name="object 3"/>
          <p:cNvPicPr/>
          <p:nvPr/>
        </p:nvPicPr>
        <p:blipFill>
          <a:blip r:embed="rId1" cstate="print"/>
          <a:stretch>
            <a:fillRect/>
          </a:stretch>
        </p:blipFill>
        <p:spPr>
          <a:xfrm>
            <a:off x="2892552" y="1362453"/>
            <a:ext cx="6893052" cy="54102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34886" y="-158411"/>
            <a:ext cx="14020800" cy="1367348"/>
          </a:xfrm>
          <a:prstGeom prst="rect">
            <a:avLst/>
          </a:prstGeom>
        </p:spPr>
        <p:txBody>
          <a:bodyPr vert="horz" wrap="square" lIns="0" tIns="256844" rIns="0" bIns="0" rtlCol="0" anchor="ctr">
            <a:spAutoFit/>
          </a:bodyPr>
          <a:lstStyle/>
          <a:p>
            <a:pPr marL="3752850" marR="5080" indent="386715">
              <a:lnSpc>
                <a:spcPct val="100000"/>
              </a:lnSpc>
              <a:spcBef>
                <a:spcPts val="100"/>
              </a:spcBef>
            </a:pPr>
            <a:r>
              <a:rPr sz="3600" spc="-5" dirty="0">
                <a:latin typeface="Merriweather" panose="00000500000000000000" pitchFamily="2" charset="0"/>
              </a:rPr>
              <a:t>Influences</a:t>
            </a:r>
            <a:r>
              <a:rPr sz="3600" spc="-20" dirty="0">
                <a:latin typeface="Merriweather" panose="00000500000000000000" pitchFamily="2" charset="0"/>
              </a:rPr>
              <a:t> </a:t>
            </a:r>
            <a:r>
              <a:rPr sz="3600" dirty="0">
                <a:latin typeface="Merriweather" panose="00000500000000000000" pitchFamily="2" charset="0"/>
              </a:rPr>
              <a:t>on</a:t>
            </a:r>
            <a:r>
              <a:rPr sz="3600" spc="-25" dirty="0">
                <a:latin typeface="Merriweather" panose="00000500000000000000" pitchFamily="2" charset="0"/>
              </a:rPr>
              <a:t> </a:t>
            </a:r>
            <a:r>
              <a:rPr sz="3600" spc="-5" dirty="0">
                <a:latin typeface="Merriweather" panose="00000500000000000000" pitchFamily="2" charset="0"/>
              </a:rPr>
              <a:t>customers </a:t>
            </a:r>
            <a:r>
              <a:rPr sz="3600" dirty="0">
                <a:latin typeface="Merriweather" panose="00000500000000000000" pitchFamily="2" charset="0"/>
              </a:rPr>
              <a:t>of </a:t>
            </a:r>
            <a:r>
              <a:rPr sz="3600" spc="-655" dirty="0">
                <a:latin typeface="Merriweather" panose="00000500000000000000" pitchFamily="2" charset="0"/>
              </a:rPr>
              <a:t> </a:t>
            </a:r>
            <a:r>
              <a:rPr sz="3600" spc="-5" dirty="0">
                <a:latin typeface="Merriweather" panose="00000500000000000000" pitchFamily="2" charset="0"/>
              </a:rPr>
              <a:t>multichannel</a:t>
            </a:r>
            <a:r>
              <a:rPr sz="3600" spc="-30" dirty="0">
                <a:latin typeface="Merriweather" panose="00000500000000000000" pitchFamily="2" charset="0"/>
              </a:rPr>
              <a:t> </a:t>
            </a:r>
            <a:r>
              <a:rPr sz="3600" spc="-5" dirty="0">
                <a:latin typeface="Merriweather" panose="00000500000000000000" pitchFamily="2" charset="0"/>
              </a:rPr>
              <a:t>decision</a:t>
            </a:r>
            <a:r>
              <a:rPr sz="3600" spc="-35" dirty="0">
                <a:latin typeface="Merriweather" panose="00000500000000000000" pitchFamily="2" charset="0"/>
              </a:rPr>
              <a:t> </a:t>
            </a:r>
            <a:r>
              <a:rPr sz="3600" spc="-5" dirty="0">
                <a:latin typeface="Merriweather" panose="00000500000000000000" pitchFamily="2" charset="0"/>
              </a:rPr>
              <a:t>making</a:t>
            </a:r>
            <a:endParaRPr sz="3600" spc="-5" dirty="0">
              <a:latin typeface="Merriweather" panose="00000500000000000000" pitchFamily="2" charset="0"/>
            </a:endParaRPr>
          </a:p>
        </p:txBody>
      </p:sp>
      <p:pic>
        <p:nvPicPr>
          <p:cNvPr id="3" name="object 3"/>
          <p:cNvPicPr/>
          <p:nvPr/>
        </p:nvPicPr>
        <p:blipFill>
          <a:blip r:embed="rId1" cstate="print"/>
          <a:stretch>
            <a:fillRect/>
          </a:stretch>
        </p:blipFill>
        <p:spPr>
          <a:xfrm>
            <a:off x="2563367" y="1450847"/>
            <a:ext cx="6705600" cy="4623816"/>
          </a:xfrm>
          <a:prstGeom prst="rect">
            <a:avLst/>
          </a:prstGeom>
        </p:spPr>
      </p:pic>
      <p:sp>
        <p:nvSpPr>
          <p:cNvPr id="4" name="object 4"/>
          <p:cNvSpPr txBox="1"/>
          <p:nvPr/>
        </p:nvSpPr>
        <p:spPr>
          <a:xfrm>
            <a:off x="1789887" y="6558484"/>
            <a:ext cx="2473960" cy="166071"/>
          </a:xfrm>
          <a:prstGeom prst="rect">
            <a:avLst/>
          </a:prstGeom>
        </p:spPr>
        <p:txBody>
          <a:bodyPr vert="horz" wrap="square" lIns="0" tIns="12065" rIns="0" bIns="0" rtlCol="0">
            <a:spAutoFit/>
          </a:bodyPr>
          <a:lstStyle/>
          <a:p>
            <a:pPr marL="12700">
              <a:spcBef>
                <a:spcPts val="95"/>
              </a:spcBef>
            </a:pPr>
            <a:r>
              <a:rPr sz="1000" i="1" spc="-5" dirty="0">
                <a:solidFill>
                  <a:srgbClr val="221F1F"/>
                </a:solidFill>
                <a:latin typeface="Arial" panose="020B0604020202020204"/>
                <a:cs typeface="Arial" panose="020B0604020202020204"/>
              </a:rPr>
              <a:t>Source</a:t>
            </a:r>
            <a:r>
              <a:rPr sz="1000" spc="-5" dirty="0">
                <a:solidFill>
                  <a:srgbClr val="221F1F"/>
                </a:solidFill>
                <a:latin typeface="Arial MT"/>
                <a:cs typeface="Arial MT"/>
              </a:rPr>
              <a:t>:</a:t>
            </a:r>
            <a:r>
              <a:rPr sz="1000" spc="-15" dirty="0">
                <a:solidFill>
                  <a:srgbClr val="221F1F"/>
                </a:solidFill>
                <a:latin typeface="Arial MT"/>
                <a:cs typeface="Arial MT"/>
              </a:rPr>
              <a:t> </a:t>
            </a:r>
            <a:r>
              <a:rPr sz="1000" spc="-5" dirty="0">
                <a:solidFill>
                  <a:srgbClr val="221F1F"/>
                </a:solidFill>
                <a:latin typeface="Arial MT"/>
                <a:cs typeface="Arial MT"/>
              </a:rPr>
              <a:t>adapted</a:t>
            </a:r>
            <a:r>
              <a:rPr sz="1000" spc="-20" dirty="0">
                <a:solidFill>
                  <a:srgbClr val="221F1F"/>
                </a:solidFill>
                <a:latin typeface="Arial MT"/>
                <a:cs typeface="Arial MT"/>
              </a:rPr>
              <a:t> </a:t>
            </a:r>
            <a:r>
              <a:rPr sz="1000" spc="-5" dirty="0">
                <a:solidFill>
                  <a:srgbClr val="221F1F"/>
                </a:solidFill>
                <a:latin typeface="Arial MT"/>
                <a:cs typeface="Arial MT"/>
              </a:rPr>
              <a:t>from</a:t>
            </a:r>
            <a:r>
              <a:rPr sz="1000" spc="-10" dirty="0">
                <a:solidFill>
                  <a:srgbClr val="221F1F"/>
                </a:solidFill>
                <a:latin typeface="Arial MT"/>
                <a:cs typeface="Arial MT"/>
              </a:rPr>
              <a:t> Dholakia</a:t>
            </a:r>
            <a:r>
              <a:rPr sz="1000" dirty="0">
                <a:solidFill>
                  <a:srgbClr val="221F1F"/>
                </a:solidFill>
                <a:latin typeface="Arial MT"/>
                <a:cs typeface="Arial MT"/>
              </a:rPr>
              <a:t> </a:t>
            </a:r>
            <a:r>
              <a:rPr sz="1000" i="1" spc="-5" dirty="0">
                <a:solidFill>
                  <a:srgbClr val="221F1F"/>
                </a:solidFill>
                <a:latin typeface="Arial" panose="020B0604020202020204"/>
                <a:cs typeface="Arial" panose="020B0604020202020204"/>
              </a:rPr>
              <a:t>et</a:t>
            </a:r>
            <a:r>
              <a:rPr sz="1000" i="1" spc="-20" dirty="0">
                <a:solidFill>
                  <a:srgbClr val="221F1F"/>
                </a:solidFill>
                <a:latin typeface="Arial" panose="020B0604020202020204"/>
                <a:cs typeface="Arial" panose="020B0604020202020204"/>
              </a:rPr>
              <a:t> </a:t>
            </a:r>
            <a:r>
              <a:rPr sz="1000" i="1" spc="-10" dirty="0">
                <a:solidFill>
                  <a:srgbClr val="221F1F"/>
                </a:solidFill>
                <a:latin typeface="Arial" panose="020B0604020202020204"/>
                <a:cs typeface="Arial" panose="020B0604020202020204"/>
              </a:rPr>
              <a:t>al</a:t>
            </a:r>
            <a:r>
              <a:rPr sz="1000" spc="-10" dirty="0">
                <a:solidFill>
                  <a:srgbClr val="221F1F"/>
                </a:solidFill>
                <a:latin typeface="Arial MT"/>
                <a:cs typeface="Arial MT"/>
              </a:rPr>
              <a:t>.</a:t>
            </a:r>
            <a:r>
              <a:rPr sz="1000" spc="5" dirty="0">
                <a:solidFill>
                  <a:srgbClr val="221F1F"/>
                </a:solidFill>
                <a:latin typeface="Arial MT"/>
                <a:cs typeface="Arial MT"/>
              </a:rPr>
              <a:t> </a:t>
            </a:r>
            <a:r>
              <a:rPr sz="1000" spc="-10" dirty="0">
                <a:solidFill>
                  <a:srgbClr val="221F1F"/>
                </a:solidFill>
                <a:latin typeface="Arial MT"/>
                <a:cs typeface="Arial MT"/>
              </a:rPr>
              <a:t>(2010)</a:t>
            </a:r>
            <a:endParaRPr sz="1000">
              <a:latin typeface="Arial MT"/>
              <a:cs typeface="Arial M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ctrTitle"/>
          </p:nvPr>
        </p:nvSpPr>
        <p:spPr>
          <a:xfrm>
            <a:off x="-2858299" y="662675"/>
            <a:ext cx="11986768" cy="382156"/>
          </a:xfrm>
          <a:prstGeom prst="rect">
            <a:avLst/>
          </a:prstGeom>
        </p:spPr>
        <p:txBody>
          <a:bodyPr vert="horz" wrap="square" lIns="0" tIns="12700" rIns="0" bIns="0" rtlCol="0" anchor="ctr">
            <a:spAutoFit/>
          </a:bodyPr>
          <a:lstStyle/>
          <a:p>
            <a:pPr marL="5639435">
              <a:lnSpc>
                <a:spcPct val="100000"/>
              </a:lnSpc>
              <a:spcBef>
                <a:spcPts val="100"/>
              </a:spcBef>
            </a:pPr>
            <a:r>
              <a:rPr lang="en-GB" spc="-5" dirty="0" smtClean="0">
                <a:latin typeface="Merriweather" panose="00000500000000000000" pitchFamily="2" charset="0"/>
              </a:rPr>
              <a:t>CHANNEL</a:t>
            </a:r>
            <a:r>
              <a:rPr lang="en-GB" spc="-35" dirty="0" smtClean="0">
                <a:latin typeface="Merriweather" panose="00000500000000000000" pitchFamily="2" charset="0"/>
              </a:rPr>
              <a:t> </a:t>
            </a:r>
            <a:r>
              <a:rPr lang="en-GB" spc="-5" dirty="0" smtClean="0">
                <a:latin typeface="Merriweather" panose="00000500000000000000" pitchFamily="2" charset="0"/>
              </a:rPr>
              <a:t>COVERAGE</a:t>
            </a:r>
            <a:r>
              <a:rPr lang="en-GB" spc="-30" dirty="0" smtClean="0">
                <a:latin typeface="Merriweather" panose="00000500000000000000" pitchFamily="2" charset="0"/>
              </a:rPr>
              <a:t> </a:t>
            </a:r>
            <a:r>
              <a:rPr lang="en-GB" spc="-5" dirty="0" smtClean="0">
                <a:latin typeface="Merriweather" panose="00000500000000000000" pitchFamily="2" charset="0"/>
              </a:rPr>
              <a:t>MAP</a:t>
            </a:r>
            <a:endParaRPr lang="en-GB" spc="-5" dirty="0">
              <a:latin typeface="Merriweather" panose="00000500000000000000" pitchFamily="2" charset="0"/>
            </a:endParaRPr>
          </a:p>
        </p:txBody>
      </p:sp>
      <p:pic>
        <p:nvPicPr>
          <p:cNvPr id="3" name="object 3"/>
          <p:cNvPicPr/>
          <p:nvPr/>
        </p:nvPicPr>
        <p:blipFill>
          <a:blip r:embed="rId1" cstate="print"/>
          <a:stretch>
            <a:fillRect/>
          </a:stretch>
        </p:blipFill>
        <p:spPr>
          <a:xfrm>
            <a:off x="3342132" y="2130550"/>
            <a:ext cx="6076188" cy="4625340"/>
          </a:xfrm>
          <a:prstGeom prst="rect">
            <a:avLst/>
          </a:prstGeom>
        </p:spPr>
      </p:pic>
      <p:sp>
        <p:nvSpPr>
          <p:cNvPr id="4" name="object 4"/>
          <p:cNvSpPr txBox="1"/>
          <p:nvPr/>
        </p:nvSpPr>
        <p:spPr>
          <a:xfrm>
            <a:off x="2014525" y="1269873"/>
            <a:ext cx="7789545" cy="635635"/>
          </a:xfrm>
          <a:prstGeom prst="rect">
            <a:avLst/>
          </a:prstGeom>
        </p:spPr>
        <p:txBody>
          <a:bodyPr vert="horz" wrap="square" lIns="0" tIns="13335" rIns="0" bIns="0" rtlCol="0">
            <a:spAutoFit/>
          </a:bodyPr>
          <a:lstStyle/>
          <a:p>
            <a:pPr marL="12700" marR="5080">
              <a:spcBef>
                <a:spcPts val="105"/>
              </a:spcBef>
            </a:pPr>
            <a:r>
              <a:rPr sz="2000" b="1" spc="-15" dirty="0">
                <a:solidFill>
                  <a:srgbClr val="221F1F"/>
                </a:solidFill>
                <a:latin typeface="Arial" panose="020B0604020202020204"/>
                <a:cs typeface="Arial" panose="020B0604020202020204"/>
              </a:rPr>
              <a:t>Company’s </a:t>
            </a:r>
            <a:r>
              <a:rPr sz="2000" b="1" spc="-5" dirty="0">
                <a:solidFill>
                  <a:srgbClr val="221F1F"/>
                </a:solidFill>
                <a:latin typeface="Arial" panose="020B0604020202020204"/>
                <a:cs typeface="Arial" panose="020B0604020202020204"/>
              </a:rPr>
              <a:t>preferred strategy </a:t>
            </a:r>
            <a:r>
              <a:rPr sz="2000" b="1" dirty="0">
                <a:solidFill>
                  <a:srgbClr val="221F1F"/>
                </a:solidFill>
                <a:latin typeface="Arial" panose="020B0604020202020204"/>
                <a:cs typeface="Arial" panose="020B0604020202020204"/>
              </a:rPr>
              <a:t>for communications with different </a:t>
            </a:r>
            <a:r>
              <a:rPr sz="2000" b="1" spc="-545" dirty="0">
                <a:solidFill>
                  <a:srgbClr val="221F1F"/>
                </a:solidFill>
                <a:latin typeface="Arial" panose="020B0604020202020204"/>
                <a:cs typeface="Arial" panose="020B0604020202020204"/>
              </a:rPr>
              <a:t> </a:t>
            </a:r>
            <a:r>
              <a:rPr sz="2000" b="1" dirty="0">
                <a:solidFill>
                  <a:srgbClr val="221F1F"/>
                </a:solidFill>
                <a:latin typeface="Arial" panose="020B0604020202020204"/>
                <a:cs typeface="Arial" panose="020B0604020202020204"/>
              </a:rPr>
              <a:t>customer</a:t>
            </a:r>
            <a:r>
              <a:rPr sz="2000" b="1" spc="-35" dirty="0">
                <a:solidFill>
                  <a:srgbClr val="221F1F"/>
                </a:solidFill>
                <a:latin typeface="Arial" panose="020B0604020202020204"/>
                <a:cs typeface="Arial" panose="020B0604020202020204"/>
              </a:rPr>
              <a:t> </a:t>
            </a:r>
            <a:r>
              <a:rPr sz="2000" b="1" spc="-5" dirty="0">
                <a:solidFill>
                  <a:srgbClr val="221F1F"/>
                </a:solidFill>
                <a:latin typeface="Arial" panose="020B0604020202020204"/>
                <a:cs typeface="Arial" panose="020B0604020202020204"/>
              </a:rPr>
              <a:t>segments</a:t>
            </a:r>
            <a:r>
              <a:rPr sz="2000" b="1" spc="-25" dirty="0">
                <a:solidFill>
                  <a:srgbClr val="221F1F"/>
                </a:solidFill>
                <a:latin typeface="Arial" panose="020B0604020202020204"/>
                <a:cs typeface="Arial" panose="020B0604020202020204"/>
              </a:rPr>
              <a:t> </a:t>
            </a:r>
            <a:r>
              <a:rPr sz="2000" b="1" spc="-5" dirty="0">
                <a:solidFill>
                  <a:srgbClr val="221F1F"/>
                </a:solidFill>
                <a:latin typeface="Arial" panose="020B0604020202020204"/>
                <a:cs typeface="Arial" panose="020B0604020202020204"/>
              </a:rPr>
              <a:t>and</a:t>
            </a:r>
            <a:r>
              <a:rPr sz="2000" b="1" dirty="0">
                <a:solidFill>
                  <a:srgbClr val="221F1F"/>
                </a:solidFill>
                <a:latin typeface="Arial" panose="020B0604020202020204"/>
                <a:cs typeface="Arial" panose="020B0604020202020204"/>
              </a:rPr>
              <a:t> </a:t>
            </a:r>
            <a:r>
              <a:rPr sz="2000" b="1" spc="-5" dirty="0">
                <a:solidFill>
                  <a:srgbClr val="221F1F"/>
                </a:solidFill>
                <a:latin typeface="Arial" panose="020B0604020202020204"/>
                <a:cs typeface="Arial" panose="020B0604020202020204"/>
              </a:rPr>
              <a:t>different</a:t>
            </a:r>
            <a:r>
              <a:rPr sz="2000" b="1" spc="-45" dirty="0">
                <a:solidFill>
                  <a:srgbClr val="221F1F"/>
                </a:solidFill>
                <a:latin typeface="Arial" panose="020B0604020202020204"/>
                <a:cs typeface="Arial" panose="020B0604020202020204"/>
              </a:rPr>
              <a:t> </a:t>
            </a:r>
            <a:r>
              <a:rPr sz="2000" b="1" spc="-10" dirty="0">
                <a:solidFill>
                  <a:srgbClr val="221F1F"/>
                </a:solidFill>
                <a:latin typeface="Arial" panose="020B0604020202020204"/>
                <a:cs typeface="Arial" panose="020B0604020202020204"/>
              </a:rPr>
              <a:t>value</a:t>
            </a:r>
            <a:endParaRPr sz="2000">
              <a:latin typeface="Arial" panose="020B0604020202020204"/>
              <a:cs typeface="Arial" panose="020B0604020202020204"/>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966062" y="6462166"/>
            <a:ext cx="1143635" cy="197490"/>
          </a:xfrm>
          <a:prstGeom prst="rect">
            <a:avLst/>
          </a:prstGeom>
        </p:spPr>
        <p:txBody>
          <a:bodyPr vert="horz" wrap="square" lIns="0" tIns="12700" rIns="0" bIns="0" rtlCol="0">
            <a:spAutoFit/>
          </a:bodyPr>
          <a:lstStyle/>
          <a:p>
            <a:pPr marL="12700">
              <a:spcBef>
                <a:spcPts val="100"/>
              </a:spcBef>
            </a:pPr>
            <a:r>
              <a:rPr sz="1200" spc="-5" dirty="0">
                <a:solidFill>
                  <a:srgbClr val="221F1F"/>
                </a:solidFill>
                <a:latin typeface="Arial MT"/>
                <a:cs typeface="Arial MT"/>
              </a:rPr>
              <a:t>londonmet.ac.uk</a:t>
            </a:r>
            <a:endParaRPr sz="1200">
              <a:latin typeface="Arial MT"/>
              <a:cs typeface="Arial MT"/>
            </a:endParaRPr>
          </a:p>
        </p:txBody>
      </p:sp>
      <p:sp>
        <p:nvSpPr>
          <p:cNvPr id="5" name="object 5"/>
          <p:cNvSpPr txBox="1">
            <a:spLocks noGrp="1"/>
          </p:cNvSpPr>
          <p:nvPr>
            <p:ph type="title"/>
          </p:nvPr>
        </p:nvSpPr>
        <p:spPr>
          <a:xfrm>
            <a:off x="6174233" y="524415"/>
            <a:ext cx="4765204" cy="566822"/>
          </a:xfrm>
          <a:prstGeom prst="rect">
            <a:avLst/>
          </a:prstGeom>
        </p:spPr>
        <p:txBody>
          <a:bodyPr vert="horz" wrap="square" lIns="0" tIns="12700" rIns="0" bIns="0" rtlCol="0" anchor="ctr">
            <a:spAutoFit/>
          </a:bodyPr>
          <a:lstStyle/>
          <a:p>
            <a:pPr marL="12700">
              <a:lnSpc>
                <a:spcPct val="100000"/>
              </a:lnSpc>
              <a:spcBef>
                <a:spcPts val="100"/>
              </a:spcBef>
            </a:pPr>
            <a:r>
              <a:rPr sz="3600" spc="-5" dirty="0">
                <a:latin typeface="Merriweather" panose="00000500000000000000" pitchFamily="2" charset="0"/>
              </a:rPr>
              <a:t>Module</a:t>
            </a:r>
            <a:r>
              <a:rPr sz="3600" spc="-75" dirty="0">
                <a:latin typeface="Merriweather" panose="00000500000000000000" pitchFamily="2" charset="0"/>
              </a:rPr>
              <a:t> </a:t>
            </a:r>
            <a:r>
              <a:rPr sz="3600" dirty="0">
                <a:latin typeface="Merriweather" panose="00000500000000000000" pitchFamily="2" charset="0"/>
              </a:rPr>
              <a:t>Overview</a:t>
            </a:r>
            <a:endParaRPr sz="3600" dirty="0">
              <a:latin typeface="Merriweather" panose="00000500000000000000" pitchFamily="2" charset="0"/>
            </a:endParaRPr>
          </a:p>
        </p:txBody>
      </p:sp>
      <p:grpSp>
        <p:nvGrpSpPr>
          <p:cNvPr id="6" name="object 6"/>
          <p:cNvGrpSpPr/>
          <p:nvPr/>
        </p:nvGrpSpPr>
        <p:grpSpPr>
          <a:xfrm>
            <a:off x="3000756" y="1325880"/>
            <a:ext cx="1525905" cy="1369060"/>
            <a:chOff x="1476755" y="1325880"/>
            <a:chExt cx="1525905" cy="1369060"/>
          </a:xfrm>
        </p:grpSpPr>
        <p:sp>
          <p:nvSpPr>
            <p:cNvPr id="7" name="object 7"/>
            <p:cNvSpPr/>
            <p:nvPr/>
          </p:nvSpPr>
          <p:spPr>
            <a:xfrm>
              <a:off x="1716023" y="1554480"/>
              <a:ext cx="137160" cy="1140460"/>
            </a:xfrm>
            <a:custGeom>
              <a:avLst/>
              <a:gdLst/>
              <a:ahLst/>
              <a:cxnLst/>
              <a:rect l="l" t="t" r="r" b="b"/>
              <a:pathLst>
                <a:path w="137160" h="1140460">
                  <a:moveTo>
                    <a:pt x="137160" y="0"/>
                  </a:moveTo>
                  <a:lnTo>
                    <a:pt x="0" y="0"/>
                  </a:lnTo>
                  <a:lnTo>
                    <a:pt x="0" y="1139952"/>
                  </a:lnTo>
                  <a:lnTo>
                    <a:pt x="137160" y="1139952"/>
                  </a:lnTo>
                  <a:lnTo>
                    <a:pt x="137160" y="0"/>
                  </a:lnTo>
                  <a:close/>
                </a:path>
              </a:pathLst>
            </a:custGeom>
            <a:solidFill>
              <a:srgbClr val="AAC9BB"/>
            </a:solidFill>
          </p:spPr>
          <p:txBody>
            <a:bodyPr wrap="square" lIns="0" tIns="0" rIns="0" bIns="0" rtlCol="0"/>
            <a:lstStyle/>
            <a:p/>
          </p:txBody>
        </p:sp>
        <p:sp>
          <p:nvSpPr>
            <p:cNvPr id="8" name="object 8"/>
            <p:cNvSpPr/>
            <p:nvPr/>
          </p:nvSpPr>
          <p:spPr>
            <a:xfrm>
              <a:off x="1476755" y="1325880"/>
              <a:ext cx="1525905" cy="916305"/>
            </a:xfrm>
            <a:custGeom>
              <a:avLst/>
              <a:gdLst/>
              <a:ahLst/>
              <a:cxnLst/>
              <a:rect l="l" t="t" r="r" b="b"/>
              <a:pathLst>
                <a:path w="1525905" h="916305">
                  <a:moveTo>
                    <a:pt x="1433957" y="0"/>
                  </a:moveTo>
                  <a:lnTo>
                    <a:pt x="91566" y="0"/>
                  </a:lnTo>
                  <a:lnTo>
                    <a:pt x="55935" y="7199"/>
                  </a:lnTo>
                  <a:lnTo>
                    <a:pt x="26828" y="26828"/>
                  </a:lnTo>
                  <a:lnTo>
                    <a:pt x="7199" y="55935"/>
                  </a:lnTo>
                  <a:lnTo>
                    <a:pt x="0" y="91567"/>
                  </a:lnTo>
                  <a:lnTo>
                    <a:pt x="0" y="824357"/>
                  </a:lnTo>
                  <a:lnTo>
                    <a:pt x="7199" y="859988"/>
                  </a:lnTo>
                  <a:lnTo>
                    <a:pt x="26828" y="889095"/>
                  </a:lnTo>
                  <a:lnTo>
                    <a:pt x="55935" y="908724"/>
                  </a:lnTo>
                  <a:lnTo>
                    <a:pt x="91566" y="915924"/>
                  </a:lnTo>
                  <a:lnTo>
                    <a:pt x="1433957" y="915924"/>
                  </a:lnTo>
                  <a:lnTo>
                    <a:pt x="1469588" y="908724"/>
                  </a:lnTo>
                  <a:lnTo>
                    <a:pt x="1498695" y="889095"/>
                  </a:lnTo>
                  <a:lnTo>
                    <a:pt x="1518324" y="859988"/>
                  </a:lnTo>
                  <a:lnTo>
                    <a:pt x="1525524" y="824357"/>
                  </a:lnTo>
                  <a:lnTo>
                    <a:pt x="1525524" y="91567"/>
                  </a:lnTo>
                  <a:lnTo>
                    <a:pt x="1518324" y="55935"/>
                  </a:lnTo>
                  <a:lnTo>
                    <a:pt x="1498695" y="26828"/>
                  </a:lnTo>
                  <a:lnTo>
                    <a:pt x="1469588" y="7199"/>
                  </a:lnTo>
                  <a:lnTo>
                    <a:pt x="1433957" y="0"/>
                  </a:lnTo>
                  <a:close/>
                </a:path>
              </a:pathLst>
            </a:custGeom>
            <a:solidFill>
              <a:srgbClr val="009A71"/>
            </a:solidFill>
          </p:spPr>
          <p:txBody>
            <a:bodyPr wrap="square" lIns="0" tIns="0" rIns="0" bIns="0" rtlCol="0"/>
            <a:lstStyle/>
            <a:p/>
          </p:txBody>
        </p:sp>
      </p:grpSp>
      <p:sp>
        <p:nvSpPr>
          <p:cNvPr id="9" name="object 9"/>
          <p:cNvSpPr txBox="1"/>
          <p:nvPr/>
        </p:nvSpPr>
        <p:spPr>
          <a:xfrm>
            <a:off x="3222498" y="1665173"/>
            <a:ext cx="1083310" cy="197490"/>
          </a:xfrm>
          <a:prstGeom prst="rect">
            <a:avLst/>
          </a:prstGeom>
        </p:spPr>
        <p:txBody>
          <a:bodyPr vert="horz" wrap="square" lIns="0" tIns="12700" rIns="0" bIns="0" rtlCol="0">
            <a:spAutoFit/>
          </a:bodyPr>
          <a:lstStyle/>
          <a:p>
            <a:pPr marL="12700">
              <a:spcBef>
                <a:spcPts val="100"/>
              </a:spcBef>
            </a:pPr>
            <a:r>
              <a:rPr sz="1200" b="1" spc="-5" dirty="0">
                <a:solidFill>
                  <a:srgbClr val="FFFFFF"/>
                </a:solidFill>
                <a:latin typeface="Arial" panose="020B0604020202020204"/>
                <a:cs typeface="Arial" panose="020B0604020202020204"/>
              </a:rPr>
              <a:t>1.</a:t>
            </a:r>
            <a:r>
              <a:rPr sz="1200" b="1" spc="-45" dirty="0">
                <a:solidFill>
                  <a:srgbClr val="FFFFFF"/>
                </a:solidFill>
                <a:latin typeface="Arial" panose="020B0604020202020204"/>
                <a:cs typeface="Arial" panose="020B0604020202020204"/>
              </a:rPr>
              <a:t> </a:t>
            </a:r>
            <a:r>
              <a:rPr sz="1200" b="1" spc="-5" dirty="0">
                <a:solidFill>
                  <a:srgbClr val="FFFFFF"/>
                </a:solidFill>
                <a:latin typeface="Arial" panose="020B0604020202020204"/>
                <a:cs typeface="Arial" panose="020B0604020202020204"/>
              </a:rPr>
              <a:t>Introduction</a:t>
            </a:r>
            <a:endParaRPr sz="1200">
              <a:latin typeface="Arial" panose="020B0604020202020204"/>
              <a:cs typeface="Arial" panose="020B0604020202020204"/>
            </a:endParaRPr>
          </a:p>
        </p:txBody>
      </p:sp>
      <p:grpSp>
        <p:nvGrpSpPr>
          <p:cNvPr id="10" name="object 10"/>
          <p:cNvGrpSpPr/>
          <p:nvPr/>
        </p:nvGrpSpPr>
        <p:grpSpPr>
          <a:xfrm>
            <a:off x="3000756" y="2473452"/>
            <a:ext cx="1525905" cy="1365885"/>
            <a:chOff x="1476755" y="2473451"/>
            <a:chExt cx="1525905" cy="1365885"/>
          </a:xfrm>
        </p:grpSpPr>
        <p:sp>
          <p:nvSpPr>
            <p:cNvPr id="11" name="object 11"/>
            <p:cNvSpPr/>
            <p:nvPr/>
          </p:nvSpPr>
          <p:spPr>
            <a:xfrm>
              <a:off x="1716023" y="2700527"/>
              <a:ext cx="137160" cy="1138555"/>
            </a:xfrm>
            <a:custGeom>
              <a:avLst/>
              <a:gdLst/>
              <a:ahLst/>
              <a:cxnLst/>
              <a:rect l="l" t="t" r="r" b="b"/>
              <a:pathLst>
                <a:path w="137160" h="1138554">
                  <a:moveTo>
                    <a:pt x="137160" y="0"/>
                  </a:moveTo>
                  <a:lnTo>
                    <a:pt x="0" y="0"/>
                  </a:lnTo>
                  <a:lnTo>
                    <a:pt x="0" y="1138428"/>
                  </a:lnTo>
                  <a:lnTo>
                    <a:pt x="137160" y="1138428"/>
                  </a:lnTo>
                  <a:lnTo>
                    <a:pt x="137160" y="0"/>
                  </a:lnTo>
                  <a:close/>
                </a:path>
              </a:pathLst>
            </a:custGeom>
            <a:solidFill>
              <a:srgbClr val="AAC9BB"/>
            </a:solidFill>
          </p:spPr>
          <p:txBody>
            <a:bodyPr wrap="square" lIns="0" tIns="0" rIns="0" bIns="0" rtlCol="0"/>
            <a:lstStyle/>
            <a:p/>
          </p:txBody>
        </p:sp>
        <p:sp>
          <p:nvSpPr>
            <p:cNvPr id="12" name="object 12"/>
            <p:cNvSpPr/>
            <p:nvPr/>
          </p:nvSpPr>
          <p:spPr>
            <a:xfrm>
              <a:off x="1476755" y="2473451"/>
              <a:ext cx="1525905" cy="914400"/>
            </a:xfrm>
            <a:custGeom>
              <a:avLst/>
              <a:gdLst/>
              <a:ahLst/>
              <a:cxnLst/>
              <a:rect l="l" t="t" r="r" b="b"/>
              <a:pathLst>
                <a:path w="1525905" h="914400">
                  <a:moveTo>
                    <a:pt x="1434083" y="0"/>
                  </a:moveTo>
                  <a:lnTo>
                    <a:pt x="91440" y="0"/>
                  </a:lnTo>
                  <a:lnTo>
                    <a:pt x="55828" y="7179"/>
                  </a:lnTo>
                  <a:lnTo>
                    <a:pt x="26765" y="26765"/>
                  </a:lnTo>
                  <a:lnTo>
                    <a:pt x="7179" y="55828"/>
                  </a:lnTo>
                  <a:lnTo>
                    <a:pt x="0" y="91439"/>
                  </a:lnTo>
                  <a:lnTo>
                    <a:pt x="0" y="822960"/>
                  </a:lnTo>
                  <a:lnTo>
                    <a:pt x="7179" y="858571"/>
                  </a:lnTo>
                  <a:lnTo>
                    <a:pt x="26765" y="887634"/>
                  </a:lnTo>
                  <a:lnTo>
                    <a:pt x="55828" y="907220"/>
                  </a:lnTo>
                  <a:lnTo>
                    <a:pt x="91440" y="914400"/>
                  </a:lnTo>
                  <a:lnTo>
                    <a:pt x="1434083" y="914400"/>
                  </a:lnTo>
                  <a:lnTo>
                    <a:pt x="1469695" y="907220"/>
                  </a:lnTo>
                  <a:lnTo>
                    <a:pt x="1498758" y="887634"/>
                  </a:lnTo>
                  <a:lnTo>
                    <a:pt x="1518344" y="858571"/>
                  </a:lnTo>
                  <a:lnTo>
                    <a:pt x="1525524" y="822960"/>
                  </a:lnTo>
                  <a:lnTo>
                    <a:pt x="1525524" y="91439"/>
                  </a:lnTo>
                  <a:lnTo>
                    <a:pt x="1518344" y="55828"/>
                  </a:lnTo>
                  <a:lnTo>
                    <a:pt x="1498758" y="26765"/>
                  </a:lnTo>
                  <a:lnTo>
                    <a:pt x="1469695" y="7179"/>
                  </a:lnTo>
                  <a:lnTo>
                    <a:pt x="1434083" y="0"/>
                  </a:lnTo>
                  <a:close/>
                </a:path>
              </a:pathLst>
            </a:custGeom>
            <a:solidFill>
              <a:srgbClr val="009A71"/>
            </a:solidFill>
          </p:spPr>
          <p:txBody>
            <a:bodyPr wrap="square" lIns="0" tIns="0" rIns="0" bIns="0" rtlCol="0"/>
            <a:lstStyle/>
            <a:p/>
          </p:txBody>
        </p:sp>
      </p:grpSp>
      <p:sp>
        <p:nvSpPr>
          <p:cNvPr id="13" name="object 13"/>
          <p:cNvSpPr txBox="1"/>
          <p:nvPr/>
        </p:nvSpPr>
        <p:spPr>
          <a:xfrm>
            <a:off x="3270886" y="2733294"/>
            <a:ext cx="985519" cy="197490"/>
          </a:xfrm>
          <a:prstGeom prst="rect">
            <a:avLst/>
          </a:prstGeom>
        </p:spPr>
        <p:txBody>
          <a:bodyPr vert="horz" wrap="square" lIns="0" tIns="12700" rIns="0" bIns="0" rtlCol="0">
            <a:spAutoFit/>
          </a:bodyPr>
          <a:lstStyle/>
          <a:p>
            <a:pPr marL="12700">
              <a:spcBef>
                <a:spcPts val="100"/>
              </a:spcBef>
            </a:pPr>
            <a:r>
              <a:rPr sz="1200" b="1" dirty="0">
                <a:solidFill>
                  <a:srgbClr val="FFFFFF"/>
                </a:solidFill>
                <a:latin typeface="Arial" panose="020B0604020202020204"/>
                <a:cs typeface="Arial" panose="020B0604020202020204"/>
              </a:rPr>
              <a:t>2.</a:t>
            </a:r>
            <a:r>
              <a:rPr sz="1200" b="1" spc="-50" dirty="0">
                <a:solidFill>
                  <a:srgbClr val="FFFFFF"/>
                </a:solidFill>
                <a:latin typeface="Arial" panose="020B0604020202020204"/>
                <a:cs typeface="Arial" panose="020B0604020202020204"/>
              </a:rPr>
              <a:t> </a:t>
            </a:r>
            <a:r>
              <a:rPr sz="1200" b="1" dirty="0">
                <a:solidFill>
                  <a:srgbClr val="FFFFFF"/>
                </a:solidFill>
                <a:latin typeface="Arial" panose="020B0604020202020204"/>
                <a:cs typeface="Arial" panose="020B0604020202020204"/>
              </a:rPr>
              <a:t>The</a:t>
            </a:r>
            <a:r>
              <a:rPr sz="1200" b="1" spc="-30" dirty="0">
                <a:solidFill>
                  <a:srgbClr val="FFFFFF"/>
                </a:solidFill>
                <a:latin typeface="Arial" panose="020B0604020202020204"/>
                <a:cs typeface="Arial" panose="020B0604020202020204"/>
              </a:rPr>
              <a:t> </a:t>
            </a:r>
            <a:r>
              <a:rPr sz="1200" b="1" dirty="0">
                <a:solidFill>
                  <a:srgbClr val="FFFFFF"/>
                </a:solidFill>
                <a:latin typeface="Arial" panose="020B0604020202020204"/>
                <a:cs typeface="Arial" panose="020B0604020202020204"/>
              </a:rPr>
              <a:t>Global</a:t>
            </a:r>
            <a:endParaRPr sz="1200">
              <a:latin typeface="Arial" panose="020B0604020202020204"/>
              <a:cs typeface="Arial" panose="020B0604020202020204"/>
            </a:endParaRPr>
          </a:p>
        </p:txBody>
      </p:sp>
      <p:sp>
        <p:nvSpPr>
          <p:cNvPr id="14" name="object 14"/>
          <p:cNvSpPr txBox="1"/>
          <p:nvPr/>
        </p:nvSpPr>
        <p:spPr>
          <a:xfrm>
            <a:off x="3308985" y="2891790"/>
            <a:ext cx="910590" cy="197490"/>
          </a:xfrm>
          <a:prstGeom prst="rect">
            <a:avLst/>
          </a:prstGeom>
        </p:spPr>
        <p:txBody>
          <a:bodyPr vert="horz" wrap="square" lIns="0" tIns="12700" rIns="0" bIns="0" rtlCol="0">
            <a:spAutoFit/>
          </a:bodyPr>
          <a:lstStyle/>
          <a:p>
            <a:pPr marL="12700">
              <a:spcBef>
                <a:spcPts val="100"/>
              </a:spcBef>
            </a:pPr>
            <a:r>
              <a:rPr sz="1200" b="1" dirty="0">
                <a:solidFill>
                  <a:srgbClr val="FFFFFF"/>
                </a:solidFill>
                <a:latin typeface="Arial" panose="020B0604020202020204"/>
                <a:cs typeface="Arial" panose="020B0604020202020204"/>
              </a:rPr>
              <a:t>Ma</a:t>
            </a:r>
            <a:r>
              <a:rPr sz="1200" b="1" spc="-5" dirty="0">
                <a:solidFill>
                  <a:srgbClr val="FFFFFF"/>
                </a:solidFill>
                <a:latin typeface="Arial" panose="020B0604020202020204"/>
                <a:cs typeface="Arial" panose="020B0604020202020204"/>
              </a:rPr>
              <a:t>r</a:t>
            </a:r>
            <a:r>
              <a:rPr sz="1200" b="1" spc="5" dirty="0">
                <a:solidFill>
                  <a:srgbClr val="FFFFFF"/>
                </a:solidFill>
                <a:latin typeface="Arial" panose="020B0604020202020204"/>
                <a:cs typeface="Arial" panose="020B0604020202020204"/>
              </a:rPr>
              <a:t>ke</a:t>
            </a:r>
            <a:r>
              <a:rPr sz="1200" b="1" dirty="0">
                <a:solidFill>
                  <a:srgbClr val="FFFFFF"/>
                </a:solidFill>
                <a:latin typeface="Arial" panose="020B0604020202020204"/>
                <a:cs typeface="Arial" panose="020B0604020202020204"/>
              </a:rPr>
              <a:t>tpl</a:t>
            </a:r>
            <a:r>
              <a:rPr sz="1200" b="1" spc="5" dirty="0">
                <a:solidFill>
                  <a:srgbClr val="FFFFFF"/>
                </a:solidFill>
                <a:latin typeface="Arial" panose="020B0604020202020204"/>
                <a:cs typeface="Arial" panose="020B0604020202020204"/>
              </a:rPr>
              <a:t>ac</a:t>
            </a:r>
            <a:r>
              <a:rPr sz="1200" b="1" dirty="0">
                <a:solidFill>
                  <a:srgbClr val="FFFFFF"/>
                </a:solidFill>
                <a:latin typeface="Arial" panose="020B0604020202020204"/>
                <a:cs typeface="Arial" panose="020B0604020202020204"/>
              </a:rPr>
              <a:t>e</a:t>
            </a:r>
            <a:endParaRPr sz="1200">
              <a:latin typeface="Arial" panose="020B0604020202020204"/>
              <a:cs typeface="Arial" panose="020B0604020202020204"/>
            </a:endParaRPr>
          </a:p>
        </p:txBody>
      </p:sp>
      <p:grpSp>
        <p:nvGrpSpPr>
          <p:cNvPr id="15" name="object 15"/>
          <p:cNvGrpSpPr/>
          <p:nvPr/>
        </p:nvGrpSpPr>
        <p:grpSpPr>
          <a:xfrm>
            <a:off x="3000756" y="3616453"/>
            <a:ext cx="1525905" cy="1365885"/>
            <a:chOff x="1476755" y="3616452"/>
            <a:chExt cx="1525905" cy="1365885"/>
          </a:xfrm>
        </p:grpSpPr>
        <p:sp>
          <p:nvSpPr>
            <p:cNvPr id="16" name="object 16"/>
            <p:cNvSpPr/>
            <p:nvPr/>
          </p:nvSpPr>
          <p:spPr>
            <a:xfrm>
              <a:off x="1716023" y="3845052"/>
              <a:ext cx="137160" cy="1137285"/>
            </a:xfrm>
            <a:custGeom>
              <a:avLst/>
              <a:gdLst/>
              <a:ahLst/>
              <a:cxnLst/>
              <a:rect l="l" t="t" r="r" b="b"/>
              <a:pathLst>
                <a:path w="137160" h="1137285">
                  <a:moveTo>
                    <a:pt x="137160" y="0"/>
                  </a:moveTo>
                  <a:lnTo>
                    <a:pt x="0" y="0"/>
                  </a:lnTo>
                  <a:lnTo>
                    <a:pt x="0" y="1136904"/>
                  </a:lnTo>
                  <a:lnTo>
                    <a:pt x="137160" y="1136904"/>
                  </a:lnTo>
                  <a:lnTo>
                    <a:pt x="137160" y="0"/>
                  </a:lnTo>
                  <a:close/>
                </a:path>
              </a:pathLst>
            </a:custGeom>
            <a:solidFill>
              <a:srgbClr val="AAC9BB"/>
            </a:solidFill>
          </p:spPr>
          <p:txBody>
            <a:bodyPr wrap="square" lIns="0" tIns="0" rIns="0" bIns="0" rtlCol="0"/>
            <a:lstStyle/>
            <a:p/>
          </p:txBody>
        </p:sp>
        <p:sp>
          <p:nvSpPr>
            <p:cNvPr id="17" name="object 17"/>
            <p:cNvSpPr/>
            <p:nvPr/>
          </p:nvSpPr>
          <p:spPr>
            <a:xfrm>
              <a:off x="1476755" y="3616452"/>
              <a:ext cx="1525905" cy="916305"/>
            </a:xfrm>
            <a:custGeom>
              <a:avLst/>
              <a:gdLst/>
              <a:ahLst/>
              <a:cxnLst/>
              <a:rect l="l" t="t" r="r" b="b"/>
              <a:pathLst>
                <a:path w="1525905" h="916304">
                  <a:moveTo>
                    <a:pt x="1433957" y="0"/>
                  </a:moveTo>
                  <a:lnTo>
                    <a:pt x="91566" y="0"/>
                  </a:lnTo>
                  <a:lnTo>
                    <a:pt x="55935" y="7199"/>
                  </a:lnTo>
                  <a:lnTo>
                    <a:pt x="26828" y="26828"/>
                  </a:lnTo>
                  <a:lnTo>
                    <a:pt x="7199" y="55935"/>
                  </a:lnTo>
                  <a:lnTo>
                    <a:pt x="0" y="91567"/>
                  </a:lnTo>
                  <a:lnTo>
                    <a:pt x="0" y="824357"/>
                  </a:lnTo>
                  <a:lnTo>
                    <a:pt x="7199" y="859988"/>
                  </a:lnTo>
                  <a:lnTo>
                    <a:pt x="26828" y="889095"/>
                  </a:lnTo>
                  <a:lnTo>
                    <a:pt x="55935" y="908724"/>
                  </a:lnTo>
                  <a:lnTo>
                    <a:pt x="91566" y="915924"/>
                  </a:lnTo>
                  <a:lnTo>
                    <a:pt x="1433957" y="915924"/>
                  </a:lnTo>
                  <a:lnTo>
                    <a:pt x="1469588" y="908724"/>
                  </a:lnTo>
                  <a:lnTo>
                    <a:pt x="1498695" y="889095"/>
                  </a:lnTo>
                  <a:lnTo>
                    <a:pt x="1518324" y="859988"/>
                  </a:lnTo>
                  <a:lnTo>
                    <a:pt x="1525524" y="824357"/>
                  </a:lnTo>
                  <a:lnTo>
                    <a:pt x="1525524" y="91567"/>
                  </a:lnTo>
                  <a:lnTo>
                    <a:pt x="1518324" y="55935"/>
                  </a:lnTo>
                  <a:lnTo>
                    <a:pt x="1498695" y="26828"/>
                  </a:lnTo>
                  <a:lnTo>
                    <a:pt x="1469588" y="7199"/>
                  </a:lnTo>
                  <a:lnTo>
                    <a:pt x="1433957" y="0"/>
                  </a:lnTo>
                  <a:close/>
                </a:path>
              </a:pathLst>
            </a:custGeom>
            <a:solidFill>
              <a:srgbClr val="009A71"/>
            </a:solidFill>
          </p:spPr>
          <p:txBody>
            <a:bodyPr wrap="square" lIns="0" tIns="0" rIns="0" bIns="0" rtlCol="0"/>
            <a:lstStyle/>
            <a:p/>
          </p:txBody>
        </p:sp>
      </p:grpSp>
      <p:sp>
        <p:nvSpPr>
          <p:cNvPr id="18" name="object 18"/>
          <p:cNvSpPr txBox="1"/>
          <p:nvPr/>
        </p:nvSpPr>
        <p:spPr>
          <a:xfrm>
            <a:off x="3189478" y="3760978"/>
            <a:ext cx="1146175" cy="182101"/>
          </a:xfrm>
          <a:prstGeom prst="rect">
            <a:avLst/>
          </a:prstGeom>
        </p:spPr>
        <p:txBody>
          <a:bodyPr vert="horz" wrap="square" lIns="0" tIns="12700" rIns="0" bIns="0" rtlCol="0">
            <a:spAutoFit/>
          </a:bodyPr>
          <a:lstStyle/>
          <a:p>
            <a:pPr marL="12700">
              <a:spcBef>
                <a:spcPts val="100"/>
              </a:spcBef>
            </a:pPr>
            <a:r>
              <a:rPr sz="1100" b="1" spc="-5" dirty="0">
                <a:solidFill>
                  <a:srgbClr val="FFFFFF"/>
                </a:solidFill>
                <a:latin typeface="Arial" panose="020B0604020202020204"/>
                <a:cs typeface="Arial" panose="020B0604020202020204"/>
              </a:rPr>
              <a:t>3.</a:t>
            </a:r>
            <a:r>
              <a:rPr sz="1100" b="1" spc="-40" dirty="0">
                <a:solidFill>
                  <a:srgbClr val="FFFFFF"/>
                </a:solidFill>
                <a:latin typeface="Arial" panose="020B0604020202020204"/>
                <a:cs typeface="Arial" panose="020B0604020202020204"/>
              </a:rPr>
              <a:t> </a:t>
            </a:r>
            <a:r>
              <a:rPr sz="1100" b="1" spc="-5" dirty="0">
                <a:solidFill>
                  <a:srgbClr val="FFFFFF"/>
                </a:solidFill>
                <a:latin typeface="Arial" panose="020B0604020202020204"/>
                <a:cs typeface="Arial" panose="020B0604020202020204"/>
              </a:rPr>
              <a:t>Segmentation,</a:t>
            </a:r>
            <a:endParaRPr sz="1100">
              <a:latin typeface="Arial" panose="020B0604020202020204"/>
              <a:cs typeface="Arial" panose="020B0604020202020204"/>
            </a:endParaRPr>
          </a:p>
        </p:txBody>
      </p:sp>
      <p:sp>
        <p:nvSpPr>
          <p:cNvPr id="19" name="object 19"/>
          <p:cNvSpPr txBox="1"/>
          <p:nvPr/>
        </p:nvSpPr>
        <p:spPr>
          <a:xfrm>
            <a:off x="3411983" y="3905759"/>
            <a:ext cx="701675" cy="182101"/>
          </a:xfrm>
          <a:prstGeom prst="rect">
            <a:avLst/>
          </a:prstGeom>
        </p:spPr>
        <p:txBody>
          <a:bodyPr vert="horz" wrap="square" lIns="0" tIns="12700" rIns="0" bIns="0" rtlCol="0">
            <a:spAutoFit/>
          </a:bodyPr>
          <a:lstStyle/>
          <a:p>
            <a:pPr marL="12700">
              <a:spcBef>
                <a:spcPts val="100"/>
              </a:spcBef>
            </a:pPr>
            <a:r>
              <a:rPr sz="1100" b="1" spc="-5" dirty="0">
                <a:solidFill>
                  <a:srgbClr val="FFFFFF"/>
                </a:solidFill>
                <a:latin typeface="Arial" panose="020B0604020202020204"/>
                <a:cs typeface="Arial" panose="020B0604020202020204"/>
              </a:rPr>
              <a:t>Targeting,</a:t>
            </a:r>
            <a:endParaRPr sz="1100">
              <a:latin typeface="Arial" panose="020B0604020202020204"/>
              <a:cs typeface="Arial" panose="020B0604020202020204"/>
            </a:endParaRPr>
          </a:p>
        </p:txBody>
      </p:sp>
      <p:sp>
        <p:nvSpPr>
          <p:cNvPr id="20" name="object 20"/>
          <p:cNvSpPr txBox="1"/>
          <p:nvPr/>
        </p:nvSpPr>
        <p:spPr>
          <a:xfrm>
            <a:off x="3369311" y="4050539"/>
            <a:ext cx="789305" cy="182101"/>
          </a:xfrm>
          <a:prstGeom prst="rect">
            <a:avLst/>
          </a:prstGeom>
        </p:spPr>
        <p:txBody>
          <a:bodyPr vert="horz" wrap="square" lIns="0" tIns="12700" rIns="0" bIns="0" rtlCol="0">
            <a:spAutoFit/>
          </a:bodyPr>
          <a:lstStyle/>
          <a:p>
            <a:pPr marL="12700">
              <a:spcBef>
                <a:spcPts val="100"/>
              </a:spcBef>
            </a:pPr>
            <a:r>
              <a:rPr sz="1100" b="1" spc="-5" dirty="0">
                <a:solidFill>
                  <a:srgbClr val="FFFFFF"/>
                </a:solidFill>
                <a:latin typeface="Arial" panose="020B0604020202020204"/>
                <a:cs typeface="Arial" panose="020B0604020202020204"/>
              </a:rPr>
              <a:t>P</a:t>
            </a:r>
            <a:r>
              <a:rPr sz="1100" b="1" dirty="0">
                <a:solidFill>
                  <a:srgbClr val="FFFFFF"/>
                </a:solidFill>
                <a:latin typeface="Arial" panose="020B0604020202020204"/>
                <a:cs typeface="Arial" panose="020B0604020202020204"/>
              </a:rPr>
              <a:t>o</a:t>
            </a:r>
            <a:r>
              <a:rPr sz="1100" b="1" spc="-5" dirty="0">
                <a:solidFill>
                  <a:srgbClr val="FFFFFF"/>
                </a:solidFill>
                <a:latin typeface="Arial" panose="020B0604020202020204"/>
                <a:cs typeface="Arial" panose="020B0604020202020204"/>
              </a:rPr>
              <a:t>s</a:t>
            </a:r>
            <a:r>
              <a:rPr sz="1100" b="1" dirty="0">
                <a:solidFill>
                  <a:srgbClr val="FFFFFF"/>
                </a:solidFill>
                <a:latin typeface="Arial" panose="020B0604020202020204"/>
                <a:cs typeface="Arial" panose="020B0604020202020204"/>
              </a:rPr>
              <a:t>itio</a:t>
            </a:r>
            <a:r>
              <a:rPr sz="1100" b="1" spc="-10" dirty="0">
                <a:solidFill>
                  <a:srgbClr val="FFFFFF"/>
                </a:solidFill>
                <a:latin typeface="Arial" panose="020B0604020202020204"/>
                <a:cs typeface="Arial" panose="020B0604020202020204"/>
              </a:rPr>
              <a:t>n</a:t>
            </a:r>
            <a:r>
              <a:rPr sz="1100" b="1" dirty="0">
                <a:solidFill>
                  <a:srgbClr val="FFFFFF"/>
                </a:solidFill>
                <a:latin typeface="Arial" panose="020B0604020202020204"/>
                <a:cs typeface="Arial" panose="020B0604020202020204"/>
              </a:rPr>
              <a:t>ing</a:t>
            </a:r>
            <a:endParaRPr sz="1100">
              <a:latin typeface="Arial" panose="020B0604020202020204"/>
              <a:cs typeface="Arial" panose="020B0604020202020204"/>
            </a:endParaRPr>
          </a:p>
        </p:txBody>
      </p:sp>
      <p:sp>
        <p:nvSpPr>
          <p:cNvPr id="21" name="object 21"/>
          <p:cNvSpPr txBox="1"/>
          <p:nvPr/>
        </p:nvSpPr>
        <p:spPr>
          <a:xfrm>
            <a:off x="3081275" y="4199891"/>
            <a:ext cx="1364615" cy="151323"/>
          </a:xfrm>
          <a:prstGeom prst="rect">
            <a:avLst/>
          </a:prstGeom>
        </p:spPr>
        <p:txBody>
          <a:bodyPr vert="horz" wrap="square" lIns="0" tIns="12700" rIns="0" bIns="0" rtlCol="0">
            <a:spAutoFit/>
          </a:bodyPr>
          <a:lstStyle/>
          <a:p>
            <a:pPr marL="12700">
              <a:spcBef>
                <a:spcPts val="100"/>
              </a:spcBef>
            </a:pPr>
            <a:r>
              <a:rPr sz="900" b="1" dirty="0">
                <a:solidFill>
                  <a:srgbClr val="FFFFFF"/>
                </a:solidFill>
                <a:latin typeface="Arial" panose="020B0604020202020204"/>
                <a:cs typeface="Arial" panose="020B0604020202020204"/>
              </a:rPr>
              <a:t>(Connected</a:t>
            </a:r>
            <a:r>
              <a:rPr sz="900" b="1" spc="-20" dirty="0">
                <a:solidFill>
                  <a:srgbClr val="FFFFFF"/>
                </a:solidFill>
                <a:latin typeface="Arial" panose="020B0604020202020204"/>
                <a:cs typeface="Arial" panose="020B0604020202020204"/>
              </a:rPr>
              <a:t> </a:t>
            </a:r>
            <a:r>
              <a:rPr sz="900" b="1" dirty="0">
                <a:solidFill>
                  <a:srgbClr val="FFFFFF"/>
                </a:solidFill>
                <a:latin typeface="Arial" panose="020B0604020202020204"/>
                <a:cs typeface="Arial" panose="020B0604020202020204"/>
              </a:rPr>
              <a:t>consu</a:t>
            </a:r>
            <a:r>
              <a:rPr sz="900" b="1" spc="5" dirty="0">
                <a:solidFill>
                  <a:srgbClr val="FFFFFF"/>
                </a:solidFill>
                <a:latin typeface="Arial" panose="020B0604020202020204"/>
                <a:cs typeface="Arial" panose="020B0604020202020204"/>
              </a:rPr>
              <a:t>m</a:t>
            </a:r>
            <a:r>
              <a:rPr sz="900" b="1" dirty="0">
                <a:solidFill>
                  <a:srgbClr val="FFFFFF"/>
                </a:solidFill>
                <a:latin typeface="Arial" panose="020B0604020202020204"/>
                <a:cs typeface="Arial" panose="020B0604020202020204"/>
              </a:rPr>
              <a:t>e</a:t>
            </a:r>
            <a:r>
              <a:rPr sz="900" b="1" spc="-5" dirty="0">
                <a:solidFill>
                  <a:srgbClr val="FFFFFF"/>
                </a:solidFill>
                <a:latin typeface="Arial" panose="020B0604020202020204"/>
                <a:cs typeface="Arial" panose="020B0604020202020204"/>
              </a:rPr>
              <a:t>r</a:t>
            </a:r>
            <a:r>
              <a:rPr sz="900" b="1" dirty="0">
                <a:solidFill>
                  <a:srgbClr val="FFFFFF"/>
                </a:solidFill>
                <a:latin typeface="Arial" panose="020B0604020202020204"/>
                <a:cs typeface="Arial" panose="020B0604020202020204"/>
              </a:rPr>
              <a:t>s</a:t>
            </a:r>
            <a:r>
              <a:rPr sz="900" b="1" spc="-25" dirty="0">
                <a:solidFill>
                  <a:srgbClr val="FFFFFF"/>
                </a:solidFill>
                <a:latin typeface="Arial" panose="020B0604020202020204"/>
                <a:cs typeface="Arial" panose="020B0604020202020204"/>
              </a:rPr>
              <a:t> </a:t>
            </a:r>
            <a:r>
              <a:rPr sz="900" b="1" dirty="0">
                <a:solidFill>
                  <a:srgbClr val="FFFFFF"/>
                </a:solidFill>
                <a:latin typeface="Arial" panose="020B0604020202020204"/>
                <a:cs typeface="Arial" panose="020B0604020202020204"/>
              </a:rPr>
              <a:t>)</a:t>
            </a:r>
            <a:endParaRPr sz="900">
              <a:latin typeface="Arial" panose="020B0604020202020204"/>
              <a:cs typeface="Arial" panose="020B0604020202020204"/>
            </a:endParaRPr>
          </a:p>
        </p:txBody>
      </p:sp>
      <p:grpSp>
        <p:nvGrpSpPr>
          <p:cNvPr id="22" name="object 22"/>
          <p:cNvGrpSpPr/>
          <p:nvPr/>
        </p:nvGrpSpPr>
        <p:grpSpPr>
          <a:xfrm>
            <a:off x="3000756" y="4760977"/>
            <a:ext cx="2334895" cy="916305"/>
            <a:chOff x="1476755" y="4760976"/>
            <a:chExt cx="2334895" cy="916305"/>
          </a:xfrm>
        </p:grpSpPr>
        <p:sp>
          <p:nvSpPr>
            <p:cNvPr id="23" name="object 23"/>
            <p:cNvSpPr/>
            <p:nvPr/>
          </p:nvSpPr>
          <p:spPr>
            <a:xfrm>
              <a:off x="1787651" y="4916424"/>
              <a:ext cx="2024380" cy="139065"/>
            </a:xfrm>
            <a:custGeom>
              <a:avLst/>
              <a:gdLst/>
              <a:ahLst/>
              <a:cxnLst/>
              <a:rect l="l" t="t" r="r" b="b"/>
              <a:pathLst>
                <a:path w="2024379" h="139064">
                  <a:moveTo>
                    <a:pt x="2023872" y="0"/>
                  </a:moveTo>
                  <a:lnTo>
                    <a:pt x="0" y="0"/>
                  </a:lnTo>
                  <a:lnTo>
                    <a:pt x="0" y="138683"/>
                  </a:lnTo>
                  <a:lnTo>
                    <a:pt x="2023872" y="138683"/>
                  </a:lnTo>
                  <a:lnTo>
                    <a:pt x="2023872" y="0"/>
                  </a:lnTo>
                  <a:close/>
                </a:path>
              </a:pathLst>
            </a:custGeom>
            <a:solidFill>
              <a:srgbClr val="AAC9BB"/>
            </a:solidFill>
          </p:spPr>
          <p:txBody>
            <a:bodyPr wrap="square" lIns="0" tIns="0" rIns="0" bIns="0" rtlCol="0"/>
            <a:lstStyle/>
            <a:p/>
          </p:txBody>
        </p:sp>
        <p:pic>
          <p:nvPicPr>
            <p:cNvPr id="24" name="object 24"/>
            <p:cNvPicPr/>
            <p:nvPr/>
          </p:nvPicPr>
          <p:blipFill>
            <a:blip r:embed="rId1" cstate="print"/>
            <a:stretch>
              <a:fillRect/>
            </a:stretch>
          </p:blipFill>
          <p:spPr>
            <a:xfrm>
              <a:off x="1476755" y="4760976"/>
              <a:ext cx="1525524" cy="915924"/>
            </a:xfrm>
            <a:prstGeom prst="rect">
              <a:avLst/>
            </a:prstGeom>
          </p:spPr>
        </p:pic>
      </p:grpSp>
      <p:sp>
        <p:nvSpPr>
          <p:cNvPr id="25" name="object 25"/>
          <p:cNvSpPr txBox="1"/>
          <p:nvPr/>
        </p:nvSpPr>
        <p:spPr>
          <a:xfrm>
            <a:off x="3255645" y="5022342"/>
            <a:ext cx="1014730" cy="197490"/>
          </a:xfrm>
          <a:prstGeom prst="rect">
            <a:avLst/>
          </a:prstGeom>
        </p:spPr>
        <p:txBody>
          <a:bodyPr vert="horz" wrap="square" lIns="0" tIns="12700" rIns="0" bIns="0" rtlCol="0">
            <a:spAutoFit/>
          </a:bodyPr>
          <a:lstStyle/>
          <a:p>
            <a:pPr marL="12700">
              <a:spcBef>
                <a:spcPts val="100"/>
              </a:spcBef>
            </a:pPr>
            <a:r>
              <a:rPr sz="1200" b="1" dirty="0">
                <a:solidFill>
                  <a:srgbClr val="221F1F"/>
                </a:solidFill>
                <a:latin typeface="Arial" panose="020B0604020202020204"/>
                <a:cs typeface="Arial" panose="020B0604020202020204"/>
              </a:rPr>
              <a:t>4.</a:t>
            </a:r>
            <a:r>
              <a:rPr sz="1200" b="1" spc="-70" dirty="0">
                <a:solidFill>
                  <a:srgbClr val="221F1F"/>
                </a:solidFill>
                <a:latin typeface="Arial" panose="020B0604020202020204"/>
                <a:cs typeface="Arial" panose="020B0604020202020204"/>
              </a:rPr>
              <a:t> </a:t>
            </a:r>
            <a:r>
              <a:rPr sz="1200" b="1" spc="-5" dirty="0">
                <a:solidFill>
                  <a:srgbClr val="221F1F"/>
                </a:solidFill>
                <a:latin typeface="Arial" panose="020B0604020202020204"/>
                <a:cs typeface="Arial" panose="020B0604020202020204"/>
              </a:rPr>
              <a:t>Developing</a:t>
            </a:r>
            <a:endParaRPr sz="1200">
              <a:latin typeface="Arial" panose="020B0604020202020204"/>
              <a:cs typeface="Arial" panose="020B0604020202020204"/>
            </a:endParaRPr>
          </a:p>
        </p:txBody>
      </p:sp>
      <p:sp>
        <p:nvSpPr>
          <p:cNvPr id="26" name="object 26"/>
          <p:cNvSpPr txBox="1"/>
          <p:nvPr/>
        </p:nvSpPr>
        <p:spPr>
          <a:xfrm>
            <a:off x="3550157" y="5180838"/>
            <a:ext cx="425450" cy="197490"/>
          </a:xfrm>
          <a:prstGeom prst="rect">
            <a:avLst/>
          </a:prstGeom>
        </p:spPr>
        <p:txBody>
          <a:bodyPr vert="horz" wrap="square" lIns="0" tIns="12700" rIns="0" bIns="0" rtlCol="0">
            <a:spAutoFit/>
          </a:bodyPr>
          <a:lstStyle/>
          <a:p>
            <a:pPr marL="12700">
              <a:spcBef>
                <a:spcPts val="100"/>
              </a:spcBef>
            </a:pPr>
            <a:r>
              <a:rPr sz="1200" b="1" spc="-60" dirty="0">
                <a:solidFill>
                  <a:srgbClr val="221F1F"/>
                </a:solidFill>
                <a:latin typeface="Arial" panose="020B0604020202020204"/>
                <a:cs typeface="Arial" panose="020B0604020202020204"/>
              </a:rPr>
              <a:t>V</a:t>
            </a:r>
            <a:r>
              <a:rPr sz="1200" b="1" dirty="0">
                <a:solidFill>
                  <a:srgbClr val="221F1F"/>
                </a:solidFill>
                <a:latin typeface="Arial" panose="020B0604020202020204"/>
                <a:cs typeface="Arial" panose="020B0604020202020204"/>
              </a:rPr>
              <a:t>alue</a:t>
            </a:r>
            <a:endParaRPr sz="1200">
              <a:latin typeface="Arial" panose="020B0604020202020204"/>
              <a:cs typeface="Arial" panose="020B0604020202020204"/>
            </a:endParaRPr>
          </a:p>
        </p:txBody>
      </p:sp>
      <p:grpSp>
        <p:nvGrpSpPr>
          <p:cNvPr id="27" name="object 27"/>
          <p:cNvGrpSpPr/>
          <p:nvPr/>
        </p:nvGrpSpPr>
        <p:grpSpPr>
          <a:xfrm>
            <a:off x="5022851" y="3845053"/>
            <a:ext cx="1539875" cy="1838325"/>
            <a:chOff x="3498850" y="3845052"/>
            <a:chExt cx="1539875" cy="1838325"/>
          </a:xfrm>
        </p:grpSpPr>
        <p:sp>
          <p:nvSpPr>
            <p:cNvPr id="28" name="object 28"/>
            <p:cNvSpPr/>
            <p:nvPr/>
          </p:nvSpPr>
          <p:spPr>
            <a:xfrm>
              <a:off x="3745991" y="3845052"/>
              <a:ext cx="137160" cy="1137285"/>
            </a:xfrm>
            <a:custGeom>
              <a:avLst/>
              <a:gdLst/>
              <a:ahLst/>
              <a:cxnLst/>
              <a:rect l="l" t="t" r="r" b="b"/>
              <a:pathLst>
                <a:path w="137160" h="1137285">
                  <a:moveTo>
                    <a:pt x="137160" y="0"/>
                  </a:moveTo>
                  <a:lnTo>
                    <a:pt x="0" y="0"/>
                  </a:lnTo>
                  <a:lnTo>
                    <a:pt x="0" y="1136904"/>
                  </a:lnTo>
                  <a:lnTo>
                    <a:pt x="137160" y="1136904"/>
                  </a:lnTo>
                  <a:lnTo>
                    <a:pt x="137160" y="0"/>
                  </a:lnTo>
                  <a:close/>
                </a:path>
              </a:pathLst>
            </a:custGeom>
            <a:solidFill>
              <a:srgbClr val="AAC9BB"/>
            </a:solidFill>
          </p:spPr>
          <p:txBody>
            <a:bodyPr wrap="square" lIns="0" tIns="0" rIns="0" bIns="0" rtlCol="0"/>
            <a:lstStyle/>
            <a:p/>
          </p:txBody>
        </p:sp>
        <p:sp>
          <p:nvSpPr>
            <p:cNvPr id="29" name="object 29"/>
            <p:cNvSpPr/>
            <p:nvPr/>
          </p:nvSpPr>
          <p:spPr>
            <a:xfrm>
              <a:off x="3505200" y="4760976"/>
              <a:ext cx="1527175" cy="916305"/>
            </a:xfrm>
            <a:custGeom>
              <a:avLst/>
              <a:gdLst/>
              <a:ahLst/>
              <a:cxnLst/>
              <a:rect l="l" t="t" r="r" b="b"/>
              <a:pathLst>
                <a:path w="1527175" h="916304">
                  <a:moveTo>
                    <a:pt x="1435480" y="0"/>
                  </a:moveTo>
                  <a:lnTo>
                    <a:pt x="91566" y="0"/>
                  </a:lnTo>
                  <a:lnTo>
                    <a:pt x="55935" y="7199"/>
                  </a:lnTo>
                  <a:lnTo>
                    <a:pt x="26828" y="26828"/>
                  </a:lnTo>
                  <a:lnTo>
                    <a:pt x="7199" y="55935"/>
                  </a:lnTo>
                  <a:lnTo>
                    <a:pt x="0" y="91567"/>
                  </a:lnTo>
                  <a:lnTo>
                    <a:pt x="0" y="824357"/>
                  </a:lnTo>
                  <a:lnTo>
                    <a:pt x="7199" y="859993"/>
                  </a:lnTo>
                  <a:lnTo>
                    <a:pt x="26828" y="889100"/>
                  </a:lnTo>
                  <a:lnTo>
                    <a:pt x="55935" y="908726"/>
                  </a:lnTo>
                  <a:lnTo>
                    <a:pt x="91566" y="915924"/>
                  </a:lnTo>
                  <a:lnTo>
                    <a:pt x="1435480" y="915924"/>
                  </a:lnTo>
                  <a:lnTo>
                    <a:pt x="1471112" y="908726"/>
                  </a:lnTo>
                  <a:lnTo>
                    <a:pt x="1500219" y="889100"/>
                  </a:lnTo>
                  <a:lnTo>
                    <a:pt x="1519848" y="859993"/>
                  </a:lnTo>
                  <a:lnTo>
                    <a:pt x="1527048" y="824357"/>
                  </a:lnTo>
                  <a:lnTo>
                    <a:pt x="1527048" y="91567"/>
                  </a:lnTo>
                  <a:lnTo>
                    <a:pt x="1519848" y="55935"/>
                  </a:lnTo>
                  <a:lnTo>
                    <a:pt x="1500219" y="26828"/>
                  </a:lnTo>
                  <a:lnTo>
                    <a:pt x="1471112" y="7199"/>
                  </a:lnTo>
                  <a:lnTo>
                    <a:pt x="1435480" y="0"/>
                  </a:lnTo>
                  <a:close/>
                </a:path>
              </a:pathLst>
            </a:custGeom>
            <a:solidFill>
              <a:srgbClr val="009A71"/>
            </a:solidFill>
          </p:spPr>
          <p:txBody>
            <a:bodyPr wrap="square" lIns="0" tIns="0" rIns="0" bIns="0" rtlCol="0"/>
            <a:lstStyle/>
            <a:p/>
          </p:txBody>
        </p:sp>
        <p:sp>
          <p:nvSpPr>
            <p:cNvPr id="30" name="object 30"/>
            <p:cNvSpPr/>
            <p:nvPr/>
          </p:nvSpPr>
          <p:spPr>
            <a:xfrm>
              <a:off x="3505200" y="4760976"/>
              <a:ext cx="1527175" cy="916305"/>
            </a:xfrm>
            <a:custGeom>
              <a:avLst/>
              <a:gdLst/>
              <a:ahLst/>
              <a:cxnLst/>
              <a:rect l="l" t="t" r="r" b="b"/>
              <a:pathLst>
                <a:path w="1527175" h="916304">
                  <a:moveTo>
                    <a:pt x="0" y="91567"/>
                  </a:moveTo>
                  <a:lnTo>
                    <a:pt x="7199" y="55935"/>
                  </a:lnTo>
                  <a:lnTo>
                    <a:pt x="26828" y="26828"/>
                  </a:lnTo>
                  <a:lnTo>
                    <a:pt x="55935" y="7199"/>
                  </a:lnTo>
                  <a:lnTo>
                    <a:pt x="91566" y="0"/>
                  </a:lnTo>
                  <a:lnTo>
                    <a:pt x="1435480" y="0"/>
                  </a:lnTo>
                  <a:lnTo>
                    <a:pt x="1471112" y="7199"/>
                  </a:lnTo>
                  <a:lnTo>
                    <a:pt x="1500219" y="26828"/>
                  </a:lnTo>
                  <a:lnTo>
                    <a:pt x="1519848" y="55935"/>
                  </a:lnTo>
                  <a:lnTo>
                    <a:pt x="1527048" y="91567"/>
                  </a:lnTo>
                  <a:lnTo>
                    <a:pt x="1527048" y="824357"/>
                  </a:lnTo>
                  <a:lnTo>
                    <a:pt x="1519848" y="859993"/>
                  </a:lnTo>
                  <a:lnTo>
                    <a:pt x="1500219" y="889100"/>
                  </a:lnTo>
                  <a:lnTo>
                    <a:pt x="1471112" y="908726"/>
                  </a:lnTo>
                  <a:lnTo>
                    <a:pt x="1435480" y="915924"/>
                  </a:lnTo>
                  <a:lnTo>
                    <a:pt x="91566" y="915924"/>
                  </a:lnTo>
                  <a:lnTo>
                    <a:pt x="55935" y="908726"/>
                  </a:lnTo>
                  <a:lnTo>
                    <a:pt x="26828" y="889100"/>
                  </a:lnTo>
                  <a:lnTo>
                    <a:pt x="7199" y="859993"/>
                  </a:lnTo>
                  <a:lnTo>
                    <a:pt x="0" y="824357"/>
                  </a:lnTo>
                  <a:lnTo>
                    <a:pt x="0" y="91567"/>
                  </a:lnTo>
                  <a:close/>
                </a:path>
              </a:pathLst>
            </a:custGeom>
            <a:ln w="12191">
              <a:solidFill>
                <a:srgbClr val="FFFFFF"/>
              </a:solidFill>
            </a:ln>
          </p:spPr>
          <p:txBody>
            <a:bodyPr wrap="square" lIns="0" tIns="0" rIns="0" bIns="0" rtlCol="0"/>
            <a:lstStyle/>
            <a:p/>
          </p:txBody>
        </p:sp>
      </p:grpSp>
      <p:sp>
        <p:nvSpPr>
          <p:cNvPr id="31" name="object 31"/>
          <p:cNvSpPr txBox="1"/>
          <p:nvPr/>
        </p:nvSpPr>
        <p:spPr>
          <a:xfrm>
            <a:off x="5140579" y="5022342"/>
            <a:ext cx="1306195" cy="197490"/>
          </a:xfrm>
          <a:prstGeom prst="rect">
            <a:avLst/>
          </a:prstGeom>
        </p:spPr>
        <p:txBody>
          <a:bodyPr vert="horz" wrap="square" lIns="0" tIns="12700" rIns="0" bIns="0" rtlCol="0">
            <a:spAutoFit/>
          </a:bodyPr>
          <a:lstStyle/>
          <a:p>
            <a:pPr marL="12700">
              <a:spcBef>
                <a:spcPts val="100"/>
              </a:spcBef>
            </a:pPr>
            <a:r>
              <a:rPr sz="1200" b="1" dirty="0">
                <a:solidFill>
                  <a:srgbClr val="FFFFFF"/>
                </a:solidFill>
                <a:latin typeface="Arial" panose="020B0604020202020204"/>
                <a:cs typeface="Arial" panose="020B0604020202020204"/>
              </a:rPr>
              <a:t>5.Communi</a:t>
            </a:r>
            <a:r>
              <a:rPr sz="1200" b="1" spc="5" dirty="0">
                <a:solidFill>
                  <a:srgbClr val="FFFFFF"/>
                </a:solidFill>
                <a:latin typeface="Arial" panose="020B0604020202020204"/>
                <a:cs typeface="Arial" panose="020B0604020202020204"/>
              </a:rPr>
              <a:t>c</a:t>
            </a:r>
            <a:r>
              <a:rPr sz="1200" b="1" dirty="0">
                <a:solidFill>
                  <a:srgbClr val="FFFFFF"/>
                </a:solidFill>
                <a:latin typeface="Arial" panose="020B0604020202020204"/>
                <a:cs typeface="Arial" panose="020B0604020202020204"/>
              </a:rPr>
              <a:t>ating</a:t>
            </a:r>
            <a:endParaRPr sz="1200">
              <a:latin typeface="Arial" panose="020B0604020202020204"/>
              <a:cs typeface="Arial" panose="020B0604020202020204"/>
            </a:endParaRPr>
          </a:p>
        </p:txBody>
      </p:sp>
      <p:sp>
        <p:nvSpPr>
          <p:cNvPr id="32" name="object 32"/>
          <p:cNvSpPr txBox="1"/>
          <p:nvPr/>
        </p:nvSpPr>
        <p:spPr>
          <a:xfrm>
            <a:off x="5579490" y="5180838"/>
            <a:ext cx="425450" cy="197490"/>
          </a:xfrm>
          <a:prstGeom prst="rect">
            <a:avLst/>
          </a:prstGeom>
        </p:spPr>
        <p:txBody>
          <a:bodyPr vert="horz" wrap="square" lIns="0" tIns="12700" rIns="0" bIns="0" rtlCol="0">
            <a:spAutoFit/>
          </a:bodyPr>
          <a:lstStyle/>
          <a:p>
            <a:pPr marL="12700">
              <a:spcBef>
                <a:spcPts val="100"/>
              </a:spcBef>
            </a:pPr>
            <a:r>
              <a:rPr sz="1200" b="1" spc="-60" dirty="0">
                <a:solidFill>
                  <a:srgbClr val="FFFFFF"/>
                </a:solidFill>
                <a:latin typeface="Arial" panose="020B0604020202020204"/>
                <a:cs typeface="Arial" panose="020B0604020202020204"/>
              </a:rPr>
              <a:t>V</a:t>
            </a:r>
            <a:r>
              <a:rPr sz="1200" b="1" dirty="0">
                <a:solidFill>
                  <a:srgbClr val="FFFFFF"/>
                </a:solidFill>
                <a:latin typeface="Arial" panose="020B0604020202020204"/>
                <a:cs typeface="Arial" panose="020B0604020202020204"/>
              </a:rPr>
              <a:t>alue</a:t>
            </a:r>
            <a:endParaRPr sz="1200">
              <a:latin typeface="Arial" panose="020B0604020202020204"/>
              <a:cs typeface="Arial" panose="020B0604020202020204"/>
            </a:endParaRPr>
          </a:p>
        </p:txBody>
      </p:sp>
      <p:grpSp>
        <p:nvGrpSpPr>
          <p:cNvPr id="33" name="object 33"/>
          <p:cNvGrpSpPr/>
          <p:nvPr/>
        </p:nvGrpSpPr>
        <p:grpSpPr>
          <a:xfrm>
            <a:off x="5022851" y="2700528"/>
            <a:ext cx="1539875" cy="1838325"/>
            <a:chOff x="3498850" y="2700527"/>
            <a:chExt cx="1539875" cy="1838325"/>
          </a:xfrm>
        </p:grpSpPr>
        <p:sp>
          <p:nvSpPr>
            <p:cNvPr id="34" name="object 34"/>
            <p:cNvSpPr/>
            <p:nvPr/>
          </p:nvSpPr>
          <p:spPr>
            <a:xfrm>
              <a:off x="3745991" y="2700527"/>
              <a:ext cx="137160" cy="1138555"/>
            </a:xfrm>
            <a:custGeom>
              <a:avLst/>
              <a:gdLst/>
              <a:ahLst/>
              <a:cxnLst/>
              <a:rect l="l" t="t" r="r" b="b"/>
              <a:pathLst>
                <a:path w="137160" h="1138554">
                  <a:moveTo>
                    <a:pt x="137160" y="0"/>
                  </a:moveTo>
                  <a:lnTo>
                    <a:pt x="0" y="0"/>
                  </a:lnTo>
                  <a:lnTo>
                    <a:pt x="0" y="1138428"/>
                  </a:lnTo>
                  <a:lnTo>
                    <a:pt x="137160" y="1138428"/>
                  </a:lnTo>
                  <a:lnTo>
                    <a:pt x="137160" y="0"/>
                  </a:lnTo>
                  <a:close/>
                </a:path>
              </a:pathLst>
            </a:custGeom>
            <a:solidFill>
              <a:srgbClr val="AAC9BB"/>
            </a:solidFill>
          </p:spPr>
          <p:txBody>
            <a:bodyPr wrap="square" lIns="0" tIns="0" rIns="0" bIns="0" rtlCol="0"/>
            <a:lstStyle/>
            <a:p/>
          </p:txBody>
        </p:sp>
        <p:sp>
          <p:nvSpPr>
            <p:cNvPr id="35" name="object 35"/>
            <p:cNvSpPr/>
            <p:nvPr/>
          </p:nvSpPr>
          <p:spPr>
            <a:xfrm>
              <a:off x="3505200" y="3616452"/>
              <a:ext cx="1527175" cy="916305"/>
            </a:xfrm>
            <a:custGeom>
              <a:avLst/>
              <a:gdLst/>
              <a:ahLst/>
              <a:cxnLst/>
              <a:rect l="l" t="t" r="r" b="b"/>
              <a:pathLst>
                <a:path w="1527175" h="916304">
                  <a:moveTo>
                    <a:pt x="1435480" y="0"/>
                  </a:moveTo>
                  <a:lnTo>
                    <a:pt x="91566" y="0"/>
                  </a:lnTo>
                  <a:lnTo>
                    <a:pt x="55935" y="7199"/>
                  </a:lnTo>
                  <a:lnTo>
                    <a:pt x="26828" y="26828"/>
                  </a:lnTo>
                  <a:lnTo>
                    <a:pt x="7199" y="55935"/>
                  </a:lnTo>
                  <a:lnTo>
                    <a:pt x="0" y="91567"/>
                  </a:lnTo>
                  <a:lnTo>
                    <a:pt x="0" y="824357"/>
                  </a:lnTo>
                  <a:lnTo>
                    <a:pt x="7199" y="859988"/>
                  </a:lnTo>
                  <a:lnTo>
                    <a:pt x="26828" y="889095"/>
                  </a:lnTo>
                  <a:lnTo>
                    <a:pt x="55935" y="908724"/>
                  </a:lnTo>
                  <a:lnTo>
                    <a:pt x="91566" y="915924"/>
                  </a:lnTo>
                  <a:lnTo>
                    <a:pt x="1435480" y="915924"/>
                  </a:lnTo>
                  <a:lnTo>
                    <a:pt x="1471112" y="908724"/>
                  </a:lnTo>
                  <a:lnTo>
                    <a:pt x="1500219" y="889095"/>
                  </a:lnTo>
                  <a:lnTo>
                    <a:pt x="1519848" y="859988"/>
                  </a:lnTo>
                  <a:lnTo>
                    <a:pt x="1527048" y="824357"/>
                  </a:lnTo>
                  <a:lnTo>
                    <a:pt x="1527048" y="91567"/>
                  </a:lnTo>
                  <a:lnTo>
                    <a:pt x="1519848" y="55935"/>
                  </a:lnTo>
                  <a:lnTo>
                    <a:pt x="1500219" y="26828"/>
                  </a:lnTo>
                  <a:lnTo>
                    <a:pt x="1471112" y="7199"/>
                  </a:lnTo>
                  <a:lnTo>
                    <a:pt x="1435480" y="0"/>
                  </a:lnTo>
                  <a:close/>
                </a:path>
              </a:pathLst>
            </a:custGeom>
            <a:solidFill>
              <a:srgbClr val="009A71"/>
            </a:solidFill>
          </p:spPr>
          <p:txBody>
            <a:bodyPr wrap="square" lIns="0" tIns="0" rIns="0" bIns="0" rtlCol="0"/>
            <a:lstStyle/>
            <a:p/>
          </p:txBody>
        </p:sp>
        <p:sp>
          <p:nvSpPr>
            <p:cNvPr id="36" name="object 36"/>
            <p:cNvSpPr/>
            <p:nvPr/>
          </p:nvSpPr>
          <p:spPr>
            <a:xfrm>
              <a:off x="3505200" y="3616452"/>
              <a:ext cx="1527175" cy="916305"/>
            </a:xfrm>
            <a:custGeom>
              <a:avLst/>
              <a:gdLst/>
              <a:ahLst/>
              <a:cxnLst/>
              <a:rect l="l" t="t" r="r" b="b"/>
              <a:pathLst>
                <a:path w="1527175" h="916304">
                  <a:moveTo>
                    <a:pt x="0" y="91567"/>
                  </a:moveTo>
                  <a:lnTo>
                    <a:pt x="7199" y="55935"/>
                  </a:lnTo>
                  <a:lnTo>
                    <a:pt x="26828" y="26828"/>
                  </a:lnTo>
                  <a:lnTo>
                    <a:pt x="55935" y="7199"/>
                  </a:lnTo>
                  <a:lnTo>
                    <a:pt x="91566" y="0"/>
                  </a:lnTo>
                  <a:lnTo>
                    <a:pt x="1435480" y="0"/>
                  </a:lnTo>
                  <a:lnTo>
                    <a:pt x="1471112" y="7199"/>
                  </a:lnTo>
                  <a:lnTo>
                    <a:pt x="1500219" y="26828"/>
                  </a:lnTo>
                  <a:lnTo>
                    <a:pt x="1519848" y="55935"/>
                  </a:lnTo>
                  <a:lnTo>
                    <a:pt x="1527048" y="91567"/>
                  </a:lnTo>
                  <a:lnTo>
                    <a:pt x="1527048" y="824357"/>
                  </a:lnTo>
                  <a:lnTo>
                    <a:pt x="1519848" y="859988"/>
                  </a:lnTo>
                  <a:lnTo>
                    <a:pt x="1500219" y="889095"/>
                  </a:lnTo>
                  <a:lnTo>
                    <a:pt x="1471112" y="908724"/>
                  </a:lnTo>
                  <a:lnTo>
                    <a:pt x="1435480" y="915924"/>
                  </a:lnTo>
                  <a:lnTo>
                    <a:pt x="91566" y="915924"/>
                  </a:lnTo>
                  <a:lnTo>
                    <a:pt x="55935" y="908724"/>
                  </a:lnTo>
                  <a:lnTo>
                    <a:pt x="26828" y="889095"/>
                  </a:lnTo>
                  <a:lnTo>
                    <a:pt x="7199" y="859988"/>
                  </a:lnTo>
                  <a:lnTo>
                    <a:pt x="0" y="824357"/>
                  </a:lnTo>
                  <a:lnTo>
                    <a:pt x="0" y="91567"/>
                  </a:lnTo>
                  <a:close/>
                </a:path>
              </a:pathLst>
            </a:custGeom>
            <a:ln w="12191">
              <a:solidFill>
                <a:srgbClr val="FFFFFF"/>
              </a:solidFill>
            </a:ln>
          </p:spPr>
          <p:txBody>
            <a:bodyPr wrap="square" lIns="0" tIns="0" rIns="0" bIns="0" rtlCol="0"/>
            <a:lstStyle/>
            <a:p/>
          </p:txBody>
        </p:sp>
      </p:grpSp>
      <p:sp>
        <p:nvSpPr>
          <p:cNvPr id="37" name="object 37"/>
          <p:cNvSpPr txBox="1"/>
          <p:nvPr/>
        </p:nvSpPr>
        <p:spPr>
          <a:xfrm>
            <a:off x="5236590" y="3956684"/>
            <a:ext cx="1111250" cy="197490"/>
          </a:xfrm>
          <a:prstGeom prst="rect">
            <a:avLst/>
          </a:prstGeom>
        </p:spPr>
        <p:txBody>
          <a:bodyPr vert="horz" wrap="square" lIns="0" tIns="12700" rIns="0" bIns="0" rtlCol="0">
            <a:spAutoFit/>
          </a:bodyPr>
          <a:lstStyle/>
          <a:p>
            <a:pPr marL="12700">
              <a:spcBef>
                <a:spcPts val="100"/>
              </a:spcBef>
            </a:pPr>
            <a:r>
              <a:rPr sz="1200" b="1" dirty="0">
                <a:solidFill>
                  <a:srgbClr val="FFFFFF"/>
                </a:solidFill>
                <a:latin typeface="Arial" panose="020B0604020202020204"/>
                <a:cs typeface="Arial" panose="020B0604020202020204"/>
              </a:rPr>
              <a:t>6.</a:t>
            </a:r>
            <a:r>
              <a:rPr sz="1200" b="1" spc="5" dirty="0">
                <a:solidFill>
                  <a:srgbClr val="FFFFFF"/>
                </a:solidFill>
                <a:latin typeface="Arial" panose="020B0604020202020204"/>
                <a:cs typeface="Arial" panose="020B0604020202020204"/>
              </a:rPr>
              <a:t>P</a:t>
            </a:r>
            <a:r>
              <a:rPr sz="1200" b="1" spc="-5" dirty="0">
                <a:solidFill>
                  <a:srgbClr val="FFFFFF"/>
                </a:solidFill>
                <a:latin typeface="Arial" panose="020B0604020202020204"/>
                <a:cs typeface="Arial" panose="020B0604020202020204"/>
              </a:rPr>
              <a:t>ri</a:t>
            </a:r>
            <a:r>
              <a:rPr sz="1200" b="1" spc="5" dirty="0">
                <a:solidFill>
                  <a:srgbClr val="FFFFFF"/>
                </a:solidFill>
                <a:latin typeface="Arial" panose="020B0604020202020204"/>
                <a:cs typeface="Arial" panose="020B0604020202020204"/>
              </a:rPr>
              <a:t>c</a:t>
            </a:r>
            <a:r>
              <a:rPr sz="1200" b="1" dirty="0">
                <a:solidFill>
                  <a:srgbClr val="FFFFFF"/>
                </a:solidFill>
                <a:latin typeface="Arial" panose="020B0604020202020204"/>
                <a:cs typeface="Arial" panose="020B0604020202020204"/>
              </a:rPr>
              <a:t>ing</a:t>
            </a:r>
            <a:r>
              <a:rPr sz="1200" b="1" spc="-25" dirty="0">
                <a:solidFill>
                  <a:srgbClr val="FFFFFF"/>
                </a:solidFill>
                <a:latin typeface="Arial" panose="020B0604020202020204"/>
                <a:cs typeface="Arial" panose="020B0604020202020204"/>
              </a:rPr>
              <a:t> </a:t>
            </a:r>
            <a:r>
              <a:rPr sz="1200" b="1" spc="-60" dirty="0">
                <a:solidFill>
                  <a:srgbClr val="FFFFFF"/>
                </a:solidFill>
                <a:latin typeface="Arial" panose="020B0604020202020204"/>
                <a:cs typeface="Arial" panose="020B0604020202020204"/>
              </a:rPr>
              <a:t>V</a:t>
            </a:r>
            <a:r>
              <a:rPr sz="1200" b="1" dirty="0">
                <a:solidFill>
                  <a:srgbClr val="FFFFFF"/>
                </a:solidFill>
                <a:latin typeface="Arial" panose="020B0604020202020204"/>
                <a:cs typeface="Arial" panose="020B0604020202020204"/>
              </a:rPr>
              <a:t>alue</a:t>
            </a:r>
            <a:endParaRPr sz="1200">
              <a:latin typeface="Arial" panose="020B0604020202020204"/>
              <a:cs typeface="Arial" panose="020B0604020202020204"/>
            </a:endParaRPr>
          </a:p>
        </p:txBody>
      </p:sp>
      <p:grpSp>
        <p:nvGrpSpPr>
          <p:cNvPr id="38" name="object 38"/>
          <p:cNvGrpSpPr/>
          <p:nvPr/>
        </p:nvGrpSpPr>
        <p:grpSpPr>
          <a:xfrm>
            <a:off x="5029201" y="1556004"/>
            <a:ext cx="1527175" cy="1831975"/>
            <a:chOff x="3505200" y="1556003"/>
            <a:chExt cx="1527175" cy="1831975"/>
          </a:xfrm>
        </p:grpSpPr>
        <p:sp>
          <p:nvSpPr>
            <p:cNvPr id="39" name="object 39"/>
            <p:cNvSpPr/>
            <p:nvPr/>
          </p:nvSpPr>
          <p:spPr>
            <a:xfrm>
              <a:off x="3745991" y="1556003"/>
              <a:ext cx="137160" cy="1138555"/>
            </a:xfrm>
            <a:custGeom>
              <a:avLst/>
              <a:gdLst/>
              <a:ahLst/>
              <a:cxnLst/>
              <a:rect l="l" t="t" r="r" b="b"/>
              <a:pathLst>
                <a:path w="137160" h="1138555">
                  <a:moveTo>
                    <a:pt x="137160" y="0"/>
                  </a:moveTo>
                  <a:lnTo>
                    <a:pt x="0" y="0"/>
                  </a:lnTo>
                  <a:lnTo>
                    <a:pt x="0" y="1138427"/>
                  </a:lnTo>
                  <a:lnTo>
                    <a:pt x="137160" y="1138427"/>
                  </a:lnTo>
                  <a:lnTo>
                    <a:pt x="137160" y="0"/>
                  </a:lnTo>
                  <a:close/>
                </a:path>
              </a:pathLst>
            </a:custGeom>
            <a:solidFill>
              <a:srgbClr val="AAC9BB"/>
            </a:solidFill>
          </p:spPr>
          <p:txBody>
            <a:bodyPr wrap="square" lIns="0" tIns="0" rIns="0" bIns="0" rtlCol="0"/>
            <a:lstStyle/>
            <a:p/>
          </p:txBody>
        </p:sp>
        <p:pic>
          <p:nvPicPr>
            <p:cNvPr id="40" name="object 40"/>
            <p:cNvPicPr/>
            <p:nvPr/>
          </p:nvPicPr>
          <p:blipFill>
            <a:blip r:embed="rId2" cstate="print"/>
            <a:stretch>
              <a:fillRect/>
            </a:stretch>
          </p:blipFill>
          <p:spPr>
            <a:xfrm>
              <a:off x="3505200" y="2473451"/>
              <a:ext cx="1527048" cy="914400"/>
            </a:xfrm>
            <a:prstGeom prst="rect">
              <a:avLst/>
            </a:prstGeom>
          </p:spPr>
        </p:pic>
      </p:grpSp>
      <p:sp>
        <p:nvSpPr>
          <p:cNvPr id="41" name="object 41"/>
          <p:cNvSpPr txBox="1"/>
          <p:nvPr/>
        </p:nvSpPr>
        <p:spPr>
          <a:xfrm>
            <a:off x="5105527" y="2733294"/>
            <a:ext cx="1374140" cy="197490"/>
          </a:xfrm>
          <a:prstGeom prst="rect">
            <a:avLst/>
          </a:prstGeom>
        </p:spPr>
        <p:txBody>
          <a:bodyPr vert="horz" wrap="square" lIns="0" tIns="12700" rIns="0" bIns="0" rtlCol="0">
            <a:spAutoFit/>
          </a:bodyPr>
          <a:lstStyle/>
          <a:p>
            <a:pPr marL="12700">
              <a:spcBef>
                <a:spcPts val="100"/>
              </a:spcBef>
            </a:pPr>
            <a:r>
              <a:rPr sz="1200" b="1" dirty="0">
                <a:solidFill>
                  <a:srgbClr val="221F1F"/>
                </a:solidFill>
                <a:latin typeface="Arial" panose="020B0604020202020204"/>
                <a:cs typeface="Arial" panose="020B0604020202020204"/>
              </a:rPr>
              <a:t>7.</a:t>
            </a:r>
            <a:r>
              <a:rPr sz="1200" b="1" spc="-45" dirty="0">
                <a:solidFill>
                  <a:srgbClr val="221F1F"/>
                </a:solidFill>
                <a:latin typeface="Arial" panose="020B0604020202020204"/>
                <a:cs typeface="Arial" panose="020B0604020202020204"/>
              </a:rPr>
              <a:t> </a:t>
            </a:r>
            <a:r>
              <a:rPr sz="1200" b="1" spc="-5" dirty="0">
                <a:solidFill>
                  <a:srgbClr val="221F1F"/>
                </a:solidFill>
                <a:latin typeface="Arial" panose="020B0604020202020204"/>
                <a:cs typeface="Arial" panose="020B0604020202020204"/>
              </a:rPr>
              <a:t>Delivering</a:t>
            </a:r>
            <a:r>
              <a:rPr sz="1200" b="1" spc="-20" dirty="0">
                <a:solidFill>
                  <a:srgbClr val="221F1F"/>
                </a:solidFill>
                <a:latin typeface="Arial" panose="020B0604020202020204"/>
                <a:cs typeface="Arial" panose="020B0604020202020204"/>
              </a:rPr>
              <a:t> </a:t>
            </a:r>
            <a:r>
              <a:rPr sz="1200" b="1" spc="-15" dirty="0">
                <a:solidFill>
                  <a:srgbClr val="221F1F"/>
                </a:solidFill>
                <a:latin typeface="Arial" panose="020B0604020202020204"/>
                <a:cs typeface="Arial" panose="020B0604020202020204"/>
              </a:rPr>
              <a:t>Value</a:t>
            </a:r>
            <a:endParaRPr sz="1200">
              <a:latin typeface="Arial" panose="020B0604020202020204"/>
              <a:cs typeface="Arial" panose="020B0604020202020204"/>
            </a:endParaRPr>
          </a:p>
        </p:txBody>
      </p:sp>
      <p:sp>
        <p:nvSpPr>
          <p:cNvPr id="42" name="object 42"/>
          <p:cNvSpPr txBox="1"/>
          <p:nvPr/>
        </p:nvSpPr>
        <p:spPr>
          <a:xfrm>
            <a:off x="5161915" y="2891790"/>
            <a:ext cx="1263650" cy="197490"/>
          </a:xfrm>
          <a:prstGeom prst="rect">
            <a:avLst/>
          </a:prstGeom>
        </p:spPr>
        <p:txBody>
          <a:bodyPr vert="horz" wrap="square" lIns="0" tIns="12700" rIns="0" bIns="0" rtlCol="0">
            <a:spAutoFit/>
          </a:bodyPr>
          <a:lstStyle/>
          <a:p>
            <a:pPr marL="12700">
              <a:spcBef>
                <a:spcPts val="100"/>
              </a:spcBef>
            </a:pPr>
            <a:r>
              <a:rPr sz="1200" b="1" spc="-5" dirty="0">
                <a:solidFill>
                  <a:srgbClr val="221F1F"/>
                </a:solidFill>
                <a:latin typeface="Arial" panose="020B0604020202020204"/>
                <a:cs typeface="Arial" panose="020B0604020202020204"/>
              </a:rPr>
              <a:t>(Channelnomics)</a:t>
            </a:r>
            <a:endParaRPr sz="1200">
              <a:latin typeface="Arial" panose="020B0604020202020204"/>
              <a:cs typeface="Arial" panose="020B0604020202020204"/>
            </a:endParaRPr>
          </a:p>
        </p:txBody>
      </p:sp>
      <p:grpSp>
        <p:nvGrpSpPr>
          <p:cNvPr id="43" name="object 43"/>
          <p:cNvGrpSpPr/>
          <p:nvPr/>
        </p:nvGrpSpPr>
        <p:grpSpPr>
          <a:xfrm>
            <a:off x="5029201" y="1328927"/>
            <a:ext cx="2334895" cy="914400"/>
            <a:chOff x="3505200" y="1328927"/>
            <a:chExt cx="2334895" cy="914400"/>
          </a:xfrm>
        </p:grpSpPr>
        <p:sp>
          <p:nvSpPr>
            <p:cNvPr id="44" name="object 44"/>
            <p:cNvSpPr/>
            <p:nvPr/>
          </p:nvSpPr>
          <p:spPr>
            <a:xfrm>
              <a:off x="3817620" y="1484375"/>
              <a:ext cx="2022475" cy="137160"/>
            </a:xfrm>
            <a:custGeom>
              <a:avLst/>
              <a:gdLst/>
              <a:ahLst/>
              <a:cxnLst/>
              <a:rect l="l" t="t" r="r" b="b"/>
              <a:pathLst>
                <a:path w="2022475" h="137159">
                  <a:moveTo>
                    <a:pt x="2022348" y="0"/>
                  </a:moveTo>
                  <a:lnTo>
                    <a:pt x="0" y="0"/>
                  </a:lnTo>
                  <a:lnTo>
                    <a:pt x="0" y="137160"/>
                  </a:lnTo>
                  <a:lnTo>
                    <a:pt x="2022348" y="137160"/>
                  </a:lnTo>
                  <a:lnTo>
                    <a:pt x="2022348" y="0"/>
                  </a:lnTo>
                  <a:close/>
                </a:path>
              </a:pathLst>
            </a:custGeom>
            <a:solidFill>
              <a:srgbClr val="AAC9BB"/>
            </a:solidFill>
          </p:spPr>
          <p:txBody>
            <a:bodyPr wrap="square" lIns="0" tIns="0" rIns="0" bIns="0" rtlCol="0"/>
            <a:lstStyle/>
            <a:p/>
          </p:txBody>
        </p:sp>
        <p:pic>
          <p:nvPicPr>
            <p:cNvPr id="45" name="object 45"/>
            <p:cNvPicPr/>
            <p:nvPr/>
          </p:nvPicPr>
          <p:blipFill>
            <a:blip r:embed="rId2" cstate="print"/>
            <a:stretch>
              <a:fillRect/>
            </a:stretch>
          </p:blipFill>
          <p:spPr>
            <a:xfrm>
              <a:off x="3505200" y="1328927"/>
              <a:ext cx="1527048" cy="914400"/>
            </a:xfrm>
            <a:prstGeom prst="rect">
              <a:avLst/>
            </a:prstGeom>
          </p:spPr>
        </p:pic>
      </p:grpSp>
      <p:sp>
        <p:nvSpPr>
          <p:cNvPr id="46" name="object 46"/>
          <p:cNvSpPr txBox="1"/>
          <p:nvPr/>
        </p:nvSpPr>
        <p:spPr>
          <a:xfrm>
            <a:off x="5236591" y="1588770"/>
            <a:ext cx="1116965" cy="197490"/>
          </a:xfrm>
          <a:prstGeom prst="rect">
            <a:avLst/>
          </a:prstGeom>
        </p:spPr>
        <p:txBody>
          <a:bodyPr vert="horz" wrap="square" lIns="0" tIns="12700" rIns="0" bIns="0" rtlCol="0">
            <a:spAutoFit/>
          </a:bodyPr>
          <a:lstStyle/>
          <a:p>
            <a:pPr marL="12700">
              <a:spcBef>
                <a:spcPts val="100"/>
              </a:spcBef>
            </a:pPr>
            <a:r>
              <a:rPr sz="1200" b="1" dirty="0">
                <a:solidFill>
                  <a:srgbClr val="221F1F"/>
                </a:solidFill>
                <a:latin typeface="Arial" panose="020B0604020202020204"/>
                <a:cs typeface="Arial" panose="020B0604020202020204"/>
              </a:rPr>
              <a:t>8.</a:t>
            </a:r>
            <a:r>
              <a:rPr sz="1200" b="1" spc="-40" dirty="0">
                <a:solidFill>
                  <a:srgbClr val="221F1F"/>
                </a:solidFill>
                <a:latin typeface="Arial" panose="020B0604020202020204"/>
                <a:cs typeface="Arial" panose="020B0604020202020204"/>
              </a:rPr>
              <a:t> </a:t>
            </a:r>
            <a:r>
              <a:rPr sz="1200" b="1" spc="-5" dirty="0">
                <a:solidFill>
                  <a:srgbClr val="221F1F"/>
                </a:solidFill>
                <a:latin typeface="Arial" panose="020B0604020202020204"/>
                <a:cs typeface="Arial" panose="020B0604020202020204"/>
              </a:rPr>
              <a:t>Market</a:t>
            </a:r>
            <a:r>
              <a:rPr sz="1200" b="1" spc="-45" dirty="0">
                <a:solidFill>
                  <a:srgbClr val="221F1F"/>
                </a:solidFill>
                <a:latin typeface="Arial" panose="020B0604020202020204"/>
                <a:cs typeface="Arial" panose="020B0604020202020204"/>
              </a:rPr>
              <a:t> </a:t>
            </a:r>
            <a:r>
              <a:rPr sz="1200" b="1" spc="-5" dirty="0">
                <a:solidFill>
                  <a:srgbClr val="221F1F"/>
                </a:solidFill>
                <a:latin typeface="Arial" panose="020B0604020202020204"/>
                <a:cs typeface="Arial" panose="020B0604020202020204"/>
              </a:rPr>
              <a:t>Entry</a:t>
            </a:r>
            <a:endParaRPr sz="1200">
              <a:latin typeface="Arial" panose="020B0604020202020204"/>
              <a:cs typeface="Arial" panose="020B0604020202020204"/>
            </a:endParaRPr>
          </a:p>
        </p:txBody>
      </p:sp>
      <p:sp>
        <p:nvSpPr>
          <p:cNvPr id="47" name="object 47"/>
          <p:cNvSpPr txBox="1"/>
          <p:nvPr/>
        </p:nvSpPr>
        <p:spPr>
          <a:xfrm>
            <a:off x="5410328" y="1747265"/>
            <a:ext cx="763905" cy="197490"/>
          </a:xfrm>
          <a:prstGeom prst="rect">
            <a:avLst/>
          </a:prstGeom>
        </p:spPr>
        <p:txBody>
          <a:bodyPr vert="horz" wrap="square" lIns="0" tIns="12700" rIns="0" bIns="0" rtlCol="0">
            <a:spAutoFit/>
          </a:bodyPr>
          <a:lstStyle/>
          <a:p>
            <a:pPr marL="12700">
              <a:spcBef>
                <a:spcPts val="100"/>
              </a:spcBef>
            </a:pPr>
            <a:r>
              <a:rPr sz="1200" b="1" dirty="0">
                <a:solidFill>
                  <a:srgbClr val="221F1F"/>
                </a:solidFill>
                <a:latin typeface="Arial" panose="020B0604020202020204"/>
                <a:cs typeface="Arial" panose="020B0604020202020204"/>
              </a:rPr>
              <a:t>Strategi</a:t>
            </a:r>
            <a:r>
              <a:rPr sz="1200" b="1" spc="5" dirty="0">
                <a:solidFill>
                  <a:srgbClr val="221F1F"/>
                </a:solidFill>
                <a:latin typeface="Arial" panose="020B0604020202020204"/>
                <a:cs typeface="Arial" panose="020B0604020202020204"/>
              </a:rPr>
              <a:t>e</a:t>
            </a:r>
            <a:r>
              <a:rPr sz="1200" b="1" dirty="0">
                <a:solidFill>
                  <a:srgbClr val="221F1F"/>
                </a:solidFill>
                <a:latin typeface="Arial" panose="020B0604020202020204"/>
                <a:cs typeface="Arial" panose="020B0604020202020204"/>
              </a:rPr>
              <a:t>s</a:t>
            </a:r>
            <a:endParaRPr sz="1200">
              <a:latin typeface="Arial" panose="020B0604020202020204"/>
              <a:cs typeface="Arial" panose="020B0604020202020204"/>
            </a:endParaRPr>
          </a:p>
        </p:txBody>
      </p:sp>
      <p:grpSp>
        <p:nvGrpSpPr>
          <p:cNvPr id="48" name="object 48"/>
          <p:cNvGrpSpPr/>
          <p:nvPr/>
        </p:nvGrpSpPr>
        <p:grpSpPr>
          <a:xfrm>
            <a:off x="7059168" y="1328928"/>
            <a:ext cx="1525905" cy="1365885"/>
            <a:chOff x="5535167" y="1328927"/>
            <a:chExt cx="1525905" cy="1365885"/>
          </a:xfrm>
        </p:grpSpPr>
        <p:sp>
          <p:nvSpPr>
            <p:cNvPr id="49" name="object 49"/>
            <p:cNvSpPr/>
            <p:nvPr/>
          </p:nvSpPr>
          <p:spPr>
            <a:xfrm>
              <a:off x="5774435" y="1556003"/>
              <a:ext cx="137160" cy="1138555"/>
            </a:xfrm>
            <a:custGeom>
              <a:avLst/>
              <a:gdLst/>
              <a:ahLst/>
              <a:cxnLst/>
              <a:rect l="l" t="t" r="r" b="b"/>
              <a:pathLst>
                <a:path w="137160" h="1138555">
                  <a:moveTo>
                    <a:pt x="137160" y="0"/>
                  </a:moveTo>
                  <a:lnTo>
                    <a:pt x="0" y="0"/>
                  </a:lnTo>
                  <a:lnTo>
                    <a:pt x="0" y="1138427"/>
                  </a:lnTo>
                  <a:lnTo>
                    <a:pt x="137160" y="1138427"/>
                  </a:lnTo>
                  <a:lnTo>
                    <a:pt x="137160" y="0"/>
                  </a:lnTo>
                  <a:close/>
                </a:path>
              </a:pathLst>
            </a:custGeom>
            <a:solidFill>
              <a:srgbClr val="AAC9BB"/>
            </a:solidFill>
          </p:spPr>
          <p:txBody>
            <a:bodyPr wrap="square" lIns="0" tIns="0" rIns="0" bIns="0" rtlCol="0"/>
            <a:lstStyle/>
            <a:p/>
          </p:txBody>
        </p:sp>
        <p:sp>
          <p:nvSpPr>
            <p:cNvPr id="50" name="object 50"/>
            <p:cNvSpPr/>
            <p:nvPr/>
          </p:nvSpPr>
          <p:spPr>
            <a:xfrm>
              <a:off x="5535167" y="1328927"/>
              <a:ext cx="1525905" cy="914400"/>
            </a:xfrm>
            <a:custGeom>
              <a:avLst/>
              <a:gdLst/>
              <a:ahLst/>
              <a:cxnLst/>
              <a:rect l="l" t="t" r="r" b="b"/>
              <a:pathLst>
                <a:path w="1525904" h="914400">
                  <a:moveTo>
                    <a:pt x="1434084" y="0"/>
                  </a:moveTo>
                  <a:lnTo>
                    <a:pt x="91440" y="0"/>
                  </a:lnTo>
                  <a:lnTo>
                    <a:pt x="55828" y="7179"/>
                  </a:lnTo>
                  <a:lnTo>
                    <a:pt x="26765" y="26765"/>
                  </a:lnTo>
                  <a:lnTo>
                    <a:pt x="7179" y="55828"/>
                  </a:lnTo>
                  <a:lnTo>
                    <a:pt x="0" y="91439"/>
                  </a:lnTo>
                  <a:lnTo>
                    <a:pt x="0" y="822960"/>
                  </a:lnTo>
                  <a:lnTo>
                    <a:pt x="7179" y="858571"/>
                  </a:lnTo>
                  <a:lnTo>
                    <a:pt x="26765" y="887634"/>
                  </a:lnTo>
                  <a:lnTo>
                    <a:pt x="55828" y="907220"/>
                  </a:lnTo>
                  <a:lnTo>
                    <a:pt x="91440" y="914400"/>
                  </a:lnTo>
                  <a:lnTo>
                    <a:pt x="1434084" y="914400"/>
                  </a:lnTo>
                  <a:lnTo>
                    <a:pt x="1469695" y="907220"/>
                  </a:lnTo>
                  <a:lnTo>
                    <a:pt x="1498758" y="887634"/>
                  </a:lnTo>
                  <a:lnTo>
                    <a:pt x="1518344" y="858571"/>
                  </a:lnTo>
                  <a:lnTo>
                    <a:pt x="1525524" y="822960"/>
                  </a:lnTo>
                  <a:lnTo>
                    <a:pt x="1525524" y="91439"/>
                  </a:lnTo>
                  <a:lnTo>
                    <a:pt x="1518344" y="55828"/>
                  </a:lnTo>
                  <a:lnTo>
                    <a:pt x="1498758" y="26765"/>
                  </a:lnTo>
                  <a:lnTo>
                    <a:pt x="1469695" y="7179"/>
                  </a:lnTo>
                  <a:lnTo>
                    <a:pt x="1434084" y="0"/>
                  </a:lnTo>
                  <a:close/>
                </a:path>
              </a:pathLst>
            </a:custGeom>
            <a:solidFill>
              <a:srgbClr val="009A71"/>
            </a:solidFill>
          </p:spPr>
          <p:txBody>
            <a:bodyPr wrap="square" lIns="0" tIns="0" rIns="0" bIns="0" rtlCol="0"/>
            <a:lstStyle/>
            <a:p/>
          </p:txBody>
        </p:sp>
      </p:grpSp>
      <p:sp>
        <p:nvSpPr>
          <p:cNvPr id="51" name="object 51"/>
          <p:cNvSpPr txBox="1"/>
          <p:nvPr/>
        </p:nvSpPr>
        <p:spPr>
          <a:xfrm>
            <a:off x="7267702" y="1430782"/>
            <a:ext cx="1109980" cy="197490"/>
          </a:xfrm>
          <a:prstGeom prst="rect">
            <a:avLst/>
          </a:prstGeom>
        </p:spPr>
        <p:txBody>
          <a:bodyPr vert="horz" wrap="square" lIns="0" tIns="12700" rIns="0" bIns="0" rtlCol="0">
            <a:spAutoFit/>
          </a:bodyPr>
          <a:lstStyle/>
          <a:p>
            <a:pPr marL="12700">
              <a:spcBef>
                <a:spcPts val="100"/>
              </a:spcBef>
            </a:pPr>
            <a:r>
              <a:rPr sz="1200" b="1" dirty="0">
                <a:solidFill>
                  <a:srgbClr val="FFFFFF"/>
                </a:solidFill>
                <a:latin typeface="Arial" panose="020B0604020202020204"/>
                <a:cs typeface="Arial" panose="020B0604020202020204"/>
              </a:rPr>
              <a:t>9.</a:t>
            </a:r>
            <a:r>
              <a:rPr sz="1200" b="1" spc="-10" dirty="0">
                <a:solidFill>
                  <a:srgbClr val="FFFFFF"/>
                </a:solidFill>
                <a:latin typeface="Arial" panose="020B0604020202020204"/>
                <a:cs typeface="Arial" panose="020B0604020202020204"/>
              </a:rPr>
              <a:t> </a:t>
            </a:r>
            <a:r>
              <a:rPr sz="1200" b="1" dirty="0">
                <a:solidFill>
                  <a:srgbClr val="FFFFFF"/>
                </a:solidFill>
                <a:latin typeface="Arial" panose="020B0604020202020204"/>
                <a:cs typeface="Arial" panose="020B0604020202020204"/>
              </a:rPr>
              <a:t>International</a:t>
            </a:r>
            <a:endParaRPr sz="1200">
              <a:latin typeface="Arial" panose="020B0604020202020204"/>
              <a:cs typeface="Arial" panose="020B0604020202020204"/>
            </a:endParaRPr>
          </a:p>
        </p:txBody>
      </p:sp>
      <p:sp>
        <p:nvSpPr>
          <p:cNvPr id="52" name="object 52"/>
          <p:cNvSpPr txBox="1"/>
          <p:nvPr/>
        </p:nvSpPr>
        <p:spPr>
          <a:xfrm>
            <a:off x="7141210" y="1589278"/>
            <a:ext cx="1364615" cy="197490"/>
          </a:xfrm>
          <a:prstGeom prst="rect">
            <a:avLst/>
          </a:prstGeom>
        </p:spPr>
        <p:txBody>
          <a:bodyPr vert="horz" wrap="square" lIns="0" tIns="12700" rIns="0" bIns="0" rtlCol="0">
            <a:spAutoFit/>
          </a:bodyPr>
          <a:lstStyle/>
          <a:p>
            <a:pPr marL="12700">
              <a:spcBef>
                <a:spcPts val="100"/>
              </a:spcBef>
            </a:pPr>
            <a:r>
              <a:rPr sz="1200" b="1" dirty="0">
                <a:solidFill>
                  <a:srgbClr val="FFFFFF"/>
                </a:solidFill>
                <a:latin typeface="Arial" panose="020B0604020202020204"/>
                <a:cs typeface="Arial" panose="020B0604020202020204"/>
              </a:rPr>
              <a:t>Sales</a:t>
            </a:r>
            <a:r>
              <a:rPr sz="1200" b="1" spc="-50" dirty="0">
                <a:solidFill>
                  <a:srgbClr val="FFFFFF"/>
                </a:solidFill>
                <a:latin typeface="Arial" panose="020B0604020202020204"/>
                <a:cs typeface="Arial" panose="020B0604020202020204"/>
              </a:rPr>
              <a:t> </a:t>
            </a:r>
            <a:r>
              <a:rPr sz="1200" b="1" spc="-5" dirty="0">
                <a:solidFill>
                  <a:srgbClr val="FFFFFF"/>
                </a:solidFill>
                <a:latin typeface="Arial" panose="020B0604020202020204"/>
                <a:cs typeface="Arial" panose="020B0604020202020204"/>
              </a:rPr>
              <a:t>(Producrts</a:t>
            </a:r>
            <a:r>
              <a:rPr sz="1200" b="1" spc="-25" dirty="0">
                <a:solidFill>
                  <a:srgbClr val="FFFFFF"/>
                </a:solidFill>
                <a:latin typeface="Arial" panose="020B0604020202020204"/>
                <a:cs typeface="Arial" panose="020B0604020202020204"/>
              </a:rPr>
              <a:t> </a:t>
            </a:r>
            <a:r>
              <a:rPr sz="1200" b="1" dirty="0">
                <a:solidFill>
                  <a:srgbClr val="FFFFFF"/>
                </a:solidFill>
                <a:latin typeface="Arial" panose="020B0604020202020204"/>
                <a:cs typeface="Arial" panose="020B0604020202020204"/>
              </a:rPr>
              <a:t>v</a:t>
            </a:r>
            <a:endParaRPr sz="1200">
              <a:latin typeface="Arial" panose="020B0604020202020204"/>
              <a:cs typeface="Arial" panose="020B0604020202020204"/>
            </a:endParaRPr>
          </a:p>
        </p:txBody>
      </p:sp>
      <p:sp>
        <p:nvSpPr>
          <p:cNvPr id="53" name="object 53"/>
          <p:cNvSpPr txBox="1"/>
          <p:nvPr/>
        </p:nvSpPr>
        <p:spPr>
          <a:xfrm>
            <a:off x="7179310" y="1746250"/>
            <a:ext cx="1287145" cy="197490"/>
          </a:xfrm>
          <a:prstGeom prst="rect">
            <a:avLst/>
          </a:prstGeom>
        </p:spPr>
        <p:txBody>
          <a:bodyPr vert="horz" wrap="square" lIns="0" tIns="12700" rIns="0" bIns="0" rtlCol="0">
            <a:spAutoFit/>
          </a:bodyPr>
          <a:lstStyle/>
          <a:p>
            <a:pPr marL="12700">
              <a:spcBef>
                <a:spcPts val="100"/>
              </a:spcBef>
            </a:pPr>
            <a:r>
              <a:rPr sz="1200" b="1" spc="-5" dirty="0">
                <a:solidFill>
                  <a:srgbClr val="FFFFFF"/>
                </a:solidFill>
                <a:latin typeface="Arial" panose="020B0604020202020204"/>
                <a:cs typeface="Arial" panose="020B0604020202020204"/>
              </a:rPr>
              <a:t>Services</a:t>
            </a:r>
            <a:r>
              <a:rPr sz="1200" b="1" spc="-30" dirty="0">
                <a:solidFill>
                  <a:srgbClr val="FFFFFF"/>
                </a:solidFill>
                <a:latin typeface="Arial" panose="020B0604020202020204"/>
                <a:cs typeface="Arial" panose="020B0604020202020204"/>
              </a:rPr>
              <a:t> </a:t>
            </a:r>
            <a:r>
              <a:rPr sz="1200" b="1" dirty="0">
                <a:solidFill>
                  <a:srgbClr val="FFFFFF"/>
                </a:solidFill>
                <a:latin typeface="Arial" panose="020B0604020202020204"/>
                <a:cs typeface="Arial" panose="020B0604020202020204"/>
              </a:rPr>
              <a:t>)</a:t>
            </a:r>
            <a:r>
              <a:rPr sz="1200" b="1" spc="300" dirty="0">
                <a:solidFill>
                  <a:srgbClr val="FFFFFF"/>
                </a:solidFill>
                <a:latin typeface="Arial" panose="020B0604020202020204"/>
                <a:cs typeface="Arial" panose="020B0604020202020204"/>
              </a:rPr>
              <a:t> </a:t>
            </a:r>
            <a:r>
              <a:rPr sz="1200" b="1" spc="-5" dirty="0">
                <a:solidFill>
                  <a:srgbClr val="FFFFFF"/>
                </a:solidFill>
                <a:latin typeface="Arial" panose="020B0604020202020204"/>
                <a:cs typeface="Arial" panose="020B0604020202020204"/>
              </a:rPr>
              <a:t>B2C</a:t>
            </a:r>
            <a:r>
              <a:rPr sz="1200" b="1" spc="-15" dirty="0">
                <a:solidFill>
                  <a:srgbClr val="FFFFFF"/>
                </a:solidFill>
                <a:latin typeface="Arial" panose="020B0604020202020204"/>
                <a:cs typeface="Arial" panose="020B0604020202020204"/>
              </a:rPr>
              <a:t> </a:t>
            </a:r>
            <a:r>
              <a:rPr sz="1200" b="1" dirty="0">
                <a:solidFill>
                  <a:srgbClr val="FFFFFF"/>
                </a:solidFill>
                <a:latin typeface="Arial" panose="020B0604020202020204"/>
                <a:cs typeface="Arial" panose="020B0604020202020204"/>
              </a:rPr>
              <a:t>&amp;</a:t>
            </a:r>
            <a:endParaRPr sz="1200">
              <a:latin typeface="Arial" panose="020B0604020202020204"/>
              <a:cs typeface="Arial" panose="020B0604020202020204"/>
            </a:endParaRPr>
          </a:p>
        </p:txBody>
      </p:sp>
      <p:sp>
        <p:nvSpPr>
          <p:cNvPr id="54" name="object 54"/>
          <p:cNvSpPr txBox="1"/>
          <p:nvPr/>
        </p:nvSpPr>
        <p:spPr>
          <a:xfrm>
            <a:off x="7657846" y="1904746"/>
            <a:ext cx="330200" cy="197490"/>
          </a:xfrm>
          <a:prstGeom prst="rect">
            <a:avLst/>
          </a:prstGeom>
        </p:spPr>
        <p:txBody>
          <a:bodyPr vert="horz" wrap="square" lIns="0" tIns="12700" rIns="0" bIns="0" rtlCol="0">
            <a:spAutoFit/>
          </a:bodyPr>
          <a:lstStyle/>
          <a:p>
            <a:pPr marL="12700">
              <a:spcBef>
                <a:spcPts val="100"/>
              </a:spcBef>
            </a:pPr>
            <a:r>
              <a:rPr sz="1200" b="1" spc="-5" dirty="0">
                <a:solidFill>
                  <a:srgbClr val="FFFFFF"/>
                </a:solidFill>
                <a:latin typeface="Arial" panose="020B0604020202020204"/>
                <a:cs typeface="Arial" panose="020B0604020202020204"/>
              </a:rPr>
              <a:t>B2B</a:t>
            </a:r>
            <a:endParaRPr sz="1200">
              <a:latin typeface="Arial" panose="020B0604020202020204"/>
              <a:cs typeface="Arial" panose="020B0604020202020204"/>
            </a:endParaRPr>
          </a:p>
        </p:txBody>
      </p:sp>
      <p:grpSp>
        <p:nvGrpSpPr>
          <p:cNvPr id="55" name="object 55"/>
          <p:cNvGrpSpPr/>
          <p:nvPr/>
        </p:nvGrpSpPr>
        <p:grpSpPr>
          <a:xfrm>
            <a:off x="7040880" y="2455164"/>
            <a:ext cx="1564005" cy="1384300"/>
            <a:chOff x="5516879" y="2455164"/>
            <a:chExt cx="1564005" cy="1384300"/>
          </a:xfrm>
        </p:grpSpPr>
        <p:sp>
          <p:nvSpPr>
            <p:cNvPr id="56" name="object 56"/>
            <p:cNvSpPr/>
            <p:nvPr/>
          </p:nvSpPr>
          <p:spPr>
            <a:xfrm>
              <a:off x="5774435" y="2700528"/>
              <a:ext cx="137160" cy="1138555"/>
            </a:xfrm>
            <a:custGeom>
              <a:avLst/>
              <a:gdLst/>
              <a:ahLst/>
              <a:cxnLst/>
              <a:rect l="l" t="t" r="r" b="b"/>
              <a:pathLst>
                <a:path w="137160" h="1138554">
                  <a:moveTo>
                    <a:pt x="137160" y="0"/>
                  </a:moveTo>
                  <a:lnTo>
                    <a:pt x="0" y="0"/>
                  </a:lnTo>
                  <a:lnTo>
                    <a:pt x="0" y="1138428"/>
                  </a:lnTo>
                  <a:lnTo>
                    <a:pt x="137160" y="1138428"/>
                  </a:lnTo>
                  <a:lnTo>
                    <a:pt x="137160" y="0"/>
                  </a:lnTo>
                  <a:close/>
                </a:path>
              </a:pathLst>
            </a:custGeom>
            <a:solidFill>
              <a:srgbClr val="AAC9BB"/>
            </a:solidFill>
          </p:spPr>
          <p:txBody>
            <a:bodyPr wrap="square" lIns="0" tIns="0" rIns="0" bIns="0" rtlCol="0"/>
            <a:lstStyle/>
            <a:p/>
          </p:txBody>
        </p:sp>
        <p:pic>
          <p:nvPicPr>
            <p:cNvPr id="57" name="object 57"/>
            <p:cNvPicPr/>
            <p:nvPr/>
          </p:nvPicPr>
          <p:blipFill>
            <a:blip r:embed="rId3" cstate="print"/>
            <a:stretch>
              <a:fillRect/>
            </a:stretch>
          </p:blipFill>
          <p:spPr>
            <a:xfrm>
              <a:off x="5535929" y="2474214"/>
              <a:ext cx="1525524" cy="914400"/>
            </a:xfrm>
            <a:prstGeom prst="rect">
              <a:avLst/>
            </a:prstGeom>
          </p:spPr>
        </p:pic>
        <p:sp>
          <p:nvSpPr>
            <p:cNvPr id="58" name="object 58"/>
            <p:cNvSpPr/>
            <p:nvPr/>
          </p:nvSpPr>
          <p:spPr>
            <a:xfrm>
              <a:off x="5535929" y="2474214"/>
              <a:ext cx="1525905" cy="914400"/>
            </a:xfrm>
            <a:custGeom>
              <a:avLst/>
              <a:gdLst/>
              <a:ahLst/>
              <a:cxnLst/>
              <a:rect l="l" t="t" r="r" b="b"/>
              <a:pathLst>
                <a:path w="1525904" h="914400">
                  <a:moveTo>
                    <a:pt x="0" y="91439"/>
                  </a:moveTo>
                  <a:lnTo>
                    <a:pt x="7179" y="55828"/>
                  </a:lnTo>
                  <a:lnTo>
                    <a:pt x="26765" y="26765"/>
                  </a:lnTo>
                  <a:lnTo>
                    <a:pt x="55828" y="7179"/>
                  </a:lnTo>
                  <a:lnTo>
                    <a:pt x="91440" y="0"/>
                  </a:lnTo>
                  <a:lnTo>
                    <a:pt x="1434084" y="0"/>
                  </a:lnTo>
                  <a:lnTo>
                    <a:pt x="1469695" y="7179"/>
                  </a:lnTo>
                  <a:lnTo>
                    <a:pt x="1498758" y="26765"/>
                  </a:lnTo>
                  <a:lnTo>
                    <a:pt x="1518344" y="55828"/>
                  </a:lnTo>
                  <a:lnTo>
                    <a:pt x="1525524" y="91439"/>
                  </a:lnTo>
                  <a:lnTo>
                    <a:pt x="1525524" y="822960"/>
                  </a:lnTo>
                  <a:lnTo>
                    <a:pt x="1518344" y="858571"/>
                  </a:lnTo>
                  <a:lnTo>
                    <a:pt x="1498758" y="887634"/>
                  </a:lnTo>
                  <a:lnTo>
                    <a:pt x="1469695" y="907220"/>
                  </a:lnTo>
                  <a:lnTo>
                    <a:pt x="1434084" y="914400"/>
                  </a:lnTo>
                  <a:lnTo>
                    <a:pt x="91440" y="914400"/>
                  </a:lnTo>
                  <a:lnTo>
                    <a:pt x="55828" y="907220"/>
                  </a:lnTo>
                  <a:lnTo>
                    <a:pt x="26765" y="887634"/>
                  </a:lnTo>
                  <a:lnTo>
                    <a:pt x="7179" y="858571"/>
                  </a:lnTo>
                  <a:lnTo>
                    <a:pt x="0" y="822960"/>
                  </a:lnTo>
                  <a:lnTo>
                    <a:pt x="0" y="91439"/>
                  </a:lnTo>
                  <a:close/>
                </a:path>
              </a:pathLst>
            </a:custGeom>
            <a:ln w="38100">
              <a:solidFill>
                <a:srgbClr val="FF0000"/>
              </a:solidFill>
            </a:ln>
          </p:spPr>
          <p:txBody>
            <a:bodyPr wrap="square" lIns="0" tIns="0" rIns="0" bIns="0" rtlCol="0"/>
            <a:lstStyle/>
            <a:p/>
          </p:txBody>
        </p:sp>
      </p:grpSp>
      <p:sp>
        <p:nvSpPr>
          <p:cNvPr id="59" name="object 59"/>
          <p:cNvSpPr txBox="1"/>
          <p:nvPr/>
        </p:nvSpPr>
        <p:spPr>
          <a:xfrm>
            <a:off x="7165594" y="2654300"/>
            <a:ext cx="1313180" cy="197490"/>
          </a:xfrm>
          <a:prstGeom prst="rect">
            <a:avLst/>
          </a:prstGeom>
        </p:spPr>
        <p:txBody>
          <a:bodyPr vert="horz" wrap="square" lIns="0" tIns="12700" rIns="0" bIns="0" rtlCol="0">
            <a:spAutoFit/>
          </a:bodyPr>
          <a:lstStyle/>
          <a:p>
            <a:pPr marL="12700">
              <a:spcBef>
                <a:spcPts val="100"/>
              </a:spcBef>
            </a:pPr>
            <a:r>
              <a:rPr sz="1200" b="1" dirty="0">
                <a:solidFill>
                  <a:srgbClr val="221F1F"/>
                </a:solidFill>
                <a:latin typeface="Arial" panose="020B0604020202020204"/>
                <a:cs typeface="Arial" panose="020B0604020202020204"/>
              </a:rPr>
              <a:t>10.</a:t>
            </a:r>
            <a:r>
              <a:rPr sz="1200" b="1" spc="-40" dirty="0">
                <a:solidFill>
                  <a:srgbClr val="221F1F"/>
                </a:solidFill>
                <a:latin typeface="Arial" panose="020B0604020202020204"/>
                <a:cs typeface="Arial" panose="020B0604020202020204"/>
              </a:rPr>
              <a:t> </a:t>
            </a:r>
            <a:r>
              <a:rPr sz="1200" b="1" spc="-5" dirty="0">
                <a:solidFill>
                  <a:srgbClr val="221F1F"/>
                </a:solidFill>
                <a:latin typeface="Arial" panose="020B0604020202020204"/>
                <a:cs typeface="Arial" panose="020B0604020202020204"/>
              </a:rPr>
              <a:t>Marketing</a:t>
            </a:r>
            <a:r>
              <a:rPr sz="1200" b="1" spc="-40" dirty="0">
                <a:solidFill>
                  <a:srgbClr val="221F1F"/>
                </a:solidFill>
                <a:latin typeface="Arial" panose="020B0604020202020204"/>
                <a:cs typeface="Arial" panose="020B0604020202020204"/>
              </a:rPr>
              <a:t> </a:t>
            </a:r>
            <a:r>
              <a:rPr sz="1200" b="1" dirty="0">
                <a:solidFill>
                  <a:srgbClr val="221F1F"/>
                </a:solidFill>
                <a:latin typeface="Arial" panose="020B0604020202020204"/>
                <a:cs typeface="Arial" panose="020B0604020202020204"/>
              </a:rPr>
              <a:t>and</a:t>
            </a:r>
            <a:endParaRPr sz="1200">
              <a:latin typeface="Arial" panose="020B0604020202020204"/>
              <a:cs typeface="Arial" panose="020B0604020202020204"/>
            </a:endParaRPr>
          </a:p>
        </p:txBody>
      </p:sp>
      <p:sp>
        <p:nvSpPr>
          <p:cNvPr id="60" name="object 60"/>
          <p:cNvSpPr txBox="1"/>
          <p:nvPr/>
        </p:nvSpPr>
        <p:spPr>
          <a:xfrm>
            <a:off x="7314946" y="2812796"/>
            <a:ext cx="1016000" cy="197490"/>
          </a:xfrm>
          <a:prstGeom prst="rect">
            <a:avLst/>
          </a:prstGeom>
        </p:spPr>
        <p:txBody>
          <a:bodyPr vert="horz" wrap="square" lIns="0" tIns="12700" rIns="0" bIns="0" rtlCol="0">
            <a:spAutoFit/>
          </a:bodyPr>
          <a:lstStyle/>
          <a:p>
            <a:pPr marL="12700">
              <a:spcBef>
                <a:spcPts val="100"/>
              </a:spcBef>
            </a:pPr>
            <a:r>
              <a:rPr sz="1200" b="1" spc="-5" dirty="0">
                <a:solidFill>
                  <a:srgbClr val="221F1F"/>
                </a:solidFill>
                <a:latin typeface="Arial" panose="020B0604020202020204"/>
                <a:cs typeface="Arial" panose="020B0604020202020204"/>
              </a:rPr>
              <a:t>the</a:t>
            </a:r>
            <a:r>
              <a:rPr sz="1200" b="1" spc="-25" dirty="0">
                <a:solidFill>
                  <a:srgbClr val="221F1F"/>
                </a:solidFill>
                <a:latin typeface="Arial" panose="020B0604020202020204"/>
                <a:cs typeface="Arial" panose="020B0604020202020204"/>
              </a:rPr>
              <a:t> </a:t>
            </a:r>
            <a:r>
              <a:rPr sz="1200" b="1" spc="-5" dirty="0">
                <a:solidFill>
                  <a:srgbClr val="221F1F"/>
                </a:solidFill>
                <a:latin typeface="Arial" panose="020B0604020202020204"/>
                <a:cs typeface="Arial" panose="020B0604020202020204"/>
              </a:rPr>
              <a:t>impact</a:t>
            </a:r>
            <a:r>
              <a:rPr sz="1200" b="1" spc="280" dirty="0">
                <a:solidFill>
                  <a:srgbClr val="221F1F"/>
                </a:solidFill>
                <a:latin typeface="Arial" panose="020B0604020202020204"/>
                <a:cs typeface="Arial" panose="020B0604020202020204"/>
              </a:rPr>
              <a:t> </a:t>
            </a:r>
            <a:r>
              <a:rPr sz="1200" b="1" dirty="0">
                <a:solidFill>
                  <a:srgbClr val="221F1F"/>
                </a:solidFill>
                <a:latin typeface="Arial" panose="020B0604020202020204"/>
                <a:cs typeface="Arial" panose="020B0604020202020204"/>
              </a:rPr>
              <a:t>of</a:t>
            </a:r>
            <a:endParaRPr sz="1200">
              <a:latin typeface="Arial" panose="020B0604020202020204"/>
              <a:cs typeface="Arial" panose="020B0604020202020204"/>
            </a:endParaRPr>
          </a:p>
        </p:txBody>
      </p:sp>
      <p:sp>
        <p:nvSpPr>
          <p:cNvPr id="61" name="object 61"/>
          <p:cNvSpPr txBox="1"/>
          <p:nvPr/>
        </p:nvSpPr>
        <p:spPr>
          <a:xfrm>
            <a:off x="7577073" y="2969767"/>
            <a:ext cx="491490" cy="197490"/>
          </a:xfrm>
          <a:prstGeom prst="rect">
            <a:avLst/>
          </a:prstGeom>
        </p:spPr>
        <p:txBody>
          <a:bodyPr vert="horz" wrap="square" lIns="0" tIns="12700" rIns="0" bIns="0" rtlCol="0">
            <a:spAutoFit/>
          </a:bodyPr>
          <a:lstStyle/>
          <a:p>
            <a:pPr marL="12700">
              <a:spcBef>
                <a:spcPts val="100"/>
              </a:spcBef>
            </a:pPr>
            <a:r>
              <a:rPr sz="1200" b="1" spc="-5" dirty="0">
                <a:solidFill>
                  <a:srgbClr val="221F1F"/>
                </a:solidFill>
                <a:latin typeface="Arial" panose="020B0604020202020204"/>
                <a:cs typeface="Arial" panose="020B0604020202020204"/>
              </a:rPr>
              <a:t>Digital</a:t>
            </a:r>
            <a:endParaRPr sz="1200">
              <a:latin typeface="Arial" panose="020B0604020202020204"/>
              <a:cs typeface="Arial" panose="020B0604020202020204"/>
            </a:endParaRPr>
          </a:p>
        </p:txBody>
      </p:sp>
      <p:grpSp>
        <p:nvGrpSpPr>
          <p:cNvPr id="62" name="object 62"/>
          <p:cNvGrpSpPr/>
          <p:nvPr/>
        </p:nvGrpSpPr>
        <p:grpSpPr>
          <a:xfrm>
            <a:off x="7040880" y="3598164"/>
            <a:ext cx="1564005" cy="1384300"/>
            <a:chOff x="5516879" y="3598164"/>
            <a:chExt cx="1564005" cy="1384300"/>
          </a:xfrm>
        </p:grpSpPr>
        <p:sp>
          <p:nvSpPr>
            <p:cNvPr id="63" name="object 63"/>
            <p:cNvSpPr/>
            <p:nvPr/>
          </p:nvSpPr>
          <p:spPr>
            <a:xfrm>
              <a:off x="5774435" y="3845052"/>
              <a:ext cx="137160" cy="1137285"/>
            </a:xfrm>
            <a:custGeom>
              <a:avLst/>
              <a:gdLst/>
              <a:ahLst/>
              <a:cxnLst/>
              <a:rect l="l" t="t" r="r" b="b"/>
              <a:pathLst>
                <a:path w="137160" h="1137285">
                  <a:moveTo>
                    <a:pt x="137160" y="0"/>
                  </a:moveTo>
                  <a:lnTo>
                    <a:pt x="0" y="0"/>
                  </a:lnTo>
                  <a:lnTo>
                    <a:pt x="0" y="1136904"/>
                  </a:lnTo>
                  <a:lnTo>
                    <a:pt x="137160" y="1136904"/>
                  </a:lnTo>
                  <a:lnTo>
                    <a:pt x="137160" y="0"/>
                  </a:lnTo>
                  <a:close/>
                </a:path>
              </a:pathLst>
            </a:custGeom>
            <a:solidFill>
              <a:srgbClr val="AAC9BB"/>
            </a:solidFill>
          </p:spPr>
          <p:txBody>
            <a:bodyPr wrap="square" lIns="0" tIns="0" rIns="0" bIns="0" rtlCol="0"/>
            <a:lstStyle/>
            <a:p/>
          </p:txBody>
        </p:sp>
        <p:pic>
          <p:nvPicPr>
            <p:cNvPr id="64" name="object 64"/>
            <p:cNvPicPr/>
            <p:nvPr/>
          </p:nvPicPr>
          <p:blipFill>
            <a:blip r:embed="rId4" cstate="print"/>
            <a:stretch>
              <a:fillRect/>
            </a:stretch>
          </p:blipFill>
          <p:spPr>
            <a:xfrm>
              <a:off x="5535929" y="3617214"/>
              <a:ext cx="1525524" cy="915924"/>
            </a:xfrm>
            <a:prstGeom prst="rect">
              <a:avLst/>
            </a:prstGeom>
          </p:spPr>
        </p:pic>
        <p:sp>
          <p:nvSpPr>
            <p:cNvPr id="65" name="object 65"/>
            <p:cNvSpPr/>
            <p:nvPr/>
          </p:nvSpPr>
          <p:spPr>
            <a:xfrm>
              <a:off x="5535929" y="3617214"/>
              <a:ext cx="1525905" cy="916305"/>
            </a:xfrm>
            <a:custGeom>
              <a:avLst/>
              <a:gdLst/>
              <a:ahLst/>
              <a:cxnLst/>
              <a:rect l="l" t="t" r="r" b="b"/>
              <a:pathLst>
                <a:path w="1525904" h="916304">
                  <a:moveTo>
                    <a:pt x="0" y="91567"/>
                  </a:moveTo>
                  <a:lnTo>
                    <a:pt x="7199" y="55935"/>
                  </a:lnTo>
                  <a:lnTo>
                    <a:pt x="26828" y="26828"/>
                  </a:lnTo>
                  <a:lnTo>
                    <a:pt x="55935" y="7199"/>
                  </a:lnTo>
                  <a:lnTo>
                    <a:pt x="91567" y="0"/>
                  </a:lnTo>
                  <a:lnTo>
                    <a:pt x="1433956" y="0"/>
                  </a:lnTo>
                  <a:lnTo>
                    <a:pt x="1469588" y="7199"/>
                  </a:lnTo>
                  <a:lnTo>
                    <a:pt x="1498695" y="26828"/>
                  </a:lnTo>
                  <a:lnTo>
                    <a:pt x="1518324" y="55935"/>
                  </a:lnTo>
                  <a:lnTo>
                    <a:pt x="1525524" y="91567"/>
                  </a:lnTo>
                  <a:lnTo>
                    <a:pt x="1525524" y="824357"/>
                  </a:lnTo>
                  <a:lnTo>
                    <a:pt x="1518324" y="859988"/>
                  </a:lnTo>
                  <a:lnTo>
                    <a:pt x="1498695" y="889095"/>
                  </a:lnTo>
                  <a:lnTo>
                    <a:pt x="1469588" y="908724"/>
                  </a:lnTo>
                  <a:lnTo>
                    <a:pt x="1433956" y="915924"/>
                  </a:lnTo>
                  <a:lnTo>
                    <a:pt x="91567" y="915924"/>
                  </a:lnTo>
                  <a:lnTo>
                    <a:pt x="55935" y="908724"/>
                  </a:lnTo>
                  <a:lnTo>
                    <a:pt x="26828" y="889095"/>
                  </a:lnTo>
                  <a:lnTo>
                    <a:pt x="7199" y="859988"/>
                  </a:lnTo>
                  <a:lnTo>
                    <a:pt x="0" y="824357"/>
                  </a:lnTo>
                  <a:lnTo>
                    <a:pt x="0" y="91567"/>
                  </a:lnTo>
                  <a:close/>
                </a:path>
              </a:pathLst>
            </a:custGeom>
            <a:ln w="38100">
              <a:solidFill>
                <a:srgbClr val="FF0000"/>
              </a:solidFill>
            </a:ln>
          </p:spPr>
          <p:txBody>
            <a:bodyPr wrap="square" lIns="0" tIns="0" rIns="0" bIns="0" rtlCol="0"/>
            <a:lstStyle/>
            <a:p/>
          </p:txBody>
        </p:sp>
      </p:grpSp>
      <p:sp>
        <p:nvSpPr>
          <p:cNvPr id="66" name="object 66"/>
          <p:cNvSpPr txBox="1"/>
          <p:nvPr/>
        </p:nvSpPr>
        <p:spPr>
          <a:xfrm>
            <a:off x="7371334" y="3877817"/>
            <a:ext cx="897890" cy="197490"/>
          </a:xfrm>
          <a:prstGeom prst="rect">
            <a:avLst/>
          </a:prstGeom>
        </p:spPr>
        <p:txBody>
          <a:bodyPr vert="horz" wrap="square" lIns="0" tIns="12700" rIns="0" bIns="0" rtlCol="0">
            <a:spAutoFit/>
          </a:bodyPr>
          <a:lstStyle/>
          <a:p>
            <a:pPr marL="12700">
              <a:spcBef>
                <a:spcPts val="100"/>
              </a:spcBef>
            </a:pPr>
            <a:r>
              <a:rPr sz="1200" b="1" spc="-20" dirty="0">
                <a:solidFill>
                  <a:srgbClr val="221F1F"/>
                </a:solidFill>
                <a:latin typeface="Arial" panose="020B0604020202020204"/>
                <a:cs typeface="Arial" panose="020B0604020202020204"/>
              </a:rPr>
              <a:t>11.</a:t>
            </a:r>
            <a:r>
              <a:rPr sz="1200" b="1" spc="-65" dirty="0">
                <a:solidFill>
                  <a:srgbClr val="221F1F"/>
                </a:solidFill>
                <a:latin typeface="Arial" panose="020B0604020202020204"/>
                <a:cs typeface="Arial" panose="020B0604020202020204"/>
              </a:rPr>
              <a:t> </a:t>
            </a:r>
            <a:r>
              <a:rPr sz="1200" b="1" dirty="0">
                <a:solidFill>
                  <a:srgbClr val="221F1F"/>
                </a:solidFill>
                <a:latin typeface="Arial" panose="020B0604020202020204"/>
                <a:cs typeface="Arial" panose="020B0604020202020204"/>
              </a:rPr>
              <a:t>The</a:t>
            </a:r>
            <a:r>
              <a:rPr sz="1200" b="1" spc="-40" dirty="0">
                <a:solidFill>
                  <a:srgbClr val="221F1F"/>
                </a:solidFill>
                <a:latin typeface="Arial" panose="020B0604020202020204"/>
                <a:cs typeface="Arial" panose="020B0604020202020204"/>
              </a:rPr>
              <a:t> </a:t>
            </a:r>
            <a:r>
              <a:rPr sz="1200" b="1" spc="-5" dirty="0">
                <a:solidFill>
                  <a:srgbClr val="221F1F"/>
                </a:solidFill>
                <a:latin typeface="Arial" panose="020B0604020202020204"/>
                <a:cs typeface="Arial" panose="020B0604020202020204"/>
              </a:rPr>
              <a:t>New</a:t>
            </a:r>
            <a:endParaRPr sz="1200">
              <a:latin typeface="Arial" panose="020B0604020202020204"/>
              <a:cs typeface="Arial" panose="020B0604020202020204"/>
            </a:endParaRPr>
          </a:p>
        </p:txBody>
      </p:sp>
      <p:sp>
        <p:nvSpPr>
          <p:cNvPr id="67" name="object 67"/>
          <p:cNvSpPr txBox="1"/>
          <p:nvPr/>
        </p:nvSpPr>
        <p:spPr>
          <a:xfrm>
            <a:off x="7267703" y="4036314"/>
            <a:ext cx="1110615" cy="197490"/>
          </a:xfrm>
          <a:prstGeom prst="rect">
            <a:avLst/>
          </a:prstGeom>
        </p:spPr>
        <p:txBody>
          <a:bodyPr vert="horz" wrap="square" lIns="0" tIns="12700" rIns="0" bIns="0" rtlCol="0">
            <a:spAutoFit/>
          </a:bodyPr>
          <a:lstStyle/>
          <a:p>
            <a:pPr marL="12700">
              <a:spcBef>
                <a:spcPts val="100"/>
              </a:spcBef>
            </a:pPr>
            <a:r>
              <a:rPr sz="1200" b="1" spc="-5" dirty="0">
                <a:solidFill>
                  <a:srgbClr val="221F1F"/>
                </a:solidFill>
                <a:latin typeface="Arial" panose="020B0604020202020204"/>
                <a:cs typeface="Arial" panose="020B0604020202020204"/>
              </a:rPr>
              <a:t>Customer</a:t>
            </a:r>
            <a:r>
              <a:rPr sz="1200" b="1" spc="-60" dirty="0">
                <a:solidFill>
                  <a:srgbClr val="221F1F"/>
                </a:solidFill>
                <a:latin typeface="Arial" panose="020B0604020202020204"/>
                <a:cs typeface="Arial" panose="020B0604020202020204"/>
              </a:rPr>
              <a:t> </a:t>
            </a:r>
            <a:r>
              <a:rPr sz="1200" b="1" dirty="0">
                <a:solidFill>
                  <a:srgbClr val="221F1F"/>
                </a:solidFill>
                <a:latin typeface="Arial" panose="020B0604020202020204"/>
                <a:cs typeface="Arial" panose="020B0604020202020204"/>
              </a:rPr>
              <a:t>Path</a:t>
            </a:r>
            <a:endParaRPr sz="1200">
              <a:latin typeface="Arial" panose="020B0604020202020204"/>
              <a:cs typeface="Arial" panose="020B0604020202020204"/>
            </a:endParaRPr>
          </a:p>
        </p:txBody>
      </p:sp>
      <p:grpSp>
        <p:nvGrpSpPr>
          <p:cNvPr id="68" name="object 68"/>
          <p:cNvGrpSpPr/>
          <p:nvPr/>
        </p:nvGrpSpPr>
        <p:grpSpPr>
          <a:xfrm>
            <a:off x="7040880" y="4742689"/>
            <a:ext cx="1564005" cy="954405"/>
            <a:chOff x="5516879" y="4742688"/>
            <a:chExt cx="1564005" cy="954405"/>
          </a:xfrm>
        </p:grpSpPr>
        <p:pic>
          <p:nvPicPr>
            <p:cNvPr id="69" name="object 69"/>
            <p:cNvPicPr/>
            <p:nvPr/>
          </p:nvPicPr>
          <p:blipFill>
            <a:blip r:embed="rId4" cstate="print"/>
            <a:stretch>
              <a:fillRect/>
            </a:stretch>
          </p:blipFill>
          <p:spPr>
            <a:xfrm>
              <a:off x="5535929" y="4761738"/>
              <a:ext cx="1525524" cy="915924"/>
            </a:xfrm>
            <a:prstGeom prst="rect">
              <a:avLst/>
            </a:prstGeom>
          </p:spPr>
        </p:pic>
        <p:sp>
          <p:nvSpPr>
            <p:cNvPr id="70" name="object 70"/>
            <p:cNvSpPr/>
            <p:nvPr/>
          </p:nvSpPr>
          <p:spPr>
            <a:xfrm>
              <a:off x="5535929" y="4761738"/>
              <a:ext cx="1525905" cy="916305"/>
            </a:xfrm>
            <a:custGeom>
              <a:avLst/>
              <a:gdLst/>
              <a:ahLst/>
              <a:cxnLst/>
              <a:rect l="l" t="t" r="r" b="b"/>
              <a:pathLst>
                <a:path w="1525904" h="916304">
                  <a:moveTo>
                    <a:pt x="0" y="91567"/>
                  </a:moveTo>
                  <a:lnTo>
                    <a:pt x="7199" y="55935"/>
                  </a:lnTo>
                  <a:lnTo>
                    <a:pt x="26828" y="26828"/>
                  </a:lnTo>
                  <a:lnTo>
                    <a:pt x="55935" y="7199"/>
                  </a:lnTo>
                  <a:lnTo>
                    <a:pt x="91567" y="0"/>
                  </a:lnTo>
                  <a:lnTo>
                    <a:pt x="1433956" y="0"/>
                  </a:lnTo>
                  <a:lnTo>
                    <a:pt x="1469588" y="7199"/>
                  </a:lnTo>
                  <a:lnTo>
                    <a:pt x="1498695" y="26828"/>
                  </a:lnTo>
                  <a:lnTo>
                    <a:pt x="1518324" y="55935"/>
                  </a:lnTo>
                  <a:lnTo>
                    <a:pt x="1525524" y="91567"/>
                  </a:lnTo>
                  <a:lnTo>
                    <a:pt x="1525524" y="824357"/>
                  </a:lnTo>
                  <a:lnTo>
                    <a:pt x="1518324" y="859993"/>
                  </a:lnTo>
                  <a:lnTo>
                    <a:pt x="1498695" y="889100"/>
                  </a:lnTo>
                  <a:lnTo>
                    <a:pt x="1469588" y="908726"/>
                  </a:lnTo>
                  <a:lnTo>
                    <a:pt x="1433956" y="915924"/>
                  </a:lnTo>
                  <a:lnTo>
                    <a:pt x="91567" y="915924"/>
                  </a:lnTo>
                  <a:lnTo>
                    <a:pt x="55935" y="908726"/>
                  </a:lnTo>
                  <a:lnTo>
                    <a:pt x="26828" y="889100"/>
                  </a:lnTo>
                  <a:lnTo>
                    <a:pt x="7199" y="859993"/>
                  </a:lnTo>
                  <a:lnTo>
                    <a:pt x="0" y="824357"/>
                  </a:lnTo>
                  <a:lnTo>
                    <a:pt x="0" y="91567"/>
                  </a:lnTo>
                  <a:close/>
                </a:path>
              </a:pathLst>
            </a:custGeom>
            <a:ln w="38100">
              <a:solidFill>
                <a:srgbClr val="FF0000"/>
              </a:solidFill>
            </a:ln>
          </p:spPr>
          <p:txBody>
            <a:bodyPr wrap="square" lIns="0" tIns="0" rIns="0" bIns="0" rtlCol="0"/>
            <a:lstStyle/>
            <a:p/>
          </p:txBody>
        </p:sp>
      </p:grpSp>
      <p:sp>
        <p:nvSpPr>
          <p:cNvPr id="71" name="object 71"/>
          <p:cNvSpPr txBox="1"/>
          <p:nvPr/>
        </p:nvSpPr>
        <p:spPr>
          <a:xfrm>
            <a:off x="7260083" y="5022343"/>
            <a:ext cx="1125855" cy="371897"/>
          </a:xfrm>
          <a:prstGeom prst="rect">
            <a:avLst/>
          </a:prstGeom>
        </p:spPr>
        <p:txBody>
          <a:bodyPr vert="horz" wrap="square" lIns="0" tIns="38100" rIns="0" bIns="0" rtlCol="0">
            <a:spAutoFit/>
          </a:bodyPr>
          <a:lstStyle/>
          <a:p>
            <a:pPr marL="239395" marR="5080" indent="-227330">
              <a:lnSpc>
                <a:spcPts val="1250"/>
              </a:lnSpc>
              <a:spcBef>
                <a:spcPts val="300"/>
              </a:spcBef>
            </a:pPr>
            <a:r>
              <a:rPr sz="1200" b="1" dirty="0">
                <a:solidFill>
                  <a:srgbClr val="221F1F"/>
                </a:solidFill>
                <a:latin typeface="Arial" panose="020B0604020202020204"/>
                <a:cs typeface="Arial" panose="020B0604020202020204"/>
              </a:rPr>
              <a:t>12.</a:t>
            </a:r>
            <a:r>
              <a:rPr sz="1200" b="1" spc="-60" dirty="0">
                <a:solidFill>
                  <a:srgbClr val="221F1F"/>
                </a:solidFill>
                <a:latin typeface="Arial" panose="020B0604020202020204"/>
                <a:cs typeface="Arial" panose="020B0604020202020204"/>
              </a:rPr>
              <a:t> </a:t>
            </a:r>
            <a:r>
              <a:rPr sz="1200" b="1" dirty="0">
                <a:solidFill>
                  <a:srgbClr val="221F1F"/>
                </a:solidFill>
                <a:latin typeface="Arial" panose="020B0604020202020204"/>
                <a:cs typeface="Arial" panose="020B0604020202020204"/>
              </a:rPr>
              <a:t>Summary</a:t>
            </a:r>
            <a:r>
              <a:rPr sz="1200" b="1" spc="-65" dirty="0">
                <a:solidFill>
                  <a:srgbClr val="221F1F"/>
                </a:solidFill>
                <a:latin typeface="Arial" panose="020B0604020202020204"/>
                <a:cs typeface="Arial" panose="020B0604020202020204"/>
              </a:rPr>
              <a:t> </a:t>
            </a:r>
            <a:r>
              <a:rPr sz="1200" b="1" dirty="0">
                <a:solidFill>
                  <a:srgbClr val="221F1F"/>
                </a:solidFill>
                <a:latin typeface="Arial" panose="020B0604020202020204"/>
                <a:cs typeface="Arial" panose="020B0604020202020204"/>
              </a:rPr>
              <a:t>&amp; </a:t>
            </a:r>
            <a:r>
              <a:rPr sz="1200" b="1" spc="-320" dirty="0">
                <a:solidFill>
                  <a:srgbClr val="221F1F"/>
                </a:solidFill>
                <a:latin typeface="Arial" panose="020B0604020202020204"/>
                <a:cs typeface="Arial" panose="020B0604020202020204"/>
              </a:rPr>
              <a:t> </a:t>
            </a:r>
            <a:r>
              <a:rPr sz="1200" b="1" dirty="0">
                <a:solidFill>
                  <a:srgbClr val="221F1F"/>
                </a:solidFill>
                <a:latin typeface="Arial" panose="020B0604020202020204"/>
                <a:cs typeface="Arial" panose="020B0604020202020204"/>
              </a:rPr>
              <a:t>Planning</a:t>
            </a:r>
            <a:endParaRPr sz="1200">
              <a:latin typeface="Arial" panose="020B0604020202020204"/>
              <a:cs typeface="Arial" panose="020B0604020202020204"/>
            </a:endParaRPr>
          </a:p>
        </p:txBody>
      </p:sp>
      <p:grpSp>
        <p:nvGrpSpPr>
          <p:cNvPr id="72" name="object 72"/>
          <p:cNvGrpSpPr/>
          <p:nvPr/>
        </p:nvGrpSpPr>
        <p:grpSpPr>
          <a:xfrm>
            <a:off x="2836163" y="5664709"/>
            <a:ext cx="6269990" cy="1047115"/>
            <a:chOff x="1312163" y="5664708"/>
            <a:chExt cx="6269990" cy="1047115"/>
          </a:xfrm>
        </p:grpSpPr>
        <p:sp>
          <p:nvSpPr>
            <p:cNvPr id="73" name="object 73"/>
            <p:cNvSpPr/>
            <p:nvPr/>
          </p:nvSpPr>
          <p:spPr>
            <a:xfrm>
              <a:off x="1326641" y="5679186"/>
              <a:ext cx="6240780" cy="1018540"/>
            </a:xfrm>
            <a:custGeom>
              <a:avLst/>
              <a:gdLst/>
              <a:ahLst/>
              <a:cxnLst/>
              <a:rect l="l" t="t" r="r" b="b"/>
              <a:pathLst>
                <a:path w="6240780" h="1018540">
                  <a:moveTo>
                    <a:pt x="5731764" y="0"/>
                  </a:moveTo>
                  <a:lnTo>
                    <a:pt x="5731764" y="254507"/>
                  </a:lnTo>
                  <a:lnTo>
                    <a:pt x="0" y="254507"/>
                  </a:lnTo>
                  <a:lnTo>
                    <a:pt x="0" y="763523"/>
                  </a:lnTo>
                  <a:lnTo>
                    <a:pt x="5731764" y="763523"/>
                  </a:lnTo>
                  <a:lnTo>
                    <a:pt x="5731764" y="1018032"/>
                  </a:lnTo>
                  <a:lnTo>
                    <a:pt x="6240780" y="509015"/>
                  </a:lnTo>
                  <a:lnTo>
                    <a:pt x="5731764" y="0"/>
                  </a:lnTo>
                  <a:close/>
                </a:path>
              </a:pathLst>
            </a:custGeom>
            <a:solidFill>
              <a:srgbClr val="FF9A31"/>
            </a:solidFill>
          </p:spPr>
          <p:txBody>
            <a:bodyPr wrap="square" lIns="0" tIns="0" rIns="0" bIns="0" rtlCol="0"/>
            <a:lstStyle/>
            <a:p/>
          </p:txBody>
        </p:sp>
        <p:sp>
          <p:nvSpPr>
            <p:cNvPr id="74" name="object 74"/>
            <p:cNvSpPr/>
            <p:nvPr/>
          </p:nvSpPr>
          <p:spPr>
            <a:xfrm>
              <a:off x="1326641" y="5679186"/>
              <a:ext cx="6240780" cy="1018540"/>
            </a:xfrm>
            <a:custGeom>
              <a:avLst/>
              <a:gdLst/>
              <a:ahLst/>
              <a:cxnLst/>
              <a:rect l="l" t="t" r="r" b="b"/>
              <a:pathLst>
                <a:path w="6240780" h="1018540">
                  <a:moveTo>
                    <a:pt x="0" y="254507"/>
                  </a:moveTo>
                  <a:lnTo>
                    <a:pt x="5731764" y="254507"/>
                  </a:lnTo>
                  <a:lnTo>
                    <a:pt x="5731764" y="0"/>
                  </a:lnTo>
                  <a:lnTo>
                    <a:pt x="6240780" y="509015"/>
                  </a:lnTo>
                  <a:lnTo>
                    <a:pt x="5731764" y="1018032"/>
                  </a:lnTo>
                  <a:lnTo>
                    <a:pt x="5731764" y="763523"/>
                  </a:lnTo>
                  <a:lnTo>
                    <a:pt x="0" y="763523"/>
                  </a:lnTo>
                  <a:lnTo>
                    <a:pt x="0" y="254507"/>
                  </a:lnTo>
                  <a:close/>
                </a:path>
              </a:pathLst>
            </a:custGeom>
            <a:ln w="28956">
              <a:solidFill>
                <a:srgbClr val="FF0000"/>
              </a:solidFill>
            </a:ln>
          </p:spPr>
          <p:txBody>
            <a:bodyPr wrap="square" lIns="0" tIns="0" rIns="0" bIns="0" rtlCol="0"/>
            <a:lstStyle/>
            <a:p/>
          </p:txBody>
        </p:sp>
      </p:grpSp>
      <p:sp>
        <p:nvSpPr>
          <p:cNvPr id="75" name="object 75"/>
          <p:cNvSpPr txBox="1"/>
          <p:nvPr/>
        </p:nvSpPr>
        <p:spPr>
          <a:xfrm>
            <a:off x="5272786" y="6033008"/>
            <a:ext cx="1141095" cy="299720"/>
          </a:xfrm>
          <a:prstGeom prst="rect">
            <a:avLst/>
          </a:prstGeom>
        </p:spPr>
        <p:txBody>
          <a:bodyPr vert="horz" wrap="square" lIns="0" tIns="12700" rIns="0" bIns="0" rtlCol="0">
            <a:spAutoFit/>
          </a:bodyPr>
          <a:lstStyle/>
          <a:p>
            <a:pPr marL="12700">
              <a:spcBef>
                <a:spcPts val="100"/>
              </a:spcBef>
            </a:pPr>
            <a:r>
              <a:rPr dirty="0">
                <a:solidFill>
                  <a:srgbClr val="221F1F"/>
                </a:solidFill>
                <a:latin typeface="Arial MT"/>
                <a:cs typeface="Arial MT"/>
              </a:rPr>
              <a:t>A</a:t>
            </a:r>
            <a:r>
              <a:rPr spc="-10" dirty="0">
                <a:solidFill>
                  <a:srgbClr val="221F1F"/>
                </a:solidFill>
                <a:latin typeface="Arial MT"/>
                <a:cs typeface="Arial MT"/>
              </a:rPr>
              <a:t>p</a:t>
            </a:r>
            <a:r>
              <a:rPr spc="-5" dirty="0">
                <a:solidFill>
                  <a:srgbClr val="221F1F"/>
                </a:solidFill>
                <a:latin typeface="Arial MT"/>
                <a:cs typeface="Arial MT"/>
              </a:rPr>
              <a:t>p</a:t>
            </a:r>
            <a:r>
              <a:rPr spc="-10" dirty="0">
                <a:solidFill>
                  <a:srgbClr val="221F1F"/>
                </a:solidFill>
                <a:latin typeface="Arial MT"/>
                <a:cs typeface="Arial MT"/>
              </a:rPr>
              <a:t>l</a:t>
            </a:r>
            <a:r>
              <a:rPr spc="-5" dirty="0">
                <a:solidFill>
                  <a:srgbClr val="221F1F"/>
                </a:solidFill>
                <a:latin typeface="Arial MT"/>
                <a:cs typeface="Arial MT"/>
              </a:rPr>
              <a:t>ic</a:t>
            </a:r>
            <a:r>
              <a:rPr spc="-10" dirty="0">
                <a:solidFill>
                  <a:srgbClr val="221F1F"/>
                </a:solidFill>
                <a:latin typeface="Arial MT"/>
                <a:cs typeface="Arial MT"/>
              </a:rPr>
              <a:t>a</a:t>
            </a:r>
            <a:r>
              <a:rPr dirty="0">
                <a:solidFill>
                  <a:srgbClr val="221F1F"/>
                </a:solidFill>
                <a:latin typeface="Arial MT"/>
                <a:cs typeface="Arial MT"/>
              </a:rPr>
              <a:t>tion</a:t>
            </a:r>
            <a:endParaRPr>
              <a:latin typeface="Arial MT"/>
              <a:cs typeface="Arial M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1807" y="1613869"/>
            <a:ext cx="11665017" cy="4351338"/>
          </a:xfrm>
        </p:spPr>
        <p:txBody>
          <a:bodyPr>
            <a:normAutofit/>
          </a:bodyPr>
          <a:lstStyle/>
          <a:p>
            <a:r>
              <a:rPr lang="en-US" b="1" dirty="0" smtClean="0"/>
              <a:t>SAME PRODUCT, LOWER PRICE</a:t>
            </a:r>
            <a:endParaRPr lang="en-US" b="1" dirty="0" smtClean="0"/>
          </a:p>
          <a:p>
            <a:r>
              <a:rPr lang="en-US" dirty="0" smtClean="0"/>
              <a:t>Cost </a:t>
            </a:r>
            <a:r>
              <a:rPr lang="en-US" dirty="0"/>
              <a:t>leadership is </a:t>
            </a:r>
            <a:r>
              <a:rPr lang="en-US" dirty="0" smtClean="0"/>
              <a:t>a competitive </a:t>
            </a:r>
            <a:r>
              <a:rPr lang="en-US" dirty="0"/>
              <a:t>advantage businesses often attempt to gain. </a:t>
            </a:r>
            <a:r>
              <a:rPr lang="en-US" dirty="0" smtClean="0"/>
              <a:t>Happens when </a:t>
            </a:r>
            <a:r>
              <a:rPr lang="en-US" dirty="0"/>
              <a:t>a business is able to offer the same quality product as its competitors, but at a lower price. </a:t>
            </a:r>
            <a:r>
              <a:rPr lang="en-US" dirty="0" smtClean="0"/>
              <a:t>Gained by using production </a:t>
            </a:r>
            <a:r>
              <a:rPr lang="en-US" dirty="0"/>
              <a:t>methods or </a:t>
            </a:r>
            <a:r>
              <a:rPr lang="en-US" dirty="0" smtClean="0"/>
              <a:t>utilize resources </a:t>
            </a:r>
            <a:r>
              <a:rPr lang="en-US" dirty="0"/>
              <a:t>in a more efficient manner than </a:t>
            </a:r>
            <a:r>
              <a:rPr lang="en-US" dirty="0" smtClean="0"/>
              <a:t>competitors or by using proprietary technology. Classified as an offensive strategy - drive competitors out of the market</a:t>
            </a:r>
            <a:endParaRPr lang="en-GB" dirty="0"/>
          </a:p>
        </p:txBody>
      </p:sp>
      <p:sp>
        <p:nvSpPr>
          <p:cNvPr id="4" name="Title 1"/>
          <p:cNvSpPr>
            <a:spLocks noGrp="1"/>
          </p:cNvSpPr>
          <p:nvPr>
            <p:ph type="title"/>
          </p:nvPr>
        </p:nvSpPr>
        <p:spPr/>
        <p:txBody>
          <a:bodyPr>
            <a:normAutofit/>
          </a:bodyPr>
          <a:lstStyle/>
          <a:p>
            <a:pPr algn="ctr"/>
            <a:r>
              <a:rPr lang="en-US" sz="3600" b="1" dirty="0" smtClean="0"/>
              <a:t>STRATEGIC COMPETITIVE ADVANTAGE</a:t>
            </a:r>
            <a:endParaRPr lang="en-GB" sz="3600" b="1" dirty="0"/>
          </a:p>
        </p:txBody>
      </p:sp>
      <p:sp>
        <p:nvSpPr>
          <p:cNvPr id="5" name="Rectangle 4"/>
          <p:cNvSpPr/>
          <p:nvPr/>
        </p:nvSpPr>
        <p:spPr>
          <a:xfrm>
            <a:off x="0" y="6111051"/>
            <a:ext cx="9740766" cy="646331"/>
          </a:xfrm>
          <a:prstGeom prst="rect">
            <a:avLst/>
          </a:prstGeom>
        </p:spPr>
        <p:txBody>
          <a:bodyPr wrap="square">
            <a:spAutoFit/>
          </a:bodyPr>
          <a:lstStyle/>
          <a:p>
            <a:r>
              <a:rPr lang="en-US" dirty="0"/>
              <a:t>Four Methods of Competitive Advantages. (2019, January 28). Small Business - Chron.com. https://smallbusiness.chron.com/four-methods-competitive-advantages-32344.html</a:t>
            </a:r>
            <a:endParaRPr lang="en-GB"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1006" y="1825625"/>
            <a:ext cx="11122794" cy="4351338"/>
          </a:xfrm>
        </p:spPr>
        <p:txBody>
          <a:bodyPr>
            <a:normAutofit/>
          </a:bodyPr>
          <a:lstStyle/>
          <a:p>
            <a:r>
              <a:rPr lang="en-US" b="1" dirty="0" smtClean="0"/>
              <a:t>DIFFERENT PRODUCTS WITH DIFFERENT ATTRIBUTES</a:t>
            </a:r>
            <a:endParaRPr lang="en-US" b="1" dirty="0" smtClean="0"/>
          </a:p>
          <a:p>
            <a:r>
              <a:rPr lang="en-US" dirty="0" smtClean="0"/>
              <a:t>A strategy used </a:t>
            </a:r>
            <a:r>
              <a:rPr lang="en-US" dirty="0"/>
              <a:t>to set </a:t>
            </a:r>
            <a:r>
              <a:rPr lang="en-US" dirty="0" smtClean="0"/>
              <a:t>apart </a:t>
            </a:r>
            <a:r>
              <a:rPr lang="en-US" dirty="0"/>
              <a:t>from competitors. </a:t>
            </a:r>
            <a:endParaRPr lang="en-US" dirty="0" smtClean="0"/>
          </a:p>
          <a:p>
            <a:r>
              <a:rPr lang="en-US" dirty="0" smtClean="0"/>
              <a:t>Low </a:t>
            </a:r>
            <a:r>
              <a:rPr lang="en-US" dirty="0"/>
              <a:t>cost is only one of many possible factors that may set aside a business </a:t>
            </a:r>
            <a:r>
              <a:rPr lang="en-US" dirty="0" smtClean="0"/>
              <a:t>from competition. </a:t>
            </a:r>
            <a:r>
              <a:rPr lang="en-US" dirty="0"/>
              <a:t>Business that differentiate themselves typically look for one or more marketable attributes that they have that can set them apart from their competitors. They then find the segment of the market that finds those attributes important and market to them.</a:t>
            </a:r>
            <a:endParaRPr lang="en-US" dirty="0"/>
          </a:p>
          <a:p>
            <a:endParaRPr lang="en-US" dirty="0"/>
          </a:p>
        </p:txBody>
      </p:sp>
      <p:sp>
        <p:nvSpPr>
          <p:cNvPr id="4" name="Title 1"/>
          <p:cNvSpPr>
            <a:spLocks noGrp="1"/>
          </p:cNvSpPr>
          <p:nvPr>
            <p:ph type="title"/>
          </p:nvPr>
        </p:nvSpPr>
        <p:spPr/>
        <p:txBody>
          <a:bodyPr>
            <a:normAutofit/>
          </a:bodyPr>
          <a:lstStyle/>
          <a:p>
            <a:pPr algn="ctr"/>
            <a:r>
              <a:rPr lang="en-US" sz="3600" b="1" dirty="0" smtClean="0"/>
              <a:t>STRATEGIC COMPETITIVE ADVANTAGE</a:t>
            </a:r>
            <a:endParaRPr lang="en-GB" sz="3600" b="1" dirty="0"/>
          </a:p>
        </p:txBody>
      </p:sp>
      <p:sp>
        <p:nvSpPr>
          <p:cNvPr id="6" name="Rectangle 5"/>
          <p:cNvSpPr/>
          <p:nvPr/>
        </p:nvSpPr>
        <p:spPr>
          <a:xfrm>
            <a:off x="0" y="6111051"/>
            <a:ext cx="9740766" cy="646331"/>
          </a:xfrm>
          <a:prstGeom prst="rect">
            <a:avLst/>
          </a:prstGeom>
        </p:spPr>
        <p:txBody>
          <a:bodyPr wrap="square">
            <a:spAutoFit/>
          </a:bodyPr>
          <a:lstStyle/>
          <a:p>
            <a:r>
              <a:rPr lang="en-US" dirty="0"/>
              <a:t>Four Methods of Competitive Advantages. (2019, January 28). Small Business - Chron.com. https://smallbusiness.chron.com/four-methods-competitive-advantages-32344.html</a:t>
            </a:r>
            <a:endParaRPr lang="en-GB"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b="1" dirty="0" smtClean="0"/>
              <a:t>HOLD POSITIONS THROUGH DEFENSIVE STRATEGIES</a:t>
            </a:r>
            <a:endParaRPr lang="en-US" b="1" dirty="0" smtClean="0"/>
          </a:p>
          <a:p>
            <a:r>
              <a:rPr lang="en-US" dirty="0" smtClean="0"/>
              <a:t>This strategy allows </a:t>
            </a:r>
            <a:r>
              <a:rPr lang="en-US" dirty="0"/>
              <a:t>the business to further distance itself from its competition </a:t>
            </a:r>
            <a:r>
              <a:rPr lang="en-US" dirty="0" smtClean="0"/>
              <a:t>by maintaining </a:t>
            </a:r>
            <a:r>
              <a:rPr lang="en-US" dirty="0"/>
              <a:t>a competitive advantage it has </a:t>
            </a:r>
            <a:r>
              <a:rPr lang="en-US" dirty="0" smtClean="0"/>
              <a:t>previously gained</a:t>
            </a:r>
            <a:r>
              <a:rPr lang="en-US" dirty="0"/>
              <a:t>. </a:t>
            </a:r>
            <a:r>
              <a:rPr lang="en-US" dirty="0" smtClean="0"/>
              <a:t>This </a:t>
            </a:r>
            <a:r>
              <a:rPr lang="en-US" dirty="0"/>
              <a:t>strategy is closely related to differentiation and cost </a:t>
            </a:r>
            <a:r>
              <a:rPr lang="en-US" dirty="0" smtClean="0"/>
              <a:t>leadership. </a:t>
            </a:r>
            <a:endParaRPr lang="en-GB" dirty="0"/>
          </a:p>
        </p:txBody>
      </p:sp>
      <p:sp>
        <p:nvSpPr>
          <p:cNvPr id="5" name="Title 1"/>
          <p:cNvSpPr>
            <a:spLocks noGrp="1"/>
          </p:cNvSpPr>
          <p:nvPr>
            <p:ph type="title"/>
          </p:nvPr>
        </p:nvSpPr>
        <p:spPr/>
        <p:txBody>
          <a:bodyPr>
            <a:normAutofit/>
          </a:bodyPr>
          <a:lstStyle/>
          <a:p>
            <a:pPr algn="ctr"/>
            <a:r>
              <a:rPr lang="en-US" sz="3600" b="1" dirty="0" smtClean="0"/>
              <a:t>STRATEGIC COMPETITIVE ADVANTAGE</a:t>
            </a:r>
            <a:endParaRPr lang="en-GB" sz="3600" b="1" dirty="0"/>
          </a:p>
        </p:txBody>
      </p:sp>
      <p:sp>
        <p:nvSpPr>
          <p:cNvPr id="6" name="Rectangle 5"/>
          <p:cNvSpPr/>
          <p:nvPr/>
        </p:nvSpPr>
        <p:spPr>
          <a:xfrm>
            <a:off x="0" y="6111051"/>
            <a:ext cx="9740766" cy="646331"/>
          </a:xfrm>
          <a:prstGeom prst="rect">
            <a:avLst/>
          </a:prstGeom>
        </p:spPr>
        <p:txBody>
          <a:bodyPr wrap="square">
            <a:spAutoFit/>
          </a:bodyPr>
          <a:lstStyle/>
          <a:p>
            <a:r>
              <a:rPr lang="en-US" dirty="0"/>
              <a:t>Four Methods of Competitive Advantages. (2019, January 28). Small Business - Chron.com. https://smallbusiness.chron.com/four-methods-competitive-advantages-32344.html</a:t>
            </a:r>
            <a:endParaRPr lang="en-GB"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b="1" dirty="0" smtClean="0"/>
              <a:t>POOL RESOURCES THROUGH STRATEGIC ALLIANCES</a:t>
            </a:r>
            <a:endParaRPr lang="en-US" b="1" dirty="0" smtClean="0"/>
          </a:p>
          <a:p>
            <a:r>
              <a:rPr lang="en-US" dirty="0" smtClean="0"/>
              <a:t>Competitive </a:t>
            </a:r>
            <a:r>
              <a:rPr lang="en-US" dirty="0"/>
              <a:t>advantages can also be gained by businesses that seek strategic alliances with other businesses in related industries or within the same industry. </a:t>
            </a:r>
            <a:endParaRPr lang="en-US" dirty="0" smtClean="0"/>
          </a:p>
          <a:p>
            <a:r>
              <a:rPr lang="en-US" dirty="0" smtClean="0"/>
              <a:t>Strategic alliances similar to joint </a:t>
            </a:r>
            <a:r>
              <a:rPr lang="en-US" dirty="0"/>
              <a:t>ventures that businesses use to pool resources and gain themselves exposure at the expense of other competitors not in the alliance.</a:t>
            </a:r>
            <a:endParaRPr lang="en-GB" dirty="0"/>
          </a:p>
        </p:txBody>
      </p:sp>
      <p:sp>
        <p:nvSpPr>
          <p:cNvPr id="4" name="Title 1"/>
          <p:cNvSpPr>
            <a:spLocks noGrp="1"/>
          </p:cNvSpPr>
          <p:nvPr>
            <p:ph type="title"/>
          </p:nvPr>
        </p:nvSpPr>
        <p:spPr/>
        <p:txBody>
          <a:bodyPr>
            <a:normAutofit/>
          </a:bodyPr>
          <a:lstStyle/>
          <a:p>
            <a:pPr algn="ctr"/>
            <a:r>
              <a:rPr lang="en-US" sz="3600" b="1" dirty="0" smtClean="0"/>
              <a:t>STRATEGIC COMPETITIVE ADVANTAGE</a:t>
            </a:r>
            <a:endParaRPr lang="en-GB" sz="3600" b="1" dirty="0"/>
          </a:p>
        </p:txBody>
      </p:sp>
      <p:sp>
        <p:nvSpPr>
          <p:cNvPr id="5" name="Rectangle 4"/>
          <p:cNvSpPr/>
          <p:nvPr/>
        </p:nvSpPr>
        <p:spPr>
          <a:xfrm>
            <a:off x="0" y="6111051"/>
            <a:ext cx="9740766" cy="646331"/>
          </a:xfrm>
          <a:prstGeom prst="rect">
            <a:avLst/>
          </a:prstGeom>
        </p:spPr>
        <p:txBody>
          <a:bodyPr wrap="square">
            <a:spAutoFit/>
          </a:bodyPr>
          <a:lstStyle/>
          <a:p>
            <a:r>
              <a:rPr lang="en-US" dirty="0"/>
              <a:t>Four Methods of Competitive Advantages. (2019, January 28). Small Business - Chron.com. https://smallbusiness.chron.com/four-methods-competitive-advantages-32344.html</a:t>
            </a:r>
            <a:endParaRPr lang="en-GB"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3468" y="153369"/>
            <a:ext cx="10515600" cy="1325563"/>
          </a:xfrm>
        </p:spPr>
        <p:txBody>
          <a:bodyPr>
            <a:normAutofit/>
          </a:bodyPr>
          <a:lstStyle/>
          <a:p>
            <a:r>
              <a:rPr lang="en-US" sz="3600" b="1" dirty="0" smtClean="0"/>
              <a:t>STRATEGIC COMPETITIVE ADVANTAGE: WHAT IT TAKES TO WIN WITH DIGITAL MARKETING?</a:t>
            </a:r>
            <a:endParaRPr lang="en-GB" sz="3600" b="1" dirty="0"/>
          </a:p>
        </p:txBody>
      </p:sp>
      <p:sp>
        <p:nvSpPr>
          <p:cNvPr id="3" name="Content Placeholder 2"/>
          <p:cNvSpPr>
            <a:spLocks noGrp="1"/>
          </p:cNvSpPr>
          <p:nvPr>
            <p:ph idx="1"/>
          </p:nvPr>
        </p:nvSpPr>
        <p:spPr>
          <a:xfrm>
            <a:off x="134755" y="1478932"/>
            <a:ext cx="11689882" cy="4351338"/>
          </a:xfrm>
        </p:spPr>
        <p:txBody>
          <a:bodyPr>
            <a:normAutofit fontScale="92500"/>
          </a:bodyPr>
          <a:lstStyle/>
          <a:p>
            <a:r>
              <a:rPr lang="en-US" b="1" dirty="0" smtClean="0"/>
              <a:t>Personalization: </a:t>
            </a:r>
            <a:r>
              <a:rPr lang="en-US" dirty="0" smtClean="0"/>
              <a:t>Data-driven insights facilitates the understanding of what </a:t>
            </a:r>
            <a:r>
              <a:rPr lang="en-US" dirty="0"/>
              <a:t>potential customers </a:t>
            </a:r>
            <a:r>
              <a:rPr lang="en-US" dirty="0" smtClean="0"/>
              <a:t>want, categorize them, provide </a:t>
            </a:r>
            <a:r>
              <a:rPr lang="en-US" dirty="0"/>
              <a:t>personalized communications and offers based on their preferences. </a:t>
            </a:r>
            <a:r>
              <a:rPr lang="en-US" dirty="0" smtClean="0"/>
              <a:t>Advantages: Personalization </a:t>
            </a:r>
            <a:r>
              <a:rPr lang="en-US" dirty="0"/>
              <a:t>is critical to satisfying customer </a:t>
            </a:r>
            <a:r>
              <a:rPr lang="en-US" dirty="0" smtClean="0"/>
              <a:t>expectation and drives higher </a:t>
            </a:r>
            <a:r>
              <a:rPr lang="en-US" dirty="0"/>
              <a:t>conversion rates. </a:t>
            </a:r>
            <a:endParaRPr lang="en-US" dirty="0" smtClean="0"/>
          </a:p>
          <a:p>
            <a:r>
              <a:rPr lang="en-US" b="1" dirty="0" smtClean="0"/>
              <a:t>Omni-channel </a:t>
            </a:r>
            <a:r>
              <a:rPr lang="en-US" b="1" dirty="0"/>
              <a:t>experience: </a:t>
            </a:r>
            <a:r>
              <a:rPr lang="en-US" dirty="0"/>
              <a:t>In the multi-device world, users expect a seamless buying journey across all channels (e.g., social media, company apps, websites). </a:t>
            </a:r>
            <a:endParaRPr lang="en-US" dirty="0" smtClean="0"/>
          </a:p>
          <a:p>
            <a:r>
              <a:rPr lang="en-US" b="1" dirty="0" smtClean="0"/>
              <a:t>Automation </a:t>
            </a:r>
            <a:r>
              <a:rPr lang="en-US" b="1" dirty="0"/>
              <a:t>for cost reduction: </a:t>
            </a:r>
            <a:r>
              <a:rPr lang="en-US" dirty="0" smtClean="0"/>
              <a:t>Facilitates a </a:t>
            </a:r>
            <a:r>
              <a:rPr lang="en-US" dirty="0"/>
              <a:t>clear understanding of different customer profiles and the economies of scale that social media and other channels </a:t>
            </a:r>
            <a:r>
              <a:rPr lang="en-US" dirty="0" smtClean="0"/>
              <a:t>provide. Overall </a:t>
            </a:r>
            <a:r>
              <a:rPr lang="en-US" dirty="0"/>
              <a:t>acquisition costs can be drastically lower than with traditional forms of advertising. </a:t>
            </a:r>
            <a:endParaRPr lang="en-US" dirty="0" smtClean="0"/>
          </a:p>
        </p:txBody>
      </p:sp>
      <p:sp>
        <p:nvSpPr>
          <p:cNvPr id="4" name="Rectangle 3"/>
          <p:cNvSpPr/>
          <p:nvPr/>
        </p:nvSpPr>
        <p:spPr>
          <a:xfrm>
            <a:off x="0" y="6273032"/>
            <a:ext cx="10818794" cy="461665"/>
          </a:xfrm>
          <a:prstGeom prst="rect">
            <a:avLst/>
          </a:prstGeom>
        </p:spPr>
        <p:txBody>
          <a:bodyPr wrap="square">
            <a:spAutoFit/>
          </a:bodyPr>
          <a:lstStyle/>
          <a:p>
            <a:r>
              <a:rPr lang="en-US" sz="1200" dirty="0"/>
              <a:t>Competitive advantage through digital marketing | Research &amp;amp; insight | </a:t>
            </a:r>
            <a:r>
              <a:rPr lang="en-US" sz="1200" dirty="0" err="1"/>
              <a:t>Capgemini</a:t>
            </a:r>
            <a:r>
              <a:rPr lang="en-US" sz="1200" dirty="0"/>
              <a:t>. (2023, July 13). </a:t>
            </a:r>
            <a:r>
              <a:rPr lang="en-US" sz="1200" dirty="0" err="1"/>
              <a:t>Capgemini</a:t>
            </a:r>
            <a:r>
              <a:rPr lang="en-US" sz="1200" dirty="0"/>
              <a:t>. https://</a:t>
            </a:r>
            <a:r>
              <a:rPr lang="en-US" sz="1200" dirty="0" smtClean="0"/>
              <a:t>www.capgemini.com/insights/research-library/competitive-advantage-through-digital-marketing</a:t>
            </a:r>
            <a:endParaRPr lang="en-GB" sz="12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1"/>
          <a:stretch>
            <a:fillRect/>
          </a:stretch>
        </p:blipFill>
        <p:spPr>
          <a:xfrm>
            <a:off x="125129" y="141810"/>
            <a:ext cx="11964202" cy="6597755"/>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4678" y="96253"/>
            <a:ext cx="10400900" cy="1325563"/>
          </a:xfrm>
        </p:spPr>
        <p:txBody>
          <a:bodyPr>
            <a:normAutofit/>
          </a:bodyPr>
          <a:lstStyle/>
          <a:p>
            <a:r>
              <a:rPr lang="en-CA" sz="3200" b="1" dirty="0" smtClean="0">
                <a:latin typeface="Merriweather" panose="00000500000000000000" pitchFamily="2" charset="0"/>
              </a:rPr>
              <a:t>BRINGING THE MARKETING MIX TOGETHER</a:t>
            </a:r>
            <a:endParaRPr lang="en-GB" sz="3200" b="1" dirty="0">
              <a:latin typeface="Merriweather" panose="00000500000000000000" pitchFamily="2" charset="0"/>
            </a:endParaRPr>
          </a:p>
        </p:txBody>
      </p:sp>
      <p:sp>
        <p:nvSpPr>
          <p:cNvPr id="3" name="Content Placeholder 2"/>
          <p:cNvSpPr>
            <a:spLocks noGrp="1"/>
          </p:cNvSpPr>
          <p:nvPr>
            <p:ph idx="1"/>
          </p:nvPr>
        </p:nvSpPr>
        <p:spPr>
          <a:xfrm>
            <a:off x="260685" y="1642745"/>
            <a:ext cx="11462886" cy="4351338"/>
          </a:xfrm>
        </p:spPr>
        <p:txBody>
          <a:bodyPr/>
          <a:lstStyle/>
          <a:p>
            <a:r>
              <a:rPr lang="en-US" b="1" dirty="0" smtClean="0"/>
              <a:t>HOW TO PUT THE 4Ps TOGETHER?</a:t>
            </a:r>
            <a:endParaRPr lang="en-US" b="1" dirty="0" smtClean="0"/>
          </a:p>
          <a:p>
            <a:r>
              <a:rPr lang="en-US" dirty="0" smtClean="0"/>
              <a:t>Communicate </a:t>
            </a:r>
            <a:r>
              <a:rPr lang="en-US" dirty="0"/>
              <a:t>the benefits that the product offers potential customers.</a:t>
            </a:r>
            <a:endParaRPr lang="en-US" dirty="0"/>
          </a:p>
          <a:p>
            <a:r>
              <a:rPr lang="en-US" dirty="0" smtClean="0"/>
              <a:t>Demonstrate </a:t>
            </a:r>
            <a:r>
              <a:rPr lang="en-US" dirty="0"/>
              <a:t>how the product's value matches the price.</a:t>
            </a:r>
            <a:endParaRPr lang="en-US" dirty="0"/>
          </a:p>
          <a:p>
            <a:r>
              <a:rPr lang="en-US" dirty="0" smtClean="0"/>
              <a:t>Place </a:t>
            </a:r>
            <a:r>
              <a:rPr lang="en-US" dirty="0"/>
              <a:t>the product where your target audience is most likely to encounter it.</a:t>
            </a:r>
            <a:endParaRPr lang="en-US" dirty="0"/>
          </a:p>
          <a:p>
            <a:r>
              <a:rPr lang="en-US" dirty="0" smtClean="0"/>
              <a:t>Promote </a:t>
            </a:r>
            <a:r>
              <a:rPr lang="en-US" dirty="0"/>
              <a:t>the product in ways that resonate with your target audience.</a:t>
            </a:r>
            <a:endParaRPr lang="en-GB" dirty="0"/>
          </a:p>
        </p:txBody>
      </p:sp>
      <p:sp>
        <p:nvSpPr>
          <p:cNvPr id="4" name="Rectangle 3"/>
          <p:cNvSpPr/>
          <p:nvPr/>
        </p:nvSpPr>
        <p:spPr>
          <a:xfrm>
            <a:off x="87430" y="6488668"/>
            <a:ext cx="11809395" cy="276999"/>
          </a:xfrm>
          <a:prstGeom prst="rect">
            <a:avLst/>
          </a:prstGeom>
        </p:spPr>
        <p:txBody>
          <a:bodyPr wrap="square">
            <a:spAutoFit/>
          </a:bodyPr>
          <a:lstStyle/>
          <a:p>
            <a:r>
              <a:rPr lang="en-US" sz="1200" dirty="0"/>
              <a:t>Shehu, A. (</a:t>
            </a:r>
            <a:r>
              <a:rPr lang="en-US" sz="1200" dirty="0" err="1"/>
              <a:t>n.d.</a:t>
            </a:r>
            <a:r>
              <a:rPr lang="en-US" sz="1200" dirty="0"/>
              <a:t>). The 4 Ps of Marketing: How to Apply Them to Your Business. https://learn.g2.com/4-ps-of-marketing</a:t>
            </a:r>
            <a:endParaRPr lang="en-GB" sz="12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7053" y="1604061"/>
            <a:ext cx="11713143" cy="4351338"/>
          </a:xfrm>
        </p:spPr>
        <p:txBody>
          <a:bodyPr>
            <a:normAutofit/>
          </a:bodyPr>
          <a:lstStyle/>
          <a:p>
            <a:pPr marL="0" indent="0">
              <a:buNone/>
            </a:pPr>
            <a:r>
              <a:rPr lang="en-US" b="1" dirty="0" smtClean="0"/>
              <a:t>PRODUCT:</a:t>
            </a:r>
            <a:endParaRPr lang="en-US" b="1" dirty="0" smtClean="0"/>
          </a:p>
          <a:p>
            <a:r>
              <a:rPr lang="en-US" dirty="0" smtClean="0"/>
              <a:t>A </a:t>
            </a:r>
            <a:r>
              <a:rPr lang="en-US" dirty="0"/>
              <a:t>product is a value </a:t>
            </a:r>
            <a:r>
              <a:rPr lang="en-US" dirty="0" smtClean="0"/>
              <a:t>the company </a:t>
            </a:r>
            <a:r>
              <a:rPr lang="en-US" dirty="0"/>
              <a:t>creates and what </a:t>
            </a:r>
            <a:r>
              <a:rPr lang="en-US" dirty="0" smtClean="0"/>
              <a:t>customers are willing to pay for</a:t>
            </a:r>
            <a:r>
              <a:rPr lang="en-US" dirty="0"/>
              <a:t>. </a:t>
            </a:r>
            <a:r>
              <a:rPr lang="en-US" dirty="0" smtClean="0"/>
              <a:t>Tangible (e.g. goods</a:t>
            </a:r>
            <a:r>
              <a:rPr lang="en-US" dirty="0"/>
              <a:t>) or intangible </a:t>
            </a:r>
            <a:r>
              <a:rPr lang="en-US" dirty="0" smtClean="0"/>
              <a:t>(e.g. consulting </a:t>
            </a:r>
            <a:r>
              <a:rPr lang="en-US" dirty="0"/>
              <a:t>services).</a:t>
            </a:r>
            <a:endParaRPr lang="en-US" dirty="0"/>
          </a:p>
          <a:p>
            <a:r>
              <a:rPr lang="en-US" dirty="0" smtClean="0"/>
              <a:t>Competition are myriad and there are often a plethora of options available to customers. </a:t>
            </a:r>
            <a:endParaRPr lang="en-US" dirty="0" smtClean="0"/>
          </a:p>
          <a:p>
            <a:r>
              <a:rPr lang="en-US" dirty="0" smtClean="0"/>
              <a:t>Apple’s strategy for a competitive product = user friendly </a:t>
            </a:r>
            <a:endParaRPr lang="en-US" dirty="0" smtClean="0"/>
          </a:p>
          <a:p>
            <a:r>
              <a:rPr lang="en-US" dirty="0" smtClean="0"/>
              <a:t>Don’t just build great products, build products that satisfy the customer’s needs and wants</a:t>
            </a:r>
            <a:endParaRPr lang="en-US" dirty="0" smtClean="0"/>
          </a:p>
          <a:p>
            <a:r>
              <a:rPr lang="en-US" dirty="0" smtClean="0"/>
              <a:t>In-depth market research is needed before product launch</a:t>
            </a:r>
            <a:endParaRPr lang="en-US" dirty="0"/>
          </a:p>
        </p:txBody>
      </p:sp>
      <p:sp>
        <p:nvSpPr>
          <p:cNvPr id="4" name="Title 1"/>
          <p:cNvSpPr>
            <a:spLocks noGrp="1"/>
          </p:cNvSpPr>
          <p:nvPr>
            <p:ph type="title"/>
          </p:nvPr>
        </p:nvSpPr>
        <p:spPr>
          <a:xfrm>
            <a:off x="1676400" y="278498"/>
            <a:ext cx="10515600" cy="1325563"/>
          </a:xfrm>
        </p:spPr>
        <p:txBody>
          <a:bodyPr>
            <a:normAutofit/>
          </a:bodyPr>
          <a:lstStyle/>
          <a:p>
            <a:r>
              <a:rPr lang="en-CA" sz="3200" b="1" dirty="0" smtClean="0">
                <a:latin typeface="Merriweather" panose="00000500000000000000" pitchFamily="2" charset="0"/>
              </a:rPr>
              <a:t>BRINGING THE MARKETING MIX TOGETHER</a:t>
            </a:r>
            <a:endParaRPr lang="en-GB" sz="3200" b="1" dirty="0">
              <a:latin typeface="Merriweather" panose="00000500000000000000" pitchFamily="2" charset="0"/>
            </a:endParaRPr>
          </a:p>
        </p:txBody>
      </p:sp>
      <p:sp>
        <p:nvSpPr>
          <p:cNvPr id="5" name="Rectangle 4"/>
          <p:cNvSpPr/>
          <p:nvPr/>
        </p:nvSpPr>
        <p:spPr>
          <a:xfrm>
            <a:off x="87430" y="6488668"/>
            <a:ext cx="11809395" cy="276999"/>
          </a:xfrm>
          <a:prstGeom prst="rect">
            <a:avLst/>
          </a:prstGeom>
        </p:spPr>
        <p:txBody>
          <a:bodyPr wrap="square">
            <a:spAutoFit/>
          </a:bodyPr>
          <a:lstStyle/>
          <a:p>
            <a:r>
              <a:rPr lang="en-US" sz="1200" dirty="0"/>
              <a:t>Shehu, A. (</a:t>
            </a:r>
            <a:r>
              <a:rPr lang="en-US" sz="1200" dirty="0" err="1"/>
              <a:t>n.d.</a:t>
            </a:r>
            <a:r>
              <a:rPr lang="en-US" sz="1200" dirty="0"/>
              <a:t>). The 4 Ps of Marketing: How to Apply Them to Your Business. https://learn.g2.com/4-ps-of-marketing</a:t>
            </a:r>
            <a:endParaRPr lang="en-GB" sz="12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928" y="1450053"/>
            <a:ext cx="12114197" cy="4351338"/>
          </a:xfrm>
        </p:spPr>
        <p:txBody>
          <a:bodyPr>
            <a:noAutofit/>
          </a:bodyPr>
          <a:lstStyle/>
          <a:p>
            <a:r>
              <a:rPr lang="en-US" sz="1600" b="1" dirty="0" smtClean="0">
                <a:latin typeface="Merriweather" panose="00000500000000000000" pitchFamily="2" charset="0"/>
              </a:rPr>
              <a:t>PRICE</a:t>
            </a:r>
            <a:endParaRPr lang="en-US" sz="1600" b="1" dirty="0" smtClean="0">
              <a:latin typeface="Merriweather" panose="00000500000000000000" pitchFamily="2" charset="0"/>
            </a:endParaRPr>
          </a:p>
          <a:p>
            <a:r>
              <a:rPr lang="en-US" sz="1600" dirty="0" smtClean="0">
                <a:latin typeface="Merriweather" panose="00000500000000000000" pitchFamily="2" charset="0"/>
              </a:rPr>
              <a:t>Price = how </a:t>
            </a:r>
            <a:r>
              <a:rPr lang="en-US" sz="1600" dirty="0">
                <a:latin typeface="Merriweather" panose="00000500000000000000" pitchFamily="2" charset="0"/>
              </a:rPr>
              <a:t>you capture your product’s value. </a:t>
            </a:r>
            <a:r>
              <a:rPr lang="en-US" sz="1600" dirty="0" smtClean="0">
                <a:latin typeface="Merriweather" panose="00000500000000000000" pitchFamily="2" charset="0"/>
              </a:rPr>
              <a:t>The </a:t>
            </a:r>
            <a:r>
              <a:rPr lang="en-US" sz="1600" dirty="0">
                <a:latin typeface="Merriweather" panose="00000500000000000000" pitchFamily="2" charset="0"/>
              </a:rPr>
              <a:t>amount your product or service is worth </a:t>
            </a:r>
            <a:r>
              <a:rPr lang="en-US" sz="1600" dirty="0" smtClean="0">
                <a:latin typeface="Merriweather" panose="00000500000000000000" pitchFamily="2" charset="0"/>
              </a:rPr>
              <a:t>or how much the </a:t>
            </a:r>
            <a:r>
              <a:rPr lang="en-US" sz="1600" dirty="0">
                <a:latin typeface="Merriweather" panose="00000500000000000000" pitchFamily="2" charset="0"/>
              </a:rPr>
              <a:t>market is willing to pay for it.</a:t>
            </a:r>
            <a:endParaRPr lang="en-US" sz="1600" dirty="0">
              <a:latin typeface="Merriweather" panose="00000500000000000000" pitchFamily="2" charset="0"/>
            </a:endParaRPr>
          </a:p>
          <a:p>
            <a:r>
              <a:rPr lang="en-US" sz="1600" b="1" dirty="0" smtClean="0">
                <a:latin typeface="Merriweather" panose="00000500000000000000" pitchFamily="2" charset="0"/>
              </a:rPr>
              <a:t>How </a:t>
            </a:r>
            <a:r>
              <a:rPr lang="en-US" sz="1600" b="1" dirty="0">
                <a:latin typeface="Merriweather" panose="00000500000000000000" pitchFamily="2" charset="0"/>
              </a:rPr>
              <a:t>to determine the right pricing for your product</a:t>
            </a:r>
            <a:endParaRPr lang="en-US" sz="1600" b="1" dirty="0">
              <a:latin typeface="Merriweather" panose="00000500000000000000" pitchFamily="2" charset="0"/>
            </a:endParaRPr>
          </a:p>
          <a:p>
            <a:r>
              <a:rPr lang="en-US" sz="1600" dirty="0" smtClean="0">
                <a:latin typeface="Merriweather" panose="00000500000000000000" pitchFamily="2" charset="0"/>
              </a:rPr>
              <a:t>To prevent underpricing and overpricing your product: </a:t>
            </a:r>
            <a:r>
              <a:rPr lang="en-US" sz="1600" dirty="0">
                <a:latin typeface="Merriweather" panose="00000500000000000000" pitchFamily="2" charset="0"/>
              </a:rPr>
              <a:t> </a:t>
            </a:r>
            <a:endParaRPr lang="en-US" sz="1600" dirty="0">
              <a:latin typeface="Merriweather" panose="00000500000000000000" pitchFamily="2" charset="0"/>
            </a:endParaRPr>
          </a:p>
          <a:p>
            <a:r>
              <a:rPr lang="en-US" sz="1600" b="1" dirty="0" smtClean="0">
                <a:latin typeface="Merriweather" panose="00000500000000000000" pitchFamily="2" charset="0"/>
              </a:rPr>
              <a:t>Know </a:t>
            </a:r>
            <a:r>
              <a:rPr lang="en-US" sz="1600" b="1" dirty="0">
                <a:latin typeface="Merriweather" panose="00000500000000000000" pitchFamily="2" charset="0"/>
              </a:rPr>
              <a:t>your niche </a:t>
            </a:r>
            <a:endParaRPr lang="en-US" sz="1600" b="1" dirty="0">
              <a:latin typeface="Merriweather" panose="00000500000000000000" pitchFamily="2" charset="0"/>
            </a:endParaRPr>
          </a:p>
          <a:p>
            <a:r>
              <a:rPr lang="en-US" sz="1600" dirty="0" smtClean="0">
                <a:latin typeface="Merriweather" panose="00000500000000000000" pitchFamily="2" charset="0"/>
              </a:rPr>
              <a:t>Check </a:t>
            </a:r>
            <a:r>
              <a:rPr lang="en-US" sz="1600" dirty="0">
                <a:latin typeface="Merriweather" panose="00000500000000000000" pitchFamily="2" charset="0"/>
              </a:rPr>
              <a:t>your competitors' prices and how they change over time. </a:t>
            </a:r>
            <a:r>
              <a:rPr lang="en-US" sz="1600" dirty="0" smtClean="0">
                <a:latin typeface="Merriweather" panose="00000500000000000000" pitchFamily="2" charset="0"/>
              </a:rPr>
              <a:t>Understand </a:t>
            </a:r>
            <a:r>
              <a:rPr lang="en-US" sz="1600" dirty="0">
                <a:latin typeface="Merriweather" panose="00000500000000000000" pitchFamily="2" charset="0"/>
              </a:rPr>
              <a:t>what your target audience thinks about your product.</a:t>
            </a:r>
            <a:endParaRPr lang="en-US" sz="1600" dirty="0">
              <a:latin typeface="Merriweather" panose="00000500000000000000" pitchFamily="2" charset="0"/>
            </a:endParaRPr>
          </a:p>
          <a:p>
            <a:r>
              <a:rPr lang="en-US" sz="1600" b="1" dirty="0">
                <a:latin typeface="Merriweather" panose="00000500000000000000" pitchFamily="2" charset="0"/>
              </a:rPr>
              <a:t>Set the goal for your pricing</a:t>
            </a:r>
            <a:endParaRPr lang="en-US" sz="1600" b="1" dirty="0">
              <a:latin typeface="Merriweather" panose="00000500000000000000" pitchFamily="2" charset="0"/>
            </a:endParaRPr>
          </a:p>
          <a:p>
            <a:r>
              <a:rPr lang="en-US" sz="1600" dirty="0" smtClean="0">
                <a:latin typeface="Merriweather" panose="00000500000000000000" pitchFamily="2" charset="0"/>
              </a:rPr>
              <a:t>Are </a:t>
            </a:r>
            <a:r>
              <a:rPr lang="en-US" sz="1600" dirty="0">
                <a:latin typeface="Merriweather" panose="00000500000000000000" pitchFamily="2" charset="0"/>
              </a:rPr>
              <a:t>you looking to penetrate a competitive market or establish yourself as an industry leader? </a:t>
            </a:r>
            <a:endParaRPr lang="en-US" sz="1600" dirty="0">
              <a:latin typeface="Merriweather" panose="00000500000000000000" pitchFamily="2" charset="0"/>
            </a:endParaRPr>
          </a:p>
          <a:p>
            <a:r>
              <a:rPr lang="en-US" sz="1600" dirty="0">
                <a:latin typeface="Merriweather" panose="00000500000000000000" pitchFamily="2" charset="0"/>
              </a:rPr>
              <a:t>If </a:t>
            </a:r>
            <a:r>
              <a:rPr lang="en-US" sz="1600" dirty="0" smtClean="0">
                <a:latin typeface="Merriweather" panose="00000500000000000000" pitchFamily="2" charset="0"/>
              </a:rPr>
              <a:t>new </a:t>
            </a:r>
            <a:r>
              <a:rPr lang="en-US" sz="1600" dirty="0">
                <a:latin typeface="Merriweather" panose="00000500000000000000" pitchFamily="2" charset="0"/>
              </a:rPr>
              <a:t>to an industry, </a:t>
            </a:r>
            <a:r>
              <a:rPr lang="en-US" sz="1600" dirty="0" smtClean="0">
                <a:latin typeface="Merriweather" panose="00000500000000000000" pitchFamily="2" charset="0"/>
              </a:rPr>
              <a:t>start with </a:t>
            </a:r>
            <a:r>
              <a:rPr lang="en-US" sz="1600" dirty="0">
                <a:latin typeface="Merriweather" panose="00000500000000000000" pitchFamily="2" charset="0"/>
              </a:rPr>
              <a:t>a low-pricing </a:t>
            </a:r>
            <a:r>
              <a:rPr lang="en-US" sz="1600" dirty="0" smtClean="0">
                <a:latin typeface="Merriweather" panose="00000500000000000000" pitchFamily="2" charset="0"/>
              </a:rPr>
              <a:t>strategy. If selling </a:t>
            </a:r>
            <a:r>
              <a:rPr lang="en-US" sz="1600" dirty="0">
                <a:latin typeface="Merriweather" panose="00000500000000000000" pitchFamily="2" charset="0"/>
              </a:rPr>
              <a:t>a premium product, a higher price </a:t>
            </a:r>
            <a:r>
              <a:rPr lang="en-US" sz="1600" dirty="0" smtClean="0">
                <a:latin typeface="Merriweather" panose="00000500000000000000" pitchFamily="2" charset="0"/>
              </a:rPr>
              <a:t>will appeal to target </a:t>
            </a:r>
            <a:r>
              <a:rPr lang="en-US" sz="1600" dirty="0">
                <a:latin typeface="Merriweather" panose="00000500000000000000" pitchFamily="2" charset="0"/>
              </a:rPr>
              <a:t>audience.</a:t>
            </a:r>
            <a:endParaRPr lang="en-US" sz="1600" dirty="0">
              <a:latin typeface="Merriweather" panose="00000500000000000000" pitchFamily="2" charset="0"/>
            </a:endParaRPr>
          </a:p>
          <a:p>
            <a:r>
              <a:rPr lang="en-US" sz="1600" b="1" dirty="0" smtClean="0">
                <a:latin typeface="Merriweather" panose="00000500000000000000" pitchFamily="2" charset="0"/>
              </a:rPr>
              <a:t>Calculate </a:t>
            </a:r>
            <a:r>
              <a:rPr lang="en-US" sz="1600" b="1" dirty="0">
                <a:latin typeface="Merriweather" panose="00000500000000000000" pitchFamily="2" charset="0"/>
              </a:rPr>
              <a:t>costs </a:t>
            </a:r>
            <a:endParaRPr lang="en-US" sz="1600" b="1" dirty="0">
              <a:latin typeface="Merriweather" panose="00000500000000000000" pitchFamily="2" charset="0"/>
            </a:endParaRPr>
          </a:p>
          <a:p>
            <a:r>
              <a:rPr lang="en-US" sz="1600" dirty="0">
                <a:latin typeface="Merriweather" panose="00000500000000000000" pitchFamily="2" charset="0"/>
              </a:rPr>
              <a:t>You incur direct and indirect costs when creating a product. Before determining </a:t>
            </a:r>
            <a:r>
              <a:rPr lang="en-US" sz="1600" dirty="0" smtClean="0">
                <a:latin typeface="Merriweather" panose="00000500000000000000" pitchFamily="2" charset="0"/>
              </a:rPr>
              <a:t>price</a:t>
            </a:r>
            <a:r>
              <a:rPr lang="en-US" sz="1600" dirty="0">
                <a:latin typeface="Merriweather" panose="00000500000000000000" pitchFamily="2" charset="0"/>
              </a:rPr>
              <a:t>, make sure </a:t>
            </a:r>
            <a:r>
              <a:rPr lang="en-US" sz="1600" dirty="0" smtClean="0">
                <a:latin typeface="Merriweather" panose="00000500000000000000" pitchFamily="2" charset="0"/>
              </a:rPr>
              <a:t>to</a:t>
            </a:r>
            <a:endParaRPr lang="en-US" sz="1600" dirty="0" smtClean="0">
              <a:latin typeface="Merriweather" panose="00000500000000000000" pitchFamily="2" charset="0"/>
            </a:endParaRPr>
          </a:p>
          <a:p>
            <a:pPr marL="0" indent="0">
              <a:buNone/>
            </a:pPr>
            <a:r>
              <a:rPr lang="en-US" sz="1600" dirty="0" smtClean="0">
                <a:latin typeface="Merriweather" panose="00000500000000000000" pitchFamily="2" charset="0"/>
              </a:rPr>
              <a:t>covers </a:t>
            </a:r>
            <a:r>
              <a:rPr lang="en-US" sz="1600" dirty="0">
                <a:latin typeface="Merriweather" panose="00000500000000000000" pitchFamily="2" charset="0"/>
              </a:rPr>
              <a:t>these costs. </a:t>
            </a:r>
            <a:endParaRPr lang="en-US" sz="1600" dirty="0" smtClean="0">
              <a:latin typeface="Merriweather" panose="00000500000000000000" pitchFamily="2" charset="0"/>
            </a:endParaRPr>
          </a:p>
          <a:p>
            <a:r>
              <a:rPr lang="en-US" sz="1600" b="1" dirty="0" smtClean="0">
                <a:latin typeface="Merriweather" panose="00000500000000000000" pitchFamily="2" charset="0"/>
              </a:rPr>
              <a:t>Think </a:t>
            </a:r>
            <a:r>
              <a:rPr lang="en-US" sz="1600" b="1" dirty="0">
                <a:latin typeface="Merriweather" panose="00000500000000000000" pitchFamily="2" charset="0"/>
              </a:rPr>
              <a:t>about other factors </a:t>
            </a:r>
            <a:endParaRPr lang="en-US" sz="1600" b="1" dirty="0">
              <a:latin typeface="Merriweather" panose="00000500000000000000" pitchFamily="2" charset="0"/>
            </a:endParaRPr>
          </a:p>
          <a:p>
            <a:r>
              <a:rPr lang="en-US" sz="1600" dirty="0" smtClean="0">
                <a:latin typeface="Merriweather" panose="00000500000000000000" pitchFamily="2" charset="0"/>
              </a:rPr>
              <a:t>Value-added </a:t>
            </a:r>
            <a:r>
              <a:rPr lang="en-US" sz="1600" dirty="0">
                <a:latin typeface="Merriweather" panose="00000500000000000000" pitchFamily="2" charset="0"/>
              </a:rPr>
              <a:t>tax (</a:t>
            </a:r>
            <a:r>
              <a:rPr lang="en-US" sz="1600" dirty="0" smtClean="0">
                <a:latin typeface="Merriweather" panose="00000500000000000000" pitchFamily="2" charset="0"/>
              </a:rPr>
              <a:t>VAT)? Add-on? Accessories? Warranty?</a:t>
            </a:r>
            <a:endParaRPr lang="en-US" sz="1600" dirty="0">
              <a:latin typeface="Merriweather" panose="00000500000000000000" pitchFamily="2" charset="0"/>
            </a:endParaRPr>
          </a:p>
          <a:p>
            <a:endParaRPr lang="en-GB" sz="1700" dirty="0"/>
          </a:p>
        </p:txBody>
      </p:sp>
      <p:sp>
        <p:nvSpPr>
          <p:cNvPr id="4" name="Title 1"/>
          <p:cNvSpPr>
            <a:spLocks noGrp="1"/>
          </p:cNvSpPr>
          <p:nvPr>
            <p:ph type="title"/>
          </p:nvPr>
        </p:nvSpPr>
        <p:spPr>
          <a:xfrm>
            <a:off x="1676400" y="211120"/>
            <a:ext cx="10515600" cy="1325563"/>
          </a:xfrm>
        </p:spPr>
        <p:txBody>
          <a:bodyPr>
            <a:normAutofit/>
          </a:bodyPr>
          <a:lstStyle/>
          <a:p>
            <a:r>
              <a:rPr lang="en-CA" sz="3200" b="1" dirty="0" smtClean="0">
                <a:latin typeface="Merriweather" panose="00000500000000000000" pitchFamily="2" charset="0"/>
              </a:rPr>
              <a:t>BRINGING THE MARKETING MIX TOGETHER</a:t>
            </a:r>
            <a:endParaRPr lang="en-GB" sz="3200" b="1" dirty="0">
              <a:latin typeface="Merriweather" panose="00000500000000000000" pitchFamily="2"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1762225" y="0"/>
            <a:ext cx="10515600" cy="1325563"/>
          </a:xfrm>
        </p:spPr>
        <p:txBody>
          <a:bodyPr>
            <a:normAutofit/>
          </a:bodyPr>
          <a:lstStyle/>
          <a:p>
            <a:r>
              <a:rPr lang="en-CA" sz="3200" b="1" dirty="0" smtClean="0">
                <a:latin typeface="Merriweather" panose="00000500000000000000" pitchFamily="2" charset="0"/>
              </a:rPr>
              <a:t>BRINGING THE MARKETING MIX TOGETHER</a:t>
            </a:r>
            <a:endParaRPr lang="en-GB" sz="3200" b="1" dirty="0">
              <a:latin typeface="Merriweather" panose="00000500000000000000" pitchFamily="2" charset="0"/>
            </a:endParaRPr>
          </a:p>
        </p:txBody>
      </p:sp>
      <p:pic>
        <p:nvPicPr>
          <p:cNvPr id="1026" name="Picture 2" descr="Types of Sales Pricing Strategies"/>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164204" y="975359"/>
            <a:ext cx="6162675" cy="5649119"/>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0" y="6581001"/>
            <a:ext cx="11531600" cy="276999"/>
          </a:xfrm>
          <a:prstGeom prst="rect">
            <a:avLst/>
          </a:prstGeom>
        </p:spPr>
        <p:txBody>
          <a:bodyPr wrap="square">
            <a:spAutoFit/>
          </a:bodyPr>
          <a:lstStyle/>
          <a:p>
            <a:r>
              <a:rPr lang="en-US" sz="1200" dirty="0" err="1"/>
              <a:t>Samani</a:t>
            </a:r>
            <a:r>
              <a:rPr lang="en-US" sz="1200" dirty="0"/>
              <a:t>, N. (2021, November 12). How to Price Your Product: Common Sales Strategies. </a:t>
            </a:r>
            <a:r>
              <a:rPr lang="en-US" sz="1200" dirty="0" err="1"/>
              <a:t>Deskera</a:t>
            </a:r>
            <a:r>
              <a:rPr lang="en-US" sz="1200" dirty="0"/>
              <a:t> Blog. https://www.deskera.com/blog/sales-pricing/</a:t>
            </a:r>
            <a:endParaRPr lang="en-GB" sz="12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62200" y="-89091"/>
            <a:ext cx="10515600" cy="2233995"/>
          </a:xfrm>
          <a:prstGeom prst="rect">
            <a:avLst/>
          </a:prstGeom>
        </p:spPr>
        <p:txBody>
          <a:bodyPr vert="horz" wrap="square" lIns="0" tIns="200710" rIns="0" bIns="0" rtlCol="0" anchor="ctr">
            <a:spAutoFit/>
          </a:bodyPr>
          <a:lstStyle/>
          <a:p>
            <a:pPr marL="3900170" marR="5080" indent="8890">
              <a:lnSpc>
                <a:spcPct val="100000"/>
              </a:lnSpc>
              <a:spcBef>
                <a:spcPts val="100"/>
              </a:spcBef>
            </a:pPr>
            <a:r>
              <a:rPr spc="-5" dirty="0"/>
              <a:t>Digital marketing strategy and </a:t>
            </a:r>
            <a:r>
              <a:rPr spc="-655" dirty="0"/>
              <a:t> </a:t>
            </a:r>
            <a:r>
              <a:rPr spc="-5" dirty="0"/>
              <a:t>channel</a:t>
            </a:r>
            <a:r>
              <a:rPr spc="-25" dirty="0"/>
              <a:t> </a:t>
            </a:r>
            <a:r>
              <a:rPr spc="-5" dirty="0"/>
              <a:t>strategy</a:t>
            </a:r>
            <a:r>
              <a:rPr spc="-10" dirty="0"/>
              <a:t> </a:t>
            </a:r>
            <a:r>
              <a:rPr spc="-5" dirty="0"/>
              <a:t>management</a:t>
            </a:r>
            <a:endParaRPr spc="-5" dirty="0"/>
          </a:p>
        </p:txBody>
      </p:sp>
      <p:pic>
        <p:nvPicPr>
          <p:cNvPr id="3" name="object 3"/>
          <p:cNvPicPr/>
          <p:nvPr/>
        </p:nvPicPr>
        <p:blipFill>
          <a:blip r:embed="rId1" cstate="print"/>
          <a:stretch>
            <a:fillRect/>
          </a:stretch>
        </p:blipFill>
        <p:spPr>
          <a:xfrm>
            <a:off x="2938272" y="1676400"/>
            <a:ext cx="6315456" cy="448818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0371" y="1727654"/>
            <a:ext cx="11811000" cy="4351338"/>
          </a:xfrm>
        </p:spPr>
        <p:txBody>
          <a:bodyPr/>
          <a:lstStyle/>
          <a:p>
            <a:r>
              <a:rPr lang="en-US" b="1" dirty="0" smtClean="0"/>
              <a:t>PLACE </a:t>
            </a:r>
            <a:r>
              <a:rPr lang="en-US" dirty="0" smtClean="0"/>
              <a:t>is </a:t>
            </a:r>
            <a:r>
              <a:rPr lang="en-US" dirty="0"/>
              <a:t>where you sell your product and the distribution channels you use to get it to your customer. </a:t>
            </a:r>
            <a:endParaRPr lang="en-US" dirty="0" smtClean="0"/>
          </a:p>
          <a:p>
            <a:endParaRPr lang="en-US" dirty="0" smtClean="0"/>
          </a:p>
          <a:p>
            <a:r>
              <a:rPr lang="en-US" dirty="0" smtClean="0"/>
              <a:t>Consider:</a:t>
            </a:r>
            <a:endParaRPr lang="en-US" dirty="0"/>
          </a:p>
          <a:p>
            <a:r>
              <a:rPr lang="en-US" dirty="0"/>
              <a:t>Where will you sell your product</a:t>
            </a:r>
            <a:r>
              <a:rPr lang="en-US" dirty="0" smtClean="0"/>
              <a:t>? Ecommerce sites?</a:t>
            </a:r>
            <a:endParaRPr lang="en-US" dirty="0"/>
          </a:p>
          <a:p>
            <a:r>
              <a:rPr lang="en-US" dirty="0" smtClean="0"/>
              <a:t>Where </a:t>
            </a:r>
            <a:r>
              <a:rPr lang="en-US" dirty="0"/>
              <a:t>does your target audience shop? </a:t>
            </a:r>
            <a:r>
              <a:rPr lang="en-US" dirty="0" smtClean="0"/>
              <a:t>B2B? B2C?</a:t>
            </a:r>
            <a:endParaRPr lang="en-US" dirty="0"/>
          </a:p>
          <a:p>
            <a:r>
              <a:rPr lang="en-US" dirty="0" smtClean="0"/>
              <a:t>What </a:t>
            </a:r>
            <a:r>
              <a:rPr lang="en-US" dirty="0"/>
              <a:t>distribution channels are best to reach your target market? </a:t>
            </a:r>
            <a:endParaRPr lang="en-GB" dirty="0"/>
          </a:p>
        </p:txBody>
      </p:sp>
      <p:sp>
        <p:nvSpPr>
          <p:cNvPr id="4" name="Title 1"/>
          <p:cNvSpPr>
            <a:spLocks noGrp="1"/>
          </p:cNvSpPr>
          <p:nvPr>
            <p:ph type="title"/>
          </p:nvPr>
        </p:nvSpPr>
        <p:spPr>
          <a:xfrm>
            <a:off x="1828800" y="245382"/>
            <a:ext cx="10515600" cy="1325563"/>
          </a:xfrm>
        </p:spPr>
        <p:txBody>
          <a:bodyPr>
            <a:normAutofit/>
          </a:bodyPr>
          <a:lstStyle/>
          <a:p>
            <a:r>
              <a:rPr lang="en-CA" sz="3200" b="1" dirty="0" smtClean="0">
                <a:latin typeface="Merriweather" panose="00000500000000000000" pitchFamily="2" charset="0"/>
              </a:rPr>
              <a:t>BRINGING THE MARKETING MIX TOGETHER</a:t>
            </a:r>
            <a:endParaRPr lang="en-GB" sz="3200" b="1" dirty="0">
              <a:latin typeface="Merriweather" panose="00000500000000000000" pitchFamily="2" charset="0"/>
            </a:endParaRPr>
          </a:p>
        </p:txBody>
      </p:sp>
      <p:sp>
        <p:nvSpPr>
          <p:cNvPr id="5" name="Rectangle 4"/>
          <p:cNvSpPr/>
          <p:nvPr/>
        </p:nvSpPr>
        <p:spPr>
          <a:xfrm>
            <a:off x="87430" y="6488668"/>
            <a:ext cx="11809395" cy="276999"/>
          </a:xfrm>
          <a:prstGeom prst="rect">
            <a:avLst/>
          </a:prstGeom>
        </p:spPr>
        <p:txBody>
          <a:bodyPr wrap="square">
            <a:spAutoFit/>
          </a:bodyPr>
          <a:lstStyle/>
          <a:p>
            <a:r>
              <a:rPr lang="en-US" sz="1200" dirty="0"/>
              <a:t>Shehu, A. (</a:t>
            </a:r>
            <a:r>
              <a:rPr lang="en-US" sz="1200" dirty="0" err="1"/>
              <a:t>n.d.</a:t>
            </a:r>
            <a:r>
              <a:rPr lang="en-US" sz="1200" dirty="0"/>
              <a:t>). The 4 Ps of Marketing: How to Apply Them to Your Business. https://learn.g2.com/4-ps-of-marketing</a:t>
            </a:r>
            <a:endParaRPr lang="en-GB" sz="12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7086" y="1581831"/>
            <a:ext cx="11702142" cy="4351338"/>
          </a:xfrm>
        </p:spPr>
        <p:txBody>
          <a:bodyPr>
            <a:noAutofit/>
          </a:bodyPr>
          <a:lstStyle/>
          <a:p>
            <a:r>
              <a:rPr lang="en-US" b="1" dirty="0" smtClean="0"/>
              <a:t>PROMOTION </a:t>
            </a:r>
            <a:r>
              <a:rPr lang="en-US" dirty="0" smtClean="0"/>
              <a:t>is </a:t>
            </a:r>
            <a:r>
              <a:rPr lang="en-US" dirty="0"/>
              <a:t>how you advertise your product or service. </a:t>
            </a:r>
            <a:endParaRPr lang="en-US" dirty="0" smtClean="0"/>
          </a:p>
          <a:p>
            <a:r>
              <a:rPr lang="en-US" dirty="0" smtClean="0"/>
              <a:t>Through </a:t>
            </a:r>
            <a:r>
              <a:rPr lang="en-US" dirty="0"/>
              <a:t>promotional </a:t>
            </a:r>
            <a:r>
              <a:rPr lang="en-US" dirty="0" smtClean="0"/>
              <a:t>activities coupled with </a:t>
            </a:r>
            <a:r>
              <a:rPr lang="en-US" dirty="0"/>
              <a:t>an effective marketing </a:t>
            </a:r>
            <a:r>
              <a:rPr lang="en-US" dirty="0" smtClean="0"/>
              <a:t>campaign, it will resonate with </a:t>
            </a:r>
            <a:r>
              <a:rPr lang="en-US" dirty="0"/>
              <a:t>your target audience. </a:t>
            </a:r>
            <a:endParaRPr lang="en-US" dirty="0" smtClean="0"/>
          </a:p>
          <a:p>
            <a:r>
              <a:rPr lang="en-US" dirty="0" smtClean="0"/>
              <a:t>Some </a:t>
            </a:r>
            <a:r>
              <a:rPr lang="en-US" dirty="0"/>
              <a:t>questions to consider </a:t>
            </a:r>
            <a:r>
              <a:rPr lang="en-US" dirty="0" smtClean="0"/>
              <a:t>: </a:t>
            </a:r>
            <a:endParaRPr lang="en-US" dirty="0"/>
          </a:p>
          <a:p>
            <a:r>
              <a:rPr lang="en-US" dirty="0" smtClean="0"/>
              <a:t>What </a:t>
            </a:r>
            <a:r>
              <a:rPr lang="en-US" dirty="0"/>
              <a:t>is the best time to reach </a:t>
            </a:r>
            <a:r>
              <a:rPr lang="en-US" dirty="0" smtClean="0"/>
              <a:t>target </a:t>
            </a:r>
            <a:r>
              <a:rPr lang="en-US" dirty="0"/>
              <a:t>audience? </a:t>
            </a:r>
            <a:endParaRPr lang="en-US" dirty="0"/>
          </a:p>
          <a:p>
            <a:r>
              <a:rPr lang="en-US" dirty="0" smtClean="0"/>
              <a:t>What </a:t>
            </a:r>
            <a:r>
              <a:rPr lang="en-US" dirty="0"/>
              <a:t>marketing channels are most </a:t>
            </a:r>
            <a:r>
              <a:rPr lang="en-US" dirty="0" smtClean="0"/>
              <a:t>effective? Upsell? Cross sell? </a:t>
            </a:r>
            <a:r>
              <a:rPr lang="en-US" dirty="0" err="1" smtClean="0"/>
              <a:t>Reddit</a:t>
            </a:r>
            <a:r>
              <a:rPr lang="en-US" dirty="0" smtClean="0"/>
              <a:t>? HWZ?</a:t>
            </a:r>
            <a:endParaRPr lang="en-US" dirty="0"/>
          </a:p>
          <a:p>
            <a:r>
              <a:rPr lang="en-US" dirty="0" smtClean="0"/>
              <a:t>What </a:t>
            </a:r>
            <a:r>
              <a:rPr lang="en-US" dirty="0"/>
              <a:t>marketing messages would most resonate with </a:t>
            </a:r>
            <a:r>
              <a:rPr lang="en-US" dirty="0" smtClean="0"/>
              <a:t>target </a:t>
            </a:r>
            <a:r>
              <a:rPr lang="en-US" dirty="0"/>
              <a:t>audience?</a:t>
            </a:r>
            <a:endParaRPr lang="en-US" dirty="0"/>
          </a:p>
          <a:p>
            <a:r>
              <a:rPr lang="en-US" dirty="0" smtClean="0"/>
              <a:t>What </a:t>
            </a:r>
            <a:r>
              <a:rPr lang="en-US" dirty="0"/>
              <a:t>advertising approaches are most persuasive to </a:t>
            </a:r>
            <a:r>
              <a:rPr lang="en-US" dirty="0" smtClean="0"/>
              <a:t>target </a:t>
            </a:r>
            <a:r>
              <a:rPr lang="en-US" dirty="0"/>
              <a:t>audience?</a:t>
            </a:r>
            <a:endParaRPr lang="en-GB" dirty="0"/>
          </a:p>
        </p:txBody>
      </p:sp>
      <p:sp>
        <p:nvSpPr>
          <p:cNvPr id="4" name="Title 1"/>
          <p:cNvSpPr>
            <a:spLocks noGrp="1"/>
          </p:cNvSpPr>
          <p:nvPr>
            <p:ph type="title"/>
          </p:nvPr>
        </p:nvSpPr>
        <p:spPr>
          <a:xfrm>
            <a:off x="1828800" y="256268"/>
            <a:ext cx="10515600" cy="1325563"/>
          </a:xfrm>
        </p:spPr>
        <p:txBody>
          <a:bodyPr>
            <a:normAutofit/>
          </a:bodyPr>
          <a:lstStyle/>
          <a:p>
            <a:r>
              <a:rPr lang="en-CA" sz="3200" b="1" dirty="0" smtClean="0">
                <a:latin typeface="Merriweather" panose="00000500000000000000" pitchFamily="2" charset="0"/>
              </a:rPr>
              <a:t>BRINGING THE MARKETING MIX TOGETHER</a:t>
            </a:r>
            <a:endParaRPr lang="en-GB" sz="3200" b="1" dirty="0">
              <a:latin typeface="Merriweather" panose="00000500000000000000" pitchFamily="2" charset="0"/>
            </a:endParaRPr>
          </a:p>
        </p:txBody>
      </p:sp>
      <p:sp>
        <p:nvSpPr>
          <p:cNvPr id="5" name="Rectangle 4"/>
          <p:cNvSpPr/>
          <p:nvPr/>
        </p:nvSpPr>
        <p:spPr>
          <a:xfrm>
            <a:off x="87430" y="6488668"/>
            <a:ext cx="11809395" cy="276999"/>
          </a:xfrm>
          <a:prstGeom prst="rect">
            <a:avLst/>
          </a:prstGeom>
        </p:spPr>
        <p:txBody>
          <a:bodyPr wrap="square">
            <a:spAutoFit/>
          </a:bodyPr>
          <a:lstStyle/>
          <a:p>
            <a:r>
              <a:rPr lang="en-US" sz="1200" dirty="0"/>
              <a:t>Shehu, A. (</a:t>
            </a:r>
            <a:r>
              <a:rPr lang="en-US" sz="1200" dirty="0" err="1"/>
              <a:t>n.d.</a:t>
            </a:r>
            <a:r>
              <a:rPr lang="en-US" sz="1200" dirty="0"/>
              <a:t>). The 4 Ps of Marketing: How to Apply Them to Your Business. https://learn.g2.com/4-ps-of-marketing</a:t>
            </a:r>
            <a:endParaRPr lang="en-GB" sz="12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1"/>
          <a:stretch>
            <a:fillRect/>
          </a:stretch>
        </p:blipFill>
        <p:spPr>
          <a:xfrm>
            <a:off x="1511166" y="632091"/>
            <a:ext cx="7791634" cy="6073180"/>
          </a:xfrm>
          <a:prstGeom prst="rect">
            <a:avLst/>
          </a:prstGeom>
        </p:spPr>
      </p:pic>
      <p:sp>
        <p:nvSpPr>
          <p:cNvPr id="5" name="Title 1"/>
          <p:cNvSpPr>
            <a:spLocks noGrp="1"/>
          </p:cNvSpPr>
          <p:nvPr>
            <p:ph type="title"/>
          </p:nvPr>
        </p:nvSpPr>
        <p:spPr>
          <a:xfrm>
            <a:off x="1511166" y="-221834"/>
            <a:ext cx="10400900" cy="1325563"/>
          </a:xfrm>
        </p:spPr>
        <p:txBody>
          <a:bodyPr>
            <a:normAutofit/>
          </a:bodyPr>
          <a:lstStyle/>
          <a:p>
            <a:r>
              <a:rPr lang="en-CA" sz="3200" b="1" dirty="0" smtClean="0">
                <a:latin typeface="Merriweather" panose="00000500000000000000" pitchFamily="2" charset="0"/>
              </a:rPr>
              <a:t>BRINGING THE MARKETING MIX TOGETHER</a:t>
            </a:r>
            <a:endParaRPr lang="en-GB" sz="3200" b="1" dirty="0">
              <a:latin typeface="Merriweather" panose="00000500000000000000" pitchFamily="2" charset="0"/>
            </a:endParaRPr>
          </a:p>
        </p:txBody>
      </p:sp>
      <p:sp>
        <p:nvSpPr>
          <p:cNvPr id="6" name="Rectangle 5"/>
          <p:cNvSpPr/>
          <p:nvPr/>
        </p:nvSpPr>
        <p:spPr>
          <a:xfrm>
            <a:off x="9776059" y="3867372"/>
            <a:ext cx="2136007" cy="1277273"/>
          </a:xfrm>
          <a:prstGeom prst="rect">
            <a:avLst/>
          </a:prstGeom>
        </p:spPr>
        <p:txBody>
          <a:bodyPr wrap="square">
            <a:spAutoFit/>
          </a:bodyPr>
          <a:lstStyle/>
          <a:p>
            <a:r>
              <a:rPr lang="en-US" sz="1100" dirty="0" smtClean="0"/>
              <a:t>Source: How </a:t>
            </a:r>
            <a:r>
              <a:rPr lang="en-US" sz="1100" dirty="0"/>
              <a:t>the four Ps of the marketing mix work together - The marketing mix - OCR - GCSE Business Revision - OCR - BBC </a:t>
            </a:r>
            <a:r>
              <a:rPr lang="en-US" sz="1100" dirty="0" err="1"/>
              <a:t>Bitesize</a:t>
            </a:r>
            <a:r>
              <a:rPr lang="en-US" sz="1100" dirty="0"/>
              <a:t>. (</a:t>
            </a:r>
            <a:r>
              <a:rPr lang="en-US" sz="1100" dirty="0" err="1"/>
              <a:t>n.d.</a:t>
            </a:r>
            <a:r>
              <a:rPr lang="en-US" sz="1100" dirty="0"/>
              <a:t>). BBC </a:t>
            </a:r>
            <a:r>
              <a:rPr lang="en-US" sz="1100" dirty="0" err="1"/>
              <a:t>Bitesize</a:t>
            </a:r>
            <a:r>
              <a:rPr lang="en-US" sz="1100" dirty="0"/>
              <a:t>. https://www.bbc.co.uk/bitesize/guides/zj9rgwx/revision/5</a:t>
            </a:r>
            <a:endParaRPr lang="en-GB" sz="11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b="1" dirty="0" smtClean="0"/>
              <a:t>DEVELOP YOUR DIGITAL MARKETING STRATEGY: </a:t>
            </a:r>
            <a:endParaRPr lang="en-US" b="1" dirty="0" smtClean="0"/>
          </a:p>
          <a:p>
            <a:r>
              <a:rPr lang="en-US" dirty="0" smtClean="0"/>
              <a:t>Build </a:t>
            </a:r>
            <a:r>
              <a:rPr lang="en-US" dirty="0"/>
              <a:t>your buyer </a:t>
            </a:r>
            <a:r>
              <a:rPr lang="en-US" dirty="0" smtClean="0"/>
              <a:t>personas</a:t>
            </a:r>
            <a:endParaRPr lang="en-US" dirty="0"/>
          </a:p>
          <a:p>
            <a:r>
              <a:rPr lang="en-US" dirty="0"/>
              <a:t>Identify your goals and the digital marketing tools </a:t>
            </a:r>
            <a:endParaRPr lang="en-US" dirty="0" smtClean="0"/>
          </a:p>
          <a:p>
            <a:r>
              <a:rPr lang="en-US" dirty="0" smtClean="0"/>
              <a:t>Evaluate existing </a:t>
            </a:r>
            <a:r>
              <a:rPr lang="en-US" dirty="0"/>
              <a:t>digital channels and assets.</a:t>
            </a:r>
            <a:endParaRPr lang="en-US" dirty="0"/>
          </a:p>
          <a:p>
            <a:r>
              <a:rPr lang="en-US" dirty="0" smtClean="0"/>
              <a:t>Audit </a:t>
            </a:r>
            <a:r>
              <a:rPr lang="en-US" dirty="0"/>
              <a:t>and plan </a:t>
            </a:r>
            <a:r>
              <a:rPr lang="en-US" dirty="0" smtClean="0"/>
              <a:t>media campaigns</a:t>
            </a:r>
            <a:endParaRPr lang="en-US" dirty="0"/>
          </a:p>
        </p:txBody>
      </p:sp>
      <p:sp>
        <p:nvSpPr>
          <p:cNvPr id="4" name="Title 1"/>
          <p:cNvSpPr>
            <a:spLocks noGrp="1"/>
          </p:cNvSpPr>
          <p:nvPr>
            <p:ph type="title"/>
          </p:nvPr>
        </p:nvSpPr>
        <p:spPr>
          <a:xfrm>
            <a:off x="1948543" y="288925"/>
            <a:ext cx="10515600" cy="1325563"/>
          </a:xfrm>
        </p:spPr>
        <p:txBody>
          <a:bodyPr/>
          <a:lstStyle/>
          <a:p>
            <a:r>
              <a:rPr lang="en-CA" b="1" dirty="0" smtClean="0"/>
              <a:t>MARKETING IN THE DIGITAL ERA</a:t>
            </a:r>
            <a:endParaRPr lang="en-GB" b="1"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7029" y="195262"/>
            <a:ext cx="10515600" cy="1325563"/>
          </a:xfrm>
        </p:spPr>
        <p:txBody>
          <a:bodyPr/>
          <a:lstStyle/>
          <a:p>
            <a:r>
              <a:rPr lang="en-CA" b="1" dirty="0" smtClean="0"/>
              <a:t>MARKETING PLAN IN THE DIGITAL ERA</a:t>
            </a:r>
            <a:endParaRPr lang="en-GB" b="1" dirty="0"/>
          </a:p>
        </p:txBody>
      </p:sp>
      <p:sp>
        <p:nvSpPr>
          <p:cNvPr id="3" name="Content Placeholder 2"/>
          <p:cNvSpPr>
            <a:spLocks noGrp="1"/>
          </p:cNvSpPr>
          <p:nvPr>
            <p:ph idx="1"/>
          </p:nvPr>
        </p:nvSpPr>
        <p:spPr>
          <a:xfrm>
            <a:off x="76200" y="1520825"/>
            <a:ext cx="11506200" cy="4351338"/>
          </a:xfrm>
        </p:spPr>
        <p:txBody>
          <a:bodyPr>
            <a:normAutofit/>
          </a:bodyPr>
          <a:lstStyle/>
          <a:p>
            <a:r>
              <a:rPr lang="en-CA" dirty="0" smtClean="0"/>
              <a:t>In the digital era, organisations will need to formulate a </a:t>
            </a:r>
            <a:r>
              <a:rPr lang="en-CA" dirty="0"/>
              <a:t>D</a:t>
            </a:r>
            <a:r>
              <a:rPr lang="en-CA" dirty="0" smtClean="0"/>
              <a:t>igital Marketing Plan.</a:t>
            </a:r>
            <a:endParaRPr lang="en-CA" dirty="0" smtClean="0"/>
          </a:p>
          <a:p>
            <a:r>
              <a:rPr lang="en-US" dirty="0" smtClean="0"/>
              <a:t>The plan will focus </a:t>
            </a:r>
            <a:r>
              <a:rPr lang="en-US" dirty="0"/>
              <a:t>on the methods </a:t>
            </a:r>
            <a:r>
              <a:rPr lang="en-US" dirty="0" smtClean="0"/>
              <a:t>intended for </a:t>
            </a:r>
            <a:r>
              <a:rPr lang="en-US" dirty="0"/>
              <a:t>communicating information about the company's offerings to its target </a:t>
            </a:r>
            <a:r>
              <a:rPr lang="en-US" dirty="0" smtClean="0"/>
              <a:t>market.</a:t>
            </a:r>
            <a:r>
              <a:rPr lang="en-CA" dirty="0"/>
              <a:t> </a:t>
            </a:r>
            <a:endParaRPr lang="en-CA" dirty="0" smtClean="0"/>
          </a:p>
          <a:p>
            <a:r>
              <a:rPr lang="en-CA" dirty="0" smtClean="0"/>
              <a:t>The Digital Marketing Plan will:</a:t>
            </a:r>
            <a:endParaRPr lang="en-CA" dirty="0"/>
          </a:p>
          <a:p>
            <a:pPr lvl="1"/>
            <a:r>
              <a:rPr lang="en-US" dirty="0" smtClean="0"/>
              <a:t>Set goals </a:t>
            </a:r>
            <a:r>
              <a:rPr lang="en-US" dirty="0"/>
              <a:t>to determine who they want to reach and how </a:t>
            </a:r>
            <a:r>
              <a:rPr lang="en-US" dirty="0" smtClean="0"/>
              <a:t>the organization plan </a:t>
            </a:r>
            <a:r>
              <a:rPr lang="en-US" dirty="0"/>
              <a:t>to do it. </a:t>
            </a:r>
            <a:endParaRPr lang="en-US" dirty="0" smtClean="0"/>
          </a:p>
          <a:p>
            <a:pPr lvl="1"/>
            <a:r>
              <a:rPr lang="en-US" dirty="0" smtClean="0"/>
              <a:t>Include </a:t>
            </a:r>
            <a:r>
              <a:rPr lang="en-US" dirty="0"/>
              <a:t>essential components of an effective plan, </a:t>
            </a:r>
            <a:r>
              <a:rPr lang="en-US" dirty="0" smtClean="0"/>
              <a:t>strategies</a:t>
            </a:r>
            <a:r>
              <a:rPr lang="en-US" dirty="0"/>
              <a:t>, timelines, schedules and a budget for implementing and maintaining a digital marketing campaign. </a:t>
            </a:r>
            <a:endParaRPr lang="en-US" dirty="0" smtClean="0"/>
          </a:p>
          <a:p>
            <a:pPr lvl="1"/>
            <a:r>
              <a:rPr lang="en-US" dirty="0" smtClean="0"/>
              <a:t>Evaluation metrics to assess campaign effectiveness</a:t>
            </a:r>
            <a:endParaRPr lang="en-GB" dirty="0"/>
          </a:p>
        </p:txBody>
      </p:sp>
      <p:sp>
        <p:nvSpPr>
          <p:cNvPr id="5" name="Rectangle 4"/>
          <p:cNvSpPr/>
          <p:nvPr/>
        </p:nvSpPr>
        <p:spPr>
          <a:xfrm>
            <a:off x="76200" y="6483812"/>
            <a:ext cx="10461171" cy="276999"/>
          </a:xfrm>
          <a:prstGeom prst="rect">
            <a:avLst/>
          </a:prstGeom>
        </p:spPr>
        <p:txBody>
          <a:bodyPr wrap="square">
            <a:spAutoFit/>
          </a:bodyPr>
          <a:lstStyle/>
          <a:p>
            <a:r>
              <a:rPr lang="en-US" sz="1200" dirty="0"/>
              <a:t>Reed FIDM, D., 2014. SOSTAC: The guide to the perfect digital marketing plan. Journal of Direct, Data and Digital Marketing Practice, 16(2), pp.146-147.</a:t>
            </a:r>
            <a:endParaRPr lang="en-GB" sz="1200"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7969" y="1889809"/>
            <a:ext cx="12159343" cy="4351338"/>
          </a:xfrm>
        </p:spPr>
        <p:txBody>
          <a:bodyPr>
            <a:normAutofit/>
          </a:bodyPr>
          <a:lstStyle/>
          <a:p>
            <a:r>
              <a:rPr lang="en-US" sz="4000" b="1" dirty="0" smtClean="0"/>
              <a:t>BENEFITS OF HAVING A PLAN FOR DIGITAL MARKETING:</a:t>
            </a:r>
            <a:endParaRPr lang="en-US" sz="4000" b="1" dirty="0" smtClean="0"/>
          </a:p>
          <a:p>
            <a:r>
              <a:rPr lang="en-US" dirty="0" smtClean="0"/>
              <a:t>Identify </a:t>
            </a:r>
            <a:r>
              <a:rPr lang="en-US" dirty="0"/>
              <a:t>a target market and competitors</a:t>
            </a:r>
            <a:endParaRPr lang="en-US" dirty="0"/>
          </a:p>
          <a:p>
            <a:r>
              <a:rPr lang="en-US" dirty="0"/>
              <a:t>Establish specific strategies for reaching customers</a:t>
            </a:r>
            <a:endParaRPr lang="en-US" dirty="0"/>
          </a:p>
          <a:p>
            <a:r>
              <a:rPr lang="en-US" dirty="0"/>
              <a:t>Determine channels to use for promotion</a:t>
            </a:r>
            <a:endParaRPr lang="en-US" dirty="0"/>
          </a:p>
          <a:p>
            <a:r>
              <a:rPr lang="en-US" dirty="0"/>
              <a:t>Help team members stay on schedule</a:t>
            </a:r>
            <a:endParaRPr lang="en-US" dirty="0"/>
          </a:p>
          <a:p>
            <a:r>
              <a:rPr lang="en-US" dirty="0"/>
              <a:t>Evaluate the performance of your campaign</a:t>
            </a:r>
            <a:endParaRPr lang="en-US" dirty="0"/>
          </a:p>
          <a:p>
            <a:r>
              <a:rPr lang="en-US" dirty="0"/>
              <a:t>Use financial resources efficiently</a:t>
            </a:r>
            <a:endParaRPr lang="en-US" dirty="0"/>
          </a:p>
          <a:p>
            <a:r>
              <a:rPr lang="en-US" dirty="0"/>
              <a:t>Document successes and areas of improvement</a:t>
            </a:r>
            <a:endParaRPr lang="en-GB" dirty="0"/>
          </a:p>
        </p:txBody>
      </p:sp>
      <p:sp>
        <p:nvSpPr>
          <p:cNvPr id="4" name="Title 1"/>
          <p:cNvSpPr>
            <a:spLocks noGrp="1"/>
          </p:cNvSpPr>
          <p:nvPr>
            <p:ph type="title"/>
          </p:nvPr>
        </p:nvSpPr>
        <p:spPr>
          <a:xfrm>
            <a:off x="1839686" y="321582"/>
            <a:ext cx="10515600" cy="1325563"/>
          </a:xfrm>
        </p:spPr>
        <p:txBody>
          <a:bodyPr/>
          <a:lstStyle/>
          <a:p>
            <a:r>
              <a:rPr lang="en-CA" b="1" dirty="0" smtClean="0"/>
              <a:t>MARKETING PLAN IN THE DIGITAL ERA</a:t>
            </a:r>
            <a:endParaRPr lang="en-GB" b="1" dirty="0"/>
          </a:p>
        </p:txBody>
      </p:sp>
      <p:sp>
        <p:nvSpPr>
          <p:cNvPr id="5" name="Rectangle 4"/>
          <p:cNvSpPr/>
          <p:nvPr/>
        </p:nvSpPr>
        <p:spPr>
          <a:xfrm>
            <a:off x="76200" y="6483812"/>
            <a:ext cx="10461171" cy="276999"/>
          </a:xfrm>
          <a:prstGeom prst="rect">
            <a:avLst/>
          </a:prstGeom>
        </p:spPr>
        <p:txBody>
          <a:bodyPr wrap="square">
            <a:spAutoFit/>
          </a:bodyPr>
          <a:lstStyle/>
          <a:p>
            <a:r>
              <a:rPr lang="en-US" sz="1200" dirty="0"/>
              <a:t>Reed FIDM, D., 2014. SOSTAC: The guide to the perfect digital marketing plan. Journal of Direct, Data and Digital Marketing Practice, 16(2), pp.146-147.</a:t>
            </a:r>
            <a:endParaRPr lang="en-GB" sz="1200"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p:cNvPicPr>
          <p:nvPr/>
        </p:nvPicPr>
        <p:blipFill>
          <a:blip r:embed="rId1"/>
          <a:stretch>
            <a:fillRect/>
          </a:stretch>
        </p:blipFill>
        <p:spPr>
          <a:xfrm>
            <a:off x="1065834" y="782945"/>
            <a:ext cx="10196838" cy="5798056"/>
          </a:xfrm>
          <a:prstGeom prst="rect">
            <a:avLst/>
          </a:prstGeom>
        </p:spPr>
      </p:pic>
      <p:sp>
        <p:nvSpPr>
          <p:cNvPr id="6" name="Title 1"/>
          <p:cNvSpPr>
            <a:spLocks noGrp="1"/>
          </p:cNvSpPr>
          <p:nvPr>
            <p:ph type="title"/>
          </p:nvPr>
        </p:nvSpPr>
        <p:spPr>
          <a:xfrm>
            <a:off x="2329543" y="-233590"/>
            <a:ext cx="10515600" cy="1325563"/>
          </a:xfrm>
        </p:spPr>
        <p:txBody>
          <a:bodyPr/>
          <a:lstStyle/>
          <a:p>
            <a:r>
              <a:rPr lang="en-CA" b="1" dirty="0" smtClean="0"/>
              <a:t>DIGITAL MARKETING FRAMEWORK</a:t>
            </a:r>
            <a:endParaRPr lang="en-GB" b="1" dirty="0"/>
          </a:p>
        </p:txBody>
      </p:sp>
      <p:sp>
        <p:nvSpPr>
          <p:cNvPr id="5" name="Rectangle 4"/>
          <p:cNvSpPr/>
          <p:nvPr/>
        </p:nvSpPr>
        <p:spPr>
          <a:xfrm>
            <a:off x="0" y="6581001"/>
            <a:ext cx="12028714" cy="276999"/>
          </a:xfrm>
          <a:prstGeom prst="rect">
            <a:avLst/>
          </a:prstGeom>
        </p:spPr>
        <p:txBody>
          <a:bodyPr wrap="square">
            <a:spAutoFit/>
          </a:bodyPr>
          <a:lstStyle/>
          <a:p>
            <a:r>
              <a:rPr lang="en-US" sz="1200" dirty="0"/>
              <a:t>Digital marketing strategy: How to structure a plan? (2023, July 12). Smart Insights. https://www.smartinsights.com/digital-marketing-strategy/</a:t>
            </a:r>
            <a:endParaRPr lang="en-GB" sz="1200"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6914" y="212725"/>
            <a:ext cx="10515600" cy="1325563"/>
          </a:xfrm>
        </p:spPr>
        <p:txBody>
          <a:bodyPr>
            <a:normAutofit/>
          </a:bodyPr>
          <a:lstStyle/>
          <a:p>
            <a:r>
              <a:rPr lang="en-US" sz="4000" b="1" dirty="0" smtClean="0"/>
              <a:t>ELEMENTS TO INCLUDE IN A PLAN FOR DIGITAL MARKETING</a:t>
            </a:r>
            <a:endParaRPr lang="en-GB" sz="4000" b="1" dirty="0"/>
          </a:p>
        </p:txBody>
      </p:sp>
      <p:sp>
        <p:nvSpPr>
          <p:cNvPr id="3" name="Content Placeholder 2"/>
          <p:cNvSpPr>
            <a:spLocks noGrp="1"/>
          </p:cNvSpPr>
          <p:nvPr>
            <p:ph idx="1"/>
          </p:nvPr>
        </p:nvSpPr>
        <p:spPr/>
        <p:txBody>
          <a:bodyPr/>
          <a:lstStyle/>
          <a:p>
            <a:r>
              <a:rPr lang="en-GB" dirty="0"/>
              <a:t>Content </a:t>
            </a:r>
            <a:r>
              <a:rPr lang="en-GB" dirty="0" smtClean="0"/>
              <a:t>marketing:</a:t>
            </a:r>
            <a:endParaRPr lang="en-GB" dirty="0" smtClean="0"/>
          </a:p>
          <a:p>
            <a:pPr lvl="1"/>
            <a:r>
              <a:rPr lang="en-US" dirty="0"/>
              <a:t>Emails</a:t>
            </a:r>
            <a:endParaRPr lang="en-US" dirty="0"/>
          </a:p>
          <a:p>
            <a:pPr lvl="1"/>
            <a:r>
              <a:rPr lang="en-US" dirty="0"/>
              <a:t>Website content</a:t>
            </a:r>
            <a:endParaRPr lang="en-US" dirty="0"/>
          </a:p>
          <a:p>
            <a:pPr lvl="1"/>
            <a:r>
              <a:rPr lang="en-US" dirty="0" smtClean="0"/>
              <a:t>Social media posts</a:t>
            </a:r>
            <a:endParaRPr lang="en-US" dirty="0"/>
          </a:p>
          <a:p>
            <a:pPr lvl="1"/>
            <a:r>
              <a:rPr lang="en-US" dirty="0"/>
              <a:t>Podcasts</a:t>
            </a:r>
            <a:endParaRPr lang="en-US" dirty="0"/>
          </a:p>
          <a:p>
            <a:pPr lvl="1"/>
            <a:r>
              <a:rPr lang="en-US" dirty="0"/>
              <a:t>White papers</a:t>
            </a:r>
            <a:endParaRPr lang="en-US" dirty="0"/>
          </a:p>
          <a:p>
            <a:pPr lvl="1"/>
            <a:r>
              <a:rPr lang="en-US" dirty="0"/>
              <a:t>Case studies</a:t>
            </a:r>
            <a:endParaRPr lang="en-US" dirty="0"/>
          </a:p>
          <a:p>
            <a:pPr lvl="1"/>
            <a:r>
              <a:rPr lang="en-US" dirty="0"/>
              <a:t>Infographics</a:t>
            </a:r>
            <a:endParaRPr lang="en-US" dirty="0"/>
          </a:p>
          <a:p>
            <a:pPr lvl="1"/>
            <a:r>
              <a:rPr lang="en-US" dirty="0"/>
              <a:t>Webinars</a:t>
            </a:r>
            <a:endParaRPr lang="en-GB" dirty="0"/>
          </a:p>
        </p:txBody>
      </p:sp>
      <p:sp>
        <p:nvSpPr>
          <p:cNvPr id="4" name="Rectangle 3"/>
          <p:cNvSpPr/>
          <p:nvPr/>
        </p:nvSpPr>
        <p:spPr>
          <a:xfrm>
            <a:off x="76200" y="6483812"/>
            <a:ext cx="10461171" cy="276999"/>
          </a:xfrm>
          <a:prstGeom prst="rect">
            <a:avLst/>
          </a:prstGeom>
        </p:spPr>
        <p:txBody>
          <a:bodyPr wrap="square">
            <a:spAutoFit/>
          </a:bodyPr>
          <a:lstStyle/>
          <a:p>
            <a:r>
              <a:rPr lang="en-US" sz="1200" dirty="0"/>
              <a:t>Reed FIDM, D., 2014. SOSTAC: The guide to the perfect digital marketing plan. Journal of Direct, Data and Digital Marketing Practice, 16(2), pp.146-147.</a:t>
            </a:r>
            <a:endParaRPr lang="en-GB" sz="1200"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7457" y="1749425"/>
            <a:ext cx="11593286" cy="4351338"/>
          </a:xfrm>
        </p:spPr>
        <p:txBody>
          <a:bodyPr/>
          <a:lstStyle/>
          <a:p>
            <a:r>
              <a:rPr lang="en-GB" dirty="0"/>
              <a:t>Social media </a:t>
            </a:r>
            <a:r>
              <a:rPr lang="en-GB" dirty="0" smtClean="0"/>
              <a:t>marketing</a:t>
            </a:r>
            <a:endParaRPr lang="en-GB" dirty="0" smtClean="0"/>
          </a:p>
          <a:p>
            <a:r>
              <a:rPr lang="en-GB" dirty="0"/>
              <a:t>Email </a:t>
            </a:r>
            <a:r>
              <a:rPr lang="en-GB" dirty="0" smtClean="0"/>
              <a:t>marketing</a:t>
            </a:r>
            <a:endParaRPr lang="en-GB" dirty="0" smtClean="0"/>
          </a:p>
          <a:p>
            <a:r>
              <a:rPr lang="en-GB" dirty="0"/>
              <a:t>Mobile </a:t>
            </a:r>
            <a:r>
              <a:rPr lang="en-GB" dirty="0" smtClean="0"/>
              <a:t>marketing</a:t>
            </a:r>
            <a:endParaRPr lang="en-GB" dirty="0" smtClean="0"/>
          </a:p>
          <a:p>
            <a:r>
              <a:rPr lang="en-GB" dirty="0"/>
              <a:t>Reputation </a:t>
            </a:r>
            <a:r>
              <a:rPr lang="en-GB" dirty="0" smtClean="0"/>
              <a:t>marketing</a:t>
            </a:r>
            <a:endParaRPr lang="en-GB" dirty="0" smtClean="0"/>
          </a:p>
          <a:p>
            <a:r>
              <a:rPr lang="en-GB" dirty="0"/>
              <a:t>Video </a:t>
            </a:r>
            <a:r>
              <a:rPr lang="en-GB" dirty="0" smtClean="0"/>
              <a:t>marketing</a:t>
            </a:r>
            <a:endParaRPr lang="en-GB" dirty="0" smtClean="0"/>
          </a:p>
          <a:p>
            <a:r>
              <a:rPr lang="en-CA" dirty="0" smtClean="0"/>
              <a:t>SEO</a:t>
            </a:r>
            <a:endParaRPr lang="en-CA" dirty="0" smtClean="0"/>
          </a:p>
          <a:p>
            <a:r>
              <a:rPr lang="en-CA" dirty="0" smtClean="0"/>
              <a:t>Web analytics</a:t>
            </a:r>
            <a:endParaRPr lang="en-CA" dirty="0" smtClean="0"/>
          </a:p>
          <a:p>
            <a:r>
              <a:rPr lang="en-CA" dirty="0" smtClean="0"/>
              <a:t>Paid search</a:t>
            </a:r>
            <a:endParaRPr lang="en-GB" dirty="0"/>
          </a:p>
        </p:txBody>
      </p:sp>
      <p:sp>
        <p:nvSpPr>
          <p:cNvPr id="4" name="Title 1"/>
          <p:cNvSpPr>
            <a:spLocks noGrp="1"/>
          </p:cNvSpPr>
          <p:nvPr>
            <p:ph type="title"/>
          </p:nvPr>
        </p:nvSpPr>
        <p:spPr>
          <a:xfrm>
            <a:off x="1676400" y="278040"/>
            <a:ext cx="10515600" cy="1325563"/>
          </a:xfrm>
        </p:spPr>
        <p:txBody>
          <a:bodyPr>
            <a:normAutofit/>
          </a:bodyPr>
          <a:lstStyle/>
          <a:p>
            <a:r>
              <a:rPr lang="en-US" sz="4000" b="1" dirty="0" smtClean="0"/>
              <a:t>ELEMENTS TO INCLUDE IN A PLAN FOR DIGITAL MARKETING</a:t>
            </a:r>
            <a:endParaRPr lang="en-GB" sz="4000" b="1" dirty="0"/>
          </a:p>
        </p:txBody>
      </p:sp>
      <p:sp>
        <p:nvSpPr>
          <p:cNvPr id="5" name="Rectangle 4"/>
          <p:cNvSpPr/>
          <p:nvPr/>
        </p:nvSpPr>
        <p:spPr>
          <a:xfrm>
            <a:off x="76200" y="6483812"/>
            <a:ext cx="10461171" cy="276999"/>
          </a:xfrm>
          <a:prstGeom prst="rect">
            <a:avLst/>
          </a:prstGeom>
        </p:spPr>
        <p:txBody>
          <a:bodyPr wrap="square">
            <a:spAutoFit/>
          </a:bodyPr>
          <a:lstStyle/>
          <a:p>
            <a:r>
              <a:rPr lang="en-US" sz="1200" dirty="0"/>
              <a:t>Reed FIDM, D., 2014. SOSTAC: The guide to the perfect digital marketing plan. Journal of Direct, Data and Digital Marketing Practice, 16(2), pp.146-147.</a:t>
            </a:r>
            <a:endParaRPr lang="en-GB" sz="1200"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792968"/>
            <a:ext cx="11669486" cy="4351338"/>
          </a:xfrm>
        </p:spPr>
        <p:txBody>
          <a:bodyPr>
            <a:normAutofit/>
          </a:bodyPr>
          <a:lstStyle/>
          <a:p>
            <a:r>
              <a:rPr lang="en-US" b="1" dirty="0" smtClean="0"/>
              <a:t>SOCIAL MEDIA MARKETING</a:t>
            </a:r>
            <a:endParaRPr lang="en-US" b="1" dirty="0" smtClean="0"/>
          </a:p>
          <a:p>
            <a:pPr>
              <a:buFontTx/>
              <a:buChar char="-"/>
            </a:pPr>
            <a:r>
              <a:rPr lang="en-US" dirty="0" smtClean="0"/>
              <a:t>Create </a:t>
            </a:r>
            <a:r>
              <a:rPr lang="en-US" dirty="0"/>
              <a:t>a </a:t>
            </a:r>
            <a:r>
              <a:rPr lang="en-US" dirty="0" smtClean="0"/>
              <a:t>strategy: each </a:t>
            </a:r>
            <a:r>
              <a:rPr lang="en-US" dirty="0"/>
              <a:t>platform </a:t>
            </a:r>
            <a:r>
              <a:rPr lang="en-US" dirty="0" smtClean="0"/>
              <a:t>(IG, </a:t>
            </a:r>
            <a:r>
              <a:rPr lang="en-US" dirty="0" err="1" smtClean="0"/>
              <a:t>Tiktok</a:t>
            </a:r>
            <a:r>
              <a:rPr lang="en-US" dirty="0" smtClean="0"/>
              <a:t>, Little Red Book) needs a different strategy</a:t>
            </a:r>
            <a:endParaRPr lang="en-US" dirty="0" smtClean="0"/>
          </a:p>
          <a:p>
            <a:pPr>
              <a:buFontTx/>
              <a:buChar char="-"/>
            </a:pPr>
            <a:r>
              <a:rPr lang="en-US" dirty="0" smtClean="0"/>
              <a:t>Be consistent: while </a:t>
            </a:r>
            <a:r>
              <a:rPr lang="en-US" dirty="0"/>
              <a:t>posting consistency depends on the platform, posting content regularly is always a good rule of thumb to </a:t>
            </a:r>
            <a:r>
              <a:rPr lang="en-US" dirty="0" smtClean="0"/>
              <a:t>follow</a:t>
            </a:r>
            <a:r>
              <a:rPr lang="en-US" dirty="0"/>
              <a:t> </a:t>
            </a:r>
            <a:endParaRPr lang="en-US" dirty="0" smtClean="0"/>
          </a:p>
          <a:p>
            <a:pPr>
              <a:buFontTx/>
              <a:buChar char="-"/>
            </a:pPr>
            <a:r>
              <a:rPr lang="en-US" dirty="0" smtClean="0"/>
              <a:t>Create </a:t>
            </a:r>
            <a:r>
              <a:rPr lang="en-US" dirty="0"/>
              <a:t>Engaging &amp; Interesting </a:t>
            </a:r>
            <a:r>
              <a:rPr lang="en-US" dirty="0" smtClean="0"/>
              <a:t>Content</a:t>
            </a:r>
            <a:r>
              <a:rPr lang="en-US" dirty="0"/>
              <a:t> </a:t>
            </a:r>
            <a:endParaRPr lang="en-US" dirty="0" smtClean="0"/>
          </a:p>
          <a:p>
            <a:pPr>
              <a:buFontTx/>
              <a:buChar char="-"/>
            </a:pPr>
            <a:r>
              <a:rPr lang="en-US" dirty="0" smtClean="0"/>
              <a:t>Engagement</a:t>
            </a:r>
            <a:endParaRPr lang="en-US" dirty="0" smtClean="0"/>
          </a:p>
          <a:p>
            <a:pPr>
              <a:buFontTx/>
              <a:buChar char="-"/>
            </a:pPr>
            <a:r>
              <a:rPr lang="en-US" dirty="0" smtClean="0"/>
              <a:t>Track </a:t>
            </a:r>
            <a:r>
              <a:rPr lang="en-US" dirty="0"/>
              <a:t>and Analyze Metrics.</a:t>
            </a:r>
            <a:endParaRPr lang="en-GB" dirty="0"/>
          </a:p>
        </p:txBody>
      </p:sp>
      <p:sp>
        <p:nvSpPr>
          <p:cNvPr id="4" name="Title 1"/>
          <p:cNvSpPr>
            <a:spLocks noGrp="1"/>
          </p:cNvSpPr>
          <p:nvPr>
            <p:ph type="title"/>
          </p:nvPr>
        </p:nvSpPr>
        <p:spPr>
          <a:xfrm>
            <a:off x="1937657" y="169182"/>
            <a:ext cx="10515600" cy="1325563"/>
          </a:xfrm>
        </p:spPr>
        <p:txBody>
          <a:bodyPr>
            <a:normAutofit/>
          </a:bodyPr>
          <a:lstStyle/>
          <a:p>
            <a:r>
              <a:rPr lang="en-US" sz="4000" b="1" dirty="0" smtClean="0"/>
              <a:t>ELEMENTS TO INCLUDE IN A PLAN FOR DIGITAL MARKETING</a:t>
            </a:r>
            <a:endParaRPr lang="en-GB" sz="4000" b="1" dirty="0"/>
          </a:p>
        </p:txBody>
      </p:sp>
      <p:sp>
        <p:nvSpPr>
          <p:cNvPr id="5" name="Rectangle 4"/>
          <p:cNvSpPr/>
          <p:nvPr/>
        </p:nvSpPr>
        <p:spPr>
          <a:xfrm>
            <a:off x="76200" y="6483812"/>
            <a:ext cx="10461171" cy="276999"/>
          </a:xfrm>
          <a:prstGeom prst="rect">
            <a:avLst/>
          </a:prstGeom>
        </p:spPr>
        <p:txBody>
          <a:bodyPr wrap="square">
            <a:spAutoFit/>
          </a:bodyPr>
          <a:lstStyle/>
          <a:p>
            <a:r>
              <a:rPr lang="en-US" sz="1200" dirty="0"/>
              <a:t>Reed FIDM, D., 2014. SOSTAC: The guide to the perfect digital marketing plan. Journal of Direct, Data and Digital Marketing Practice, 16(2), pp.146-147.</a:t>
            </a:r>
            <a:endParaRPr lang="en-GB" sz="12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87829" y="273670"/>
            <a:ext cx="10515600" cy="985961"/>
          </a:xfrm>
          <a:prstGeom prst="rect">
            <a:avLst/>
          </a:prstGeom>
        </p:spPr>
        <p:txBody>
          <a:bodyPr vert="horz" wrap="square" lIns="0" tIns="122986" rIns="0" bIns="0" rtlCol="0" anchor="ctr">
            <a:spAutoFit/>
          </a:bodyPr>
          <a:lstStyle/>
          <a:p>
            <a:pPr marL="3915410" marR="5080" indent="77470">
              <a:lnSpc>
                <a:spcPct val="100000"/>
              </a:lnSpc>
              <a:spcBef>
                <a:spcPts val="95"/>
              </a:spcBef>
            </a:pPr>
            <a:r>
              <a:rPr sz="2800" spc="-5" dirty="0">
                <a:latin typeface="Merriweather" panose="00000500000000000000" pitchFamily="2" charset="0"/>
              </a:rPr>
              <a:t>Importance</a:t>
            </a:r>
            <a:r>
              <a:rPr sz="2800" spc="20" dirty="0">
                <a:latin typeface="Merriweather" panose="00000500000000000000" pitchFamily="2" charset="0"/>
              </a:rPr>
              <a:t> </a:t>
            </a:r>
            <a:r>
              <a:rPr sz="2800" spc="-5" dirty="0">
                <a:latin typeface="Merriweather" panose="00000500000000000000" pitchFamily="2" charset="0"/>
              </a:rPr>
              <a:t>of</a:t>
            </a:r>
            <a:r>
              <a:rPr sz="2800" spc="-10" dirty="0">
                <a:latin typeface="Merriweather" panose="00000500000000000000" pitchFamily="2" charset="0"/>
              </a:rPr>
              <a:t> </a:t>
            </a:r>
            <a:r>
              <a:rPr sz="2800" spc="-5" dirty="0">
                <a:latin typeface="Merriweather" panose="00000500000000000000" pitchFamily="2" charset="0"/>
              </a:rPr>
              <a:t>integrated </a:t>
            </a:r>
            <a:r>
              <a:rPr sz="2800" spc="-765" dirty="0">
                <a:latin typeface="Merriweather" panose="00000500000000000000" pitchFamily="2" charset="0"/>
              </a:rPr>
              <a:t> </a:t>
            </a:r>
            <a:r>
              <a:rPr sz="2800" spc="-5" dirty="0">
                <a:latin typeface="Merriweather" panose="00000500000000000000" pitchFamily="2" charset="0"/>
              </a:rPr>
              <a:t>digital</a:t>
            </a:r>
            <a:r>
              <a:rPr sz="2800" spc="-10" dirty="0">
                <a:latin typeface="Merriweather" panose="00000500000000000000" pitchFamily="2" charset="0"/>
              </a:rPr>
              <a:t> </a:t>
            </a:r>
            <a:r>
              <a:rPr sz="2800" spc="-5" dirty="0">
                <a:latin typeface="Merriweather" panose="00000500000000000000" pitchFamily="2" charset="0"/>
              </a:rPr>
              <a:t>marketing strategy</a:t>
            </a:r>
            <a:endParaRPr sz="2800" dirty="0">
              <a:latin typeface="Merriweather" panose="00000500000000000000" pitchFamily="2" charset="0"/>
            </a:endParaRPr>
          </a:p>
        </p:txBody>
      </p:sp>
      <p:pic>
        <p:nvPicPr>
          <p:cNvPr id="3" name="object 3"/>
          <p:cNvPicPr/>
          <p:nvPr/>
        </p:nvPicPr>
        <p:blipFill>
          <a:blip r:embed="rId1" cstate="print"/>
          <a:stretch>
            <a:fillRect/>
          </a:stretch>
        </p:blipFill>
        <p:spPr>
          <a:xfrm>
            <a:off x="3075432" y="1557527"/>
            <a:ext cx="6041136" cy="4622292"/>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0630" y="1662339"/>
            <a:ext cx="11821884" cy="4351338"/>
          </a:xfrm>
        </p:spPr>
        <p:txBody>
          <a:bodyPr>
            <a:noAutofit/>
          </a:bodyPr>
          <a:lstStyle/>
          <a:p>
            <a:r>
              <a:rPr lang="en-GB" sz="2400" b="1" dirty="0"/>
              <a:t>Email </a:t>
            </a:r>
            <a:r>
              <a:rPr lang="en-GB" sz="2400" b="1" dirty="0" smtClean="0"/>
              <a:t>marketing:</a:t>
            </a:r>
            <a:endParaRPr lang="en-GB" sz="2400" b="1" dirty="0" smtClean="0"/>
          </a:p>
          <a:p>
            <a:r>
              <a:rPr lang="en-US" sz="2400" dirty="0" smtClean="0"/>
              <a:t>Create </a:t>
            </a:r>
            <a:r>
              <a:rPr lang="en-US" sz="2400" dirty="0"/>
              <a:t>segmented and targeted lists of recipients</a:t>
            </a:r>
            <a:r>
              <a:rPr lang="en-US" sz="2400" dirty="0" smtClean="0"/>
              <a:t>.</a:t>
            </a:r>
            <a:endParaRPr lang="en-US" sz="2400" dirty="0"/>
          </a:p>
          <a:p>
            <a:r>
              <a:rPr lang="en-US" sz="2400" dirty="0"/>
              <a:t>Understand </a:t>
            </a:r>
            <a:r>
              <a:rPr lang="en-US" sz="2400" dirty="0" smtClean="0"/>
              <a:t>subscribers’ preferences so </a:t>
            </a:r>
            <a:r>
              <a:rPr lang="en-US" sz="2400" dirty="0"/>
              <a:t>that </a:t>
            </a:r>
            <a:r>
              <a:rPr lang="en-US" sz="2400" dirty="0" smtClean="0"/>
              <a:t>the promotional </a:t>
            </a:r>
            <a:r>
              <a:rPr lang="en-US" sz="2400" dirty="0"/>
              <a:t>emails can be made relevant to have the maximum impact on them.</a:t>
            </a:r>
            <a:endParaRPr lang="en-US" sz="2400" dirty="0"/>
          </a:p>
          <a:p>
            <a:r>
              <a:rPr lang="en-US" sz="2400" dirty="0"/>
              <a:t>Identify the goals for your campaign to create emails that help achieve the marketing goals you have set.</a:t>
            </a:r>
            <a:endParaRPr lang="en-US" sz="2400" dirty="0"/>
          </a:p>
          <a:p>
            <a:r>
              <a:rPr lang="en-US" sz="2400" dirty="0"/>
              <a:t>Use an email planning template to plan your email marketing </a:t>
            </a:r>
            <a:r>
              <a:rPr lang="en-US" sz="2400" dirty="0" smtClean="0"/>
              <a:t>activities</a:t>
            </a:r>
            <a:endParaRPr lang="en-US" sz="2400" dirty="0"/>
          </a:p>
          <a:p>
            <a:r>
              <a:rPr lang="en-US" sz="2400" dirty="0"/>
              <a:t>Define the timeline of your email </a:t>
            </a:r>
            <a:r>
              <a:rPr lang="en-US" sz="2400" dirty="0" smtClean="0"/>
              <a:t>campaign to ensure relevancy</a:t>
            </a:r>
            <a:endParaRPr lang="en-US" sz="2400" dirty="0"/>
          </a:p>
          <a:p>
            <a:r>
              <a:rPr lang="en-US" sz="2400" dirty="0" smtClean="0"/>
              <a:t>Make </a:t>
            </a:r>
            <a:r>
              <a:rPr lang="en-US" sz="2400" dirty="0"/>
              <a:t>sure your subject lines are engaging, interesting, and click-worthy. </a:t>
            </a:r>
            <a:endParaRPr lang="en-US" sz="2400" dirty="0"/>
          </a:p>
          <a:p>
            <a:r>
              <a:rPr lang="en-US" sz="2400" dirty="0"/>
              <a:t>Use visual content to make your promotional emails more engaging for readers. </a:t>
            </a:r>
            <a:endParaRPr lang="en-US" sz="2400" dirty="0"/>
          </a:p>
          <a:p>
            <a:r>
              <a:rPr lang="en-US" sz="2400" dirty="0" smtClean="0"/>
              <a:t>Include call to action</a:t>
            </a:r>
            <a:endParaRPr lang="en-US" sz="2400" dirty="0" smtClean="0"/>
          </a:p>
        </p:txBody>
      </p:sp>
      <p:sp>
        <p:nvSpPr>
          <p:cNvPr id="4" name="Title 1"/>
          <p:cNvSpPr>
            <a:spLocks noGrp="1"/>
          </p:cNvSpPr>
          <p:nvPr>
            <p:ph type="title"/>
          </p:nvPr>
        </p:nvSpPr>
        <p:spPr>
          <a:xfrm>
            <a:off x="1676400" y="212725"/>
            <a:ext cx="10515600" cy="1325563"/>
          </a:xfrm>
        </p:spPr>
        <p:txBody>
          <a:bodyPr>
            <a:normAutofit/>
          </a:bodyPr>
          <a:lstStyle/>
          <a:p>
            <a:r>
              <a:rPr lang="en-US" sz="4000" b="1" dirty="0" smtClean="0"/>
              <a:t>ELEMENTS TO INCLUDE IN A PLAN FOR DIGITAL MARKETING</a:t>
            </a:r>
            <a:endParaRPr lang="en-GB" sz="4000" b="1" dirty="0"/>
          </a:p>
        </p:txBody>
      </p:sp>
      <p:sp>
        <p:nvSpPr>
          <p:cNvPr id="5" name="Rectangle 4"/>
          <p:cNvSpPr/>
          <p:nvPr/>
        </p:nvSpPr>
        <p:spPr>
          <a:xfrm>
            <a:off x="76200" y="6483812"/>
            <a:ext cx="10461171" cy="276999"/>
          </a:xfrm>
          <a:prstGeom prst="rect">
            <a:avLst/>
          </a:prstGeom>
        </p:spPr>
        <p:txBody>
          <a:bodyPr wrap="square">
            <a:spAutoFit/>
          </a:bodyPr>
          <a:lstStyle/>
          <a:p>
            <a:r>
              <a:rPr lang="en-US" sz="1200" dirty="0"/>
              <a:t>Reed FIDM, D., 2014. SOSTAC: The guide to the perfect digital marketing plan. Journal of Direct, Data and Digital Marketing Practice, 16(2), pp.146-147.</a:t>
            </a:r>
            <a:endParaRPr lang="en-GB" sz="1200"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US" b="1" dirty="0" smtClean="0"/>
              <a:t>MOBILE MARKETING:</a:t>
            </a:r>
            <a:endParaRPr lang="en-US" b="1" dirty="0" smtClean="0"/>
          </a:p>
          <a:p>
            <a:r>
              <a:rPr lang="en-US" dirty="0" smtClean="0"/>
              <a:t>Responsive </a:t>
            </a:r>
            <a:r>
              <a:rPr lang="en-US" dirty="0"/>
              <a:t>Website Design that is Optimized for Mobile.</a:t>
            </a:r>
            <a:endParaRPr lang="en-US" dirty="0"/>
          </a:p>
          <a:p>
            <a:r>
              <a:rPr lang="en-US" dirty="0"/>
              <a:t>Mobile-friendly Content and Copy.</a:t>
            </a:r>
            <a:endParaRPr lang="en-US" dirty="0"/>
          </a:p>
          <a:p>
            <a:r>
              <a:rPr lang="en-US" dirty="0"/>
              <a:t>Opt-In (and Opt-Out) Forms.</a:t>
            </a:r>
            <a:endParaRPr lang="en-US" dirty="0"/>
          </a:p>
          <a:p>
            <a:r>
              <a:rPr lang="en-US" dirty="0"/>
              <a:t>SMS/Text Message Marketing.</a:t>
            </a:r>
            <a:endParaRPr lang="en-US" dirty="0"/>
          </a:p>
          <a:p>
            <a:r>
              <a:rPr lang="en-US" dirty="0"/>
              <a:t>Paid Social Media Ads.</a:t>
            </a:r>
            <a:endParaRPr lang="en-US" dirty="0"/>
          </a:p>
          <a:p>
            <a:r>
              <a:rPr lang="en-US" dirty="0"/>
              <a:t>GIFs and Video Content.</a:t>
            </a:r>
            <a:endParaRPr lang="en-US" dirty="0"/>
          </a:p>
          <a:p>
            <a:r>
              <a:rPr lang="en-US" dirty="0"/>
              <a:t>Location-based Marketing Techniques.</a:t>
            </a:r>
            <a:endParaRPr lang="en-US" dirty="0"/>
          </a:p>
          <a:p>
            <a:r>
              <a:rPr lang="en-US" dirty="0"/>
              <a:t>Voice Search Optimization.</a:t>
            </a:r>
            <a:endParaRPr lang="en-GB" dirty="0"/>
          </a:p>
        </p:txBody>
      </p:sp>
      <p:sp>
        <p:nvSpPr>
          <p:cNvPr id="4" name="Title 1"/>
          <p:cNvSpPr>
            <a:spLocks noGrp="1"/>
          </p:cNvSpPr>
          <p:nvPr>
            <p:ph type="title"/>
          </p:nvPr>
        </p:nvSpPr>
        <p:spPr>
          <a:xfrm>
            <a:off x="1828800" y="212725"/>
            <a:ext cx="10515600" cy="1325563"/>
          </a:xfrm>
        </p:spPr>
        <p:txBody>
          <a:bodyPr>
            <a:normAutofit/>
          </a:bodyPr>
          <a:lstStyle/>
          <a:p>
            <a:r>
              <a:rPr lang="en-US" sz="4000" b="1" dirty="0" smtClean="0"/>
              <a:t>ELEMENTS TO INCLUDE IN A PLAN FOR DIGITAL MARKETING</a:t>
            </a:r>
            <a:endParaRPr lang="en-GB" sz="4000" b="1" dirty="0"/>
          </a:p>
        </p:txBody>
      </p:sp>
      <p:sp>
        <p:nvSpPr>
          <p:cNvPr id="5" name="Rectangle 4"/>
          <p:cNvSpPr/>
          <p:nvPr/>
        </p:nvSpPr>
        <p:spPr>
          <a:xfrm>
            <a:off x="76200" y="6483812"/>
            <a:ext cx="10461171" cy="276999"/>
          </a:xfrm>
          <a:prstGeom prst="rect">
            <a:avLst/>
          </a:prstGeom>
        </p:spPr>
        <p:txBody>
          <a:bodyPr wrap="square">
            <a:spAutoFit/>
          </a:bodyPr>
          <a:lstStyle/>
          <a:p>
            <a:r>
              <a:rPr lang="en-US" sz="1200" dirty="0"/>
              <a:t>Reed FIDM, D., 2014. SOSTAC: The guide to the perfect digital marketing plan. Journal of Direct, Data and Digital Marketing Practice, 16(2), pp.146-147.</a:t>
            </a:r>
            <a:endParaRPr lang="en-GB" sz="1200"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b="1" dirty="0" smtClean="0"/>
              <a:t>REPUTATION MARKETING:</a:t>
            </a:r>
            <a:endParaRPr lang="en-US" b="1" dirty="0" smtClean="0"/>
          </a:p>
          <a:p>
            <a:r>
              <a:rPr lang="en-US" dirty="0" smtClean="0"/>
              <a:t>Evaluate </a:t>
            </a:r>
            <a:r>
              <a:rPr lang="en-US" dirty="0"/>
              <a:t>your brand's current reputation. ...</a:t>
            </a:r>
            <a:endParaRPr lang="en-US" dirty="0"/>
          </a:p>
          <a:p>
            <a:r>
              <a:rPr lang="en-US" dirty="0"/>
              <a:t>Determine your improvement areas. ...</a:t>
            </a:r>
            <a:endParaRPr lang="en-US" dirty="0"/>
          </a:p>
          <a:p>
            <a:r>
              <a:rPr lang="en-US" dirty="0"/>
              <a:t>Monitor and respond to reviews. ...</a:t>
            </a:r>
            <a:endParaRPr lang="en-US" dirty="0"/>
          </a:p>
          <a:p>
            <a:r>
              <a:rPr lang="en-US" dirty="0"/>
              <a:t>Implement an action plan for negative feedback. ...</a:t>
            </a:r>
            <a:endParaRPr lang="en-US" dirty="0"/>
          </a:p>
          <a:p>
            <a:r>
              <a:rPr lang="en-US" dirty="0"/>
              <a:t>Encourage others to promote your brand. ...</a:t>
            </a:r>
            <a:endParaRPr lang="en-US" dirty="0"/>
          </a:p>
          <a:p>
            <a:r>
              <a:rPr lang="en-US" dirty="0"/>
              <a:t>Maintain a positive online presence.</a:t>
            </a:r>
            <a:endParaRPr lang="en-GB" dirty="0"/>
          </a:p>
        </p:txBody>
      </p:sp>
      <p:sp>
        <p:nvSpPr>
          <p:cNvPr id="4" name="Title 1"/>
          <p:cNvSpPr>
            <a:spLocks noGrp="1"/>
          </p:cNvSpPr>
          <p:nvPr>
            <p:ph type="title"/>
          </p:nvPr>
        </p:nvSpPr>
        <p:spPr>
          <a:xfrm>
            <a:off x="1404258" y="321582"/>
            <a:ext cx="10515600" cy="1325563"/>
          </a:xfrm>
        </p:spPr>
        <p:txBody>
          <a:bodyPr>
            <a:normAutofit/>
          </a:bodyPr>
          <a:lstStyle/>
          <a:p>
            <a:r>
              <a:rPr lang="en-US" sz="4000" b="1" dirty="0" smtClean="0"/>
              <a:t>ELEMENTS TO INCLUDE IN A PLAN FOR DIGITAL MARKETING</a:t>
            </a:r>
            <a:endParaRPr lang="en-GB" sz="4000" b="1" dirty="0"/>
          </a:p>
        </p:txBody>
      </p:sp>
      <p:sp>
        <p:nvSpPr>
          <p:cNvPr id="5" name="Rectangle 4"/>
          <p:cNvSpPr/>
          <p:nvPr/>
        </p:nvSpPr>
        <p:spPr>
          <a:xfrm>
            <a:off x="76200" y="6483812"/>
            <a:ext cx="10461171" cy="276999"/>
          </a:xfrm>
          <a:prstGeom prst="rect">
            <a:avLst/>
          </a:prstGeom>
        </p:spPr>
        <p:txBody>
          <a:bodyPr wrap="square">
            <a:spAutoFit/>
          </a:bodyPr>
          <a:lstStyle/>
          <a:p>
            <a:r>
              <a:rPr lang="en-US" sz="1200" dirty="0"/>
              <a:t>Reed FIDM, D., 2014. SOSTAC: The guide to the perfect digital marketing plan. Journal of Direct, Data and Digital Marketing Practice, 16(2), pp.146-147.</a:t>
            </a:r>
            <a:endParaRPr lang="en-GB" sz="1200"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1885" y="1625373"/>
            <a:ext cx="10515600" cy="4351338"/>
          </a:xfrm>
        </p:spPr>
        <p:txBody>
          <a:bodyPr/>
          <a:lstStyle/>
          <a:p>
            <a:r>
              <a:rPr lang="en-US" b="1" dirty="0" smtClean="0"/>
              <a:t>VIDEO MARKETING:</a:t>
            </a:r>
            <a:endParaRPr lang="en-US" b="1" dirty="0" smtClean="0"/>
          </a:p>
          <a:p>
            <a:r>
              <a:rPr lang="en-US" dirty="0" smtClean="0"/>
              <a:t>Decide </a:t>
            </a:r>
            <a:r>
              <a:rPr lang="en-US" dirty="0"/>
              <a:t>on your platform(s</a:t>
            </a:r>
            <a:r>
              <a:rPr lang="en-US" dirty="0" smtClean="0"/>
              <a:t>) e.g. </a:t>
            </a:r>
            <a:r>
              <a:rPr lang="en-US" dirty="0" err="1" smtClean="0"/>
              <a:t>youtube</a:t>
            </a:r>
            <a:r>
              <a:rPr lang="en-US" dirty="0" smtClean="0"/>
              <a:t>, IG, </a:t>
            </a:r>
            <a:r>
              <a:rPr lang="en-US" dirty="0" err="1" smtClean="0"/>
              <a:t>tiktok</a:t>
            </a:r>
            <a:r>
              <a:rPr lang="en-US" dirty="0" smtClean="0"/>
              <a:t>, </a:t>
            </a:r>
            <a:r>
              <a:rPr lang="en-US" dirty="0" err="1" smtClean="0"/>
              <a:t>Douyin</a:t>
            </a:r>
            <a:r>
              <a:rPr lang="en-US" dirty="0" smtClean="0"/>
              <a:t>, FB</a:t>
            </a:r>
            <a:endParaRPr lang="en-US" dirty="0"/>
          </a:p>
          <a:p>
            <a:r>
              <a:rPr lang="en-US" dirty="0"/>
              <a:t>Select your video </a:t>
            </a:r>
            <a:r>
              <a:rPr lang="en-US" dirty="0" smtClean="0"/>
              <a:t>types: educational? Interviews? Behind-the-scene?</a:t>
            </a:r>
            <a:endParaRPr lang="en-US" dirty="0"/>
          </a:p>
          <a:p>
            <a:r>
              <a:rPr lang="en-US" dirty="0"/>
              <a:t>Plan content </a:t>
            </a:r>
            <a:r>
              <a:rPr lang="en-US" dirty="0" smtClean="0"/>
              <a:t>production: script? Props?</a:t>
            </a:r>
            <a:endParaRPr lang="en-US" dirty="0"/>
          </a:p>
          <a:p>
            <a:r>
              <a:rPr lang="en-US" dirty="0"/>
              <a:t>Know what post-production </a:t>
            </a:r>
            <a:r>
              <a:rPr lang="en-US" dirty="0" smtClean="0"/>
              <a:t>entails: add hashtags? Subtitles?</a:t>
            </a:r>
            <a:endParaRPr lang="en-US" dirty="0"/>
          </a:p>
          <a:p>
            <a:r>
              <a:rPr lang="en-US" dirty="0"/>
              <a:t>Schedule and promote the videos.</a:t>
            </a:r>
            <a:endParaRPr lang="en-US" dirty="0"/>
          </a:p>
          <a:p>
            <a:r>
              <a:rPr lang="en-US" dirty="0"/>
              <a:t>Understand and analyze </a:t>
            </a:r>
            <a:r>
              <a:rPr lang="en-US" dirty="0" smtClean="0"/>
              <a:t>metrics: Sprout reporting? </a:t>
            </a:r>
            <a:r>
              <a:rPr lang="en-US" dirty="0" err="1" smtClean="0"/>
              <a:t>Tiktok</a:t>
            </a:r>
            <a:r>
              <a:rPr lang="en-US" dirty="0" smtClean="0"/>
              <a:t> analytics?</a:t>
            </a:r>
            <a:endParaRPr lang="en-GB" dirty="0"/>
          </a:p>
        </p:txBody>
      </p:sp>
      <p:sp>
        <p:nvSpPr>
          <p:cNvPr id="4" name="Title 1"/>
          <p:cNvSpPr>
            <a:spLocks noGrp="1"/>
          </p:cNvSpPr>
          <p:nvPr>
            <p:ph type="title"/>
          </p:nvPr>
        </p:nvSpPr>
        <p:spPr>
          <a:xfrm>
            <a:off x="1676400" y="299810"/>
            <a:ext cx="10515600" cy="1325563"/>
          </a:xfrm>
        </p:spPr>
        <p:txBody>
          <a:bodyPr>
            <a:normAutofit/>
          </a:bodyPr>
          <a:lstStyle/>
          <a:p>
            <a:r>
              <a:rPr lang="en-US" sz="4000" b="1" dirty="0" smtClean="0"/>
              <a:t>ELEMENTS TO INCLUDE IN A PLAN FOR DIGITAL MARKETING</a:t>
            </a:r>
            <a:endParaRPr lang="en-GB" sz="4000" b="1" dirty="0"/>
          </a:p>
        </p:txBody>
      </p:sp>
      <p:sp>
        <p:nvSpPr>
          <p:cNvPr id="5" name="Rectangle 4"/>
          <p:cNvSpPr/>
          <p:nvPr/>
        </p:nvSpPr>
        <p:spPr>
          <a:xfrm>
            <a:off x="76200" y="6483812"/>
            <a:ext cx="10461171" cy="276999"/>
          </a:xfrm>
          <a:prstGeom prst="rect">
            <a:avLst/>
          </a:prstGeom>
        </p:spPr>
        <p:txBody>
          <a:bodyPr wrap="square">
            <a:spAutoFit/>
          </a:bodyPr>
          <a:lstStyle/>
          <a:p>
            <a:r>
              <a:rPr lang="en-US" sz="1200" dirty="0"/>
              <a:t>Reed FIDM, D., 2014. SOSTAC: The guide to the perfect digital marketing plan. Journal of Direct, Data and Digital Marketing Practice, 16(2), pp.146-147.</a:t>
            </a:r>
            <a:endParaRPr lang="en-GB" sz="1200"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5943" y="1825625"/>
            <a:ext cx="11157857" cy="4351338"/>
          </a:xfrm>
        </p:spPr>
        <p:txBody>
          <a:bodyPr>
            <a:normAutofit/>
          </a:bodyPr>
          <a:lstStyle/>
          <a:p>
            <a:r>
              <a:rPr lang="en-CA" b="1" dirty="0" smtClean="0"/>
              <a:t>SEO:</a:t>
            </a:r>
            <a:endParaRPr lang="en-CA" b="1" dirty="0" smtClean="0"/>
          </a:p>
          <a:p>
            <a:r>
              <a:rPr lang="en-US" dirty="0" smtClean="0"/>
              <a:t>Make </a:t>
            </a:r>
            <a:r>
              <a:rPr lang="en-US" dirty="0"/>
              <a:t>your site interesting and useful.</a:t>
            </a:r>
            <a:endParaRPr lang="en-US" dirty="0"/>
          </a:p>
          <a:p>
            <a:r>
              <a:rPr lang="en-US" dirty="0"/>
              <a:t>Know what your readers want (and give it to them)</a:t>
            </a:r>
            <a:endParaRPr lang="en-US" dirty="0"/>
          </a:p>
          <a:p>
            <a:r>
              <a:rPr lang="en-US" dirty="0" smtClean="0"/>
              <a:t>Make </a:t>
            </a:r>
            <a:r>
              <a:rPr lang="en-US" dirty="0"/>
              <a:t>expertise and authoritativeness clear.</a:t>
            </a:r>
            <a:endParaRPr lang="en-US" dirty="0"/>
          </a:p>
          <a:p>
            <a:r>
              <a:rPr lang="en-US" dirty="0"/>
              <a:t>Provide an appropriate amount of content for your subject.</a:t>
            </a:r>
            <a:endParaRPr lang="en-US" dirty="0"/>
          </a:p>
          <a:p>
            <a:r>
              <a:rPr lang="en-US" dirty="0"/>
              <a:t>Avoid distracting advertisements.</a:t>
            </a:r>
            <a:endParaRPr lang="en-US" dirty="0"/>
          </a:p>
          <a:p>
            <a:r>
              <a:rPr lang="en-US" dirty="0"/>
              <a:t>Use links wisely.</a:t>
            </a:r>
            <a:endParaRPr lang="en-GB" dirty="0"/>
          </a:p>
          <a:p>
            <a:endParaRPr lang="en-GB" dirty="0"/>
          </a:p>
        </p:txBody>
      </p:sp>
      <p:sp>
        <p:nvSpPr>
          <p:cNvPr id="4" name="Title 1"/>
          <p:cNvSpPr>
            <a:spLocks noGrp="1"/>
          </p:cNvSpPr>
          <p:nvPr>
            <p:ph type="title"/>
          </p:nvPr>
        </p:nvSpPr>
        <p:spPr>
          <a:xfrm>
            <a:off x="1850571" y="299811"/>
            <a:ext cx="10515600" cy="1325563"/>
          </a:xfrm>
        </p:spPr>
        <p:txBody>
          <a:bodyPr>
            <a:normAutofit/>
          </a:bodyPr>
          <a:lstStyle/>
          <a:p>
            <a:r>
              <a:rPr lang="en-US" sz="4000" b="1" dirty="0" smtClean="0"/>
              <a:t>ELEMENTS TO INCLUDE IN A PLAN FOR DIGITAL MARKETING</a:t>
            </a:r>
            <a:endParaRPr lang="en-GB" sz="4000" b="1" dirty="0"/>
          </a:p>
        </p:txBody>
      </p:sp>
      <p:sp>
        <p:nvSpPr>
          <p:cNvPr id="5" name="Rectangle 4"/>
          <p:cNvSpPr/>
          <p:nvPr/>
        </p:nvSpPr>
        <p:spPr>
          <a:xfrm>
            <a:off x="76200" y="6483812"/>
            <a:ext cx="10461171" cy="276999"/>
          </a:xfrm>
          <a:prstGeom prst="rect">
            <a:avLst/>
          </a:prstGeom>
        </p:spPr>
        <p:txBody>
          <a:bodyPr wrap="square">
            <a:spAutoFit/>
          </a:bodyPr>
          <a:lstStyle/>
          <a:p>
            <a:r>
              <a:rPr lang="en-US" sz="1200" dirty="0"/>
              <a:t>Reed FIDM, D., 2014. SOSTAC: The guide to the perfect digital marketing plan. Journal of Direct, Data and Digital Marketing Practice, 16(2), pp.146-147.</a:t>
            </a:r>
            <a:endParaRPr lang="en-GB" sz="1200"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7457" y="1727654"/>
            <a:ext cx="10515600" cy="4351338"/>
          </a:xfrm>
        </p:spPr>
        <p:txBody>
          <a:bodyPr/>
          <a:lstStyle/>
          <a:p>
            <a:r>
              <a:rPr lang="en-CA" b="1" dirty="0" smtClean="0"/>
              <a:t>WEB ANALYTICS:</a:t>
            </a:r>
            <a:endParaRPr lang="en-CA" b="1" dirty="0" smtClean="0"/>
          </a:p>
          <a:p>
            <a:r>
              <a:rPr lang="en-US" dirty="0"/>
              <a:t>Setting goals. ...</a:t>
            </a:r>
            <a:endParaRPr lang="en-US" dirty="0"/>
          </a:p>
          <a:p>
            <a:r>
              <a:rPr lang="en-US" dirty="0"/>
              <a:t>Collecting data. ...</a:t>
            </a:r>
            <a:endParaRPr lang="en-US" dirty="0"/>
          </a:p>
          <a:p>
            <a:r>
              <a:rPr lang="en-US" dirty="0"/>
              <a:t>Processing data. ...</a:t>
            </a:r>
            <a:endParaRPr lang="en-US" dirty="0"/>
          </a:p>
          <a:p>
            <a:r>
              <a:rPr lang="en-US" dirty="0"/>
              <a:t>Identifying key performance indicators (KPIs). ...</a:t>
            </a:r>
            <a:endParaRPr lang="en-US" dirty="0"/>
          </a:p>
          <a:p>
            <a:r>
              <a:rPr lang="en-US" dirty="0"/>
              <a:t>Developing a strategy. ...</a:t>
            </a:r>
            <a:endParaRPr lang="en-US" dirty="0"/>
          </a:p>
          <a:p>
            <a:r>
              <a:rPr lang="en-US" dirty="0"/>
              <a:t>Experimenting and testing.</a:t>
            </a:r>
            <a:endParaRPr lang="en-US" dirty="0"/>
          </a:p>
          <a:p>
            <a:endParaRPr lang="en-CA" dirty="0" smtClean="0"/>
          </a:p>
          <a:p>
            <a:endParaRPr lang="en-GB" dirty="0"/>
          </a:p>
        </p:txBody>
      </p:sp>
      <p:sp>
        <p:nvSpPr>
          <p:cNvPr id="4" name="Title 1"/>
          <p:cNvSpPr>
            <a:spLocks noGrp="1"/>
          </p:cNvSpPr>
          <p:nvPr>
            <p:ph type="title"/>
          </p:nvPr>
        </p:nvSpPr>
        <p:spPr>
          <a:xfrm>
            <a:off x="1676400" y="299811"/>
            <a:ext cx="10515600" cy="1325563"/>
          </a:xfrm>
        </p:spPr>
        <p:txBody>
          <a:bodyPr>
            <a:normAutofit/>
          </a:bodyPr>
          <a:lstStyle/>
          <a:p>
            <a:r>
              <a:rPr lang="en-US" sz="4000" b="1" dirty="0" smtClean="0"/>
              <a:t>ELEMENTS TO INCLUDE IN A PLAN FOR DIGITAL MARKETING</a:t>
            </a:r>
            <a:endParaRPr lang="en-GB" sz="4000" b="1" dirty="0"/>
          </a:p>
        </p:txBody>
      </p:sp>
      <p:sp>
        <p:nvSpPr>
          <p:cNvPr id="6" name="Rectangle 5"/>
          <p:cNvSpPr/>
          <p:nvPr/>
        </p:nvSpPr>
        <p:spPr>
          <a:xfrm>
            <a:off x="76200" y="6483812"/>
            <a:ext cx="10461171" cy="276999"/>
          </a:xfrm>
          <a:prstGeom prst="rect">
            <a:avLst/>
          </a:prstGeom>
        </p:spPr>
        <p:txBody>
          <a:bodyPr wrap="square">
            <a:spAutoFit/>
          </a:bodyPr>
          <a:lstStyle/>
          <a:p>
            <a:r>
              <a:rPr lang="en-US" sz="1200" dirty="0"/>
              <a:t>Reed FIDM, D., 2014. SOSTAC: The guide to the perfect digital marketing plan. Journal of Direct, Data and Digital Marketing Practice, 16(2), pp.146-147.</a:t>
            </a:r>
            <a:endParaRPr lang="en-GB" sz="1200"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53143" y="1629682"/>
            <a:ext cx="10515600" cy="4351338"/>
          </a:xfrm>
        </p:spPr>
        <p:txBody>
          <a:bodyPr/>
          <a:lstStyle/>
          <a:p>
            <a:r>
              <a:rPr lang="en-CA" b="1" dirty="0" smtClean="0"/>
              <a:t>PAID SEARCH:</a:t>
            </a:r>
            <a:endParaRPr lang="en-CA" b="1" dirty="0" smtClean="0"/>
          </a:p>
          <a:p>
            <a:r>
              <a:rPr lang="en-CA" dirty="0" smtClean="0"/>
              <a:t> </a:t>
            </a:r>
            <a:r>
              <a:rPr lang="en-US" dirty="0"/>
              <a:t>Create a Search campaign in Google </a:t>
            </a:r>
            <a:r>
              <a:rPr lang="en-US" dirty="0" smtClean="0"/>
              <a:t>Ads</a:t>
            </a:r>
            <a:endParaRPr lang="en-US" dirty="0"/>
          </a:p>
          <a:p>
            <a:r>
              <a:rPr lang="en-US" dirty="0"/>
              <a:t>Adjust your campaign settings like targeting, bidding, and ad assets.</a:t>
            </a:r>
            <a:endParaRPr lang="en-US" dirty="0"/>
          </a:p>
          <a:p>
            <a:r>
              <a:rPr lang="en-US" dirty="0"/>
              <a:t>Create ad groups. Ad groups are sets of keywords that are grouped together based on the way your customers shop. ...</a:t>
            </a:r>
            <a:endParaRPr lang="en-US" dirty="0"/>
          </a:p>
          <a:p>
            <a:r>
              <a:rPr lang="en-US" dirty="0"/>
              <a:t>Create your ads</a:t>
            </a:r>
            <a:r>
              <a:rPr lang="en-US" dirty="0" smtClean="0"/>
              <a:t>.</a:t>
            </a:r>
            <a:endParaRPr lang="en-US" dirty="0"/>
          </a:p>
          <a:p>
            <a:r>
              <a:rPr lang="en-US" dirty="0"/>
              <a:t>Set your budget</a:t>
            </a:r>
            <a:endParaRPr lang="en-CA" dirty="0" smtClean="0"/>
          </a:p>
          <a:p>
            <a:endParaRPr lang="en-GB" dirty="0"/>
          </a:p>
        </p:txBody>
      </p:sp>
      <p:sp>
        <p:nvSpPr>
          <p:cNvPr id="4" name="Title 1"/>
          <p:cNvSpPr>
            <a:spLocks noGrp="1"/>
          </p:cNvSpPr>
          <p:nvPr>
            <p:ph type="title"/>
          </p:nvPr>
        </p:nvSpPr>
        <p:spPr>
          <a:xfrm>
            <a:off x="1785257" y="158296"/>
            <a:ext cx="10515600" cy="1325563"/>
          </a:xfrm>
        </p:spPr>
        <p:txBody>
          <a:bodyPr>
            <a:normAutofit/>
          </a:bodyPr>
          <a:lstStyle/>
          <a:p>
            <a:r>
              <a:rPr lang="en-US" sz="4000" b="1" dirty="0" smtClean="0"/>
              <a:t>ELEMENTS TO INCLUDE IN A PLAN FOR DIGITAL MARKETING</a:t>
            </a:r>
            <a:endParaRPr lang="en-GB" sz="4000" b="1" dirty="0"/>
          </a:p>
        </p:txBody>
      </p:sp>
      <p:pic>
        <p:nvPicPr>
          <p:cNvPr id="5" name="Picture 4"/>
          <p:cNvPicPr>
            <a:picLocks noChangeAspect="1"/>
          </p:cNvPicPr>
          <p:nvPr/>
        </p:nvPicPr>
        <p:blipFill>
          <a:blip r:embed="rId1"/>
          <a:stretch>
            <a:fillRect/>
          </a:stretch>
        </p:blipFill>
        <p:spPr>
          <a:xfrm>
            <a:off x="8022771" y="4221843"/>
            <a:ext cx="2296886" cy="2296886"/>
          </a:xfrm>
          <a:prstGeom prst="rect">
            <a:avLst/>
          </a:prstGeom>
        </p:spPr>
      </p:pic>
      <p:sp>
        <p:nvSpPr>
          <p:cNvPr id="6" name="Rectangle 5"/>
          <p:cNvSpPr/>
          <p:nvPr/>
        </p:nvSpPr>
        <p:spPr>
          <a:xfrm>
            <a:off x="76200" y="6483812"/>
            <a:ext cx="10461171" cy="276999"/>
          </a:xfrm>
          <a:prstGeom prst="rect">
            <a:avLst/>
          </a:prstGeom>
        </p:spPr>
        <p:txBody>
          <a:bodyPr wrap="square">
            <a:spAutoFit/>
          </a:bodyPr>
          <a:lstStyle/>
          <a:p>
            <a:r>
              <a:rPr lang="en-US" sz="1200" dirty="0"/>
              <a:t>Reed FIDM, D., 2014. SOSTAC: The guide to the perfect digital marketing plan. Journal of Direct, Data and Digital Marketing Practice, 16(2), pp.146-147.</a:t>
            </a:r>
            <a:endParaRPr lang="en-GB" sz="1200"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9085" y="103868"/>
            <a:ext cx="10515600" cy="1325563"/>
          </a:xfrm>
        </p:spPr>
        <p:txBody>
          <a:bodyPr/>
          <a:lstStyle/>
          <a:p>
            <a:pPr algn="ctr"/>
            <a:r>
              <a:rPr lang="en-CA" b="1" dirty="0" smtClean="0"/>
              <a:t>WHAT MAKES A GOOD </a:t>
            </a:r>
            <a:br>
              <a:rPr lang="en-CA" b="1" dirty="0" smtClean="0"/>
            </a:br>
            <a:r>
              <a:rPr lang="en-CA" b="1" dirty="0" smtClean="0"/>
              <a:t>DIGITAL MARKETING STRATEGY?</a:t>
            </a:r>
            <a:endParaRPr lang="en-GB" b="1" dirty="0"/>
          </a:p>
        </p:txBody>
      </p:sp>
      <p:pic>
        <p:nvPicPr>
          <p:cNvPr id="4" name="Content Placeholder 3"/>
          <p:cNvPicPr>
            <a:picLocks noGrp="1" noChangeAspect="1"/>
          </p:cNvPicPr>
          <p:nvPr>
            <p:ph idx="1"/>
          </p:nvPr>
        </p:nvPicPr>
        <p:blipFill>
          <a:blip r:embed="rId1"/>
          <a:stretch>
            <a:fillRect/>
          </a:stretch>
        </p:blipFill>
        <p:spPr>
          <a:xfrm>
            <a:off x="2356930" y="1353230"/>
            <a:ext cx="7178955" cy="5079295"/>
          </a:xfrm>
          <a:prstGeom prst="rect">
            <a:avLst/>
          </a:prstGeom>
        </p:spPr>
      </p:pic>
      <p:sp>
        <p:nvSpPr>
          <p:cNvPr id="5" name="Rectangle 4"/>
          <p:cNvSpPr/>
          <p:nvPr/>
        </p:nvSpPr>
        <p:spPr>
          <a:xfrm>
            <a:off x="0" y="6519610"/>
            <a:ext cx="11462658" cy="246221"/>
          </a:xfrm>
          <a:prstGeom prst="rect">
            <a:avLst/>
          </a:prstGeom>
        </p:spPr>
        <p:txBody>
          <a:bodyPr wrap="square">
            <a:spAutoFit/>
          </a:bodyPr>
          <a:lstStyle/>
          <a:p>
            <a:r>
              <a:rPr lang="en-US" sz="1000" dirty="0"/>
              <a:t>How to structure a successful digital marketing plan? - GC Media  |G.C Media </a:t>
            </a:r>
            <a:r>
              <a:rPr lang="en-US" sz="1000" dirty="0" err="1"/>
              <a:t>Pvt.Ltd</a:t>
            </a:r>
            <a:r>
              <a:rPr lang="en-US" sz="1000" dirty="0"/>
              <a:t>. (</a:t>
            </a:r>
            <a:r>
              <a:rPr lang="en-US" sz="1000" dirty="0" err="1"/>
              <a:t>n.d.</a:t>
            </a:r>
            <a:r>
              <a:rPr lang="en-US" sz="1000" dirty="0"/>
              <a:t>). https://www.gcmedia.in/blog/how-to-structure-a-successful-digital-marketing-plan</a:t>
            </a:r>
            <a:endParaRPr lang="en-GB" sz="1000"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9743" y="1527402"/>
            <a:ext cx="11723914" cy="4351338"/>
          </a:xfrm>
        </p:spPr>
        <p:txBody>
          <a:bodyPr>
            <a:noAutofit/>
          </a:bodyPr>
          <a:lstStyle/>
          <a:p>
            <a:r>
              <a:rPr lang="en-US" sz="1800" b="1" dirty="0"/>
              <a:t>Reasons to track marketing campaigns</a:t>
            </a:r>
            <a:endParaRPr lang="en-US" sz="1800" b="1" dirty="0"/>
          </a:p>
          <a:p>
            <a:r>
              <a:rPr lang="en-US" sz="1800" dirty="0"/>
              <a:t>Tracking marketing campaigns can provide a variety of benefits, including:</a:t>
            </a:r>
            <a:endParaRPr lang="en-US" sz="1800" dirty="0"/>
          </a:p>
          <a:p>
            <a:r>
              <a:rPr lang="en-US" sz="1800" b="1" dirty="0" smtClean="0"/>
              <a:t>Measure marketing </a:t>
            </a:r>
            <a:r>
              <a:rPr lang="en-US" sz="1800" b="1" dirty="0"/>
              <a:t>efforts:</a:t>
            </a:r>
            <a:r>
              <a:rPr lang="en-US" sz="1800" dirty="0"/>
              <a:t> When you track a campaign, you can find out numbers, ratios and costs related to specific marketing tactics or initiatives. This data may help you objectively assess which factors of your marketing campaign are successful.</a:t>
            </a:r>
            <a:endParaRPr lang="en-US" sz="1800" dirty="0"/>
          </a:p>
          <a:p>
            <a:r>
              <a:rPr lang="en-US" sz="1800" b="1" dirty="0"/>
              <a:t>Monitoring and adjusting marketing campaigns as needed:</a:t>
            </a:r>
            <a:r>
              <a:rPr lang="en-US" sz="1800" dirty="0"/>
              <a:t> Tracking gives you data in real time as the campaign occurs. Based on this real-time data, you can modify and optimize your existing marketing campaigns.</a:t>
            </a:r>
            <a:endParaRPr lang="en-US" sz="1800" dirty="0"/>
          </a:p>
          <a:p>
            <a:r>
              <a:rPr lang="en-US" sz="1800" b="1" dirty="0"/>
              <a:t>Planning for future campaigns:</a:t>
            </a:r>
            <a:r>
              <a:rPr lang="en-US" sz="1800" dirty="0"/>
              <a:t> Tracking data can show you which aspects of your marketing efforts may benefit from improvements prior to your next advertising campaign. This allows you to design data-driven approaches for your future marketing initiatives.</a:t>
            </a:r>
            <a:endParaRPr lang="en-US" sz="1800" dirty="0"/>
          </a:p>
          <a:p>
            <a:r>
              <a:rPr lang="en-US" sz="1800" b="1" dirty="0"/>
              <a:t>Creating a more cost-effective marketing budget:</a:t>
            </a:r>
            <a:r>
              <a:rPr lang="en-US" sz="1800" dirty="0"/>
              <a:t> Most companies track marketing statistics related to finances, such as the cost of converting a lead into a customer. Knowing which efforts are the most cost-effective can help you create a marketing budget that </a:t>
            </a:r>
            <a:r>
              <a:rPr lang="en-US" sz="1800" dirty="0" smtClean="0"/>
              <a:t>reduces costs and </a:t>
            </a:r>
            <a:r>
              <a:rPr lang="en-US" sz="1800" dirty="0"/>
              <a:t>increases revenue</a:t>
            </a:r>
            <a:r>
              <a:rPr lang="en-US" sz="1800" dirty="0" smtClean="0"/>
              <a:t>.</a:t>
            </a:r>
            <a:endParaRPr lang="en-US" sz="1800" dirty="0"/>
          </a:p>
        </p:txBody>
      </p:sp>
      <p:sp>
        <p:nvSpPr>
          <p:cNvPr id="4" name="Title 1"/>
          <p:cNvSpPr>
            <a:spLocks noGrp="1"/>
          </p:cNvSpPr>
          <p:nvPr>
            <p:ph type="title"/>
          </p:nvPr>
        </p:nvSpPr>
        <p:spPr>
          <a:xfrm>
            <a:off x="936172" y="0"/>
            <a:ext cx="10515600" cy="1325563"/>
          </a:xfrm>
        </p:spPr>
        <p:txBody>
          <a:bodyPr/>
          <a:lstStyle/>
          <a:p>
            <a:pPr algn="ctr"/>
            <a:r>
              <a:rPr lang="en-CA" b="1" dirty="0" smtClean="0"/>
              <a:t>CONTROL AND MONITOR </a:t>
            </a:r>
            <a:br>
              <a:rPr lang="en-CA" b="1" dirty="0" smtClean="0"/>
            </a:br>
            <a:r>
              <a:rPr lang="en-CA" b="1" dirty="0" smtClean="0"/>
              <a:t>YOUR MARKETING STRATEGY</a:t>
            </a:r>
            <a:endParaRPr lang="en-GB" b="1" dirty="0"/>
          </a:p>
        </p:txBody>
      </p:sp>
      <p:sp>
        <p:nvSpPr>
          <p:cNvPr id="5" name="Rectangle 4"/>
          <p:cNvSpPr/>
          <p:nvPr/>
        </p:nvSpPr>
        <p:spPr>
          <a:xfrm>
            <a:off x="-19050" y="6456010"/>
            <a:ext cx="12328071" cy="276999"/>
          </a:xfrm>
          <a:prstGeom prst="rect">
            <a:avLst/>
          </a:prstGeom>
        </p:spPr>
        <p:txBody>
          <a:bodyPr wrap="square">
            <a:spAutoFit/>
          </a:bodyPr>
          <a:lstStyle/>
          <a:p>
            <a:r>
              <a:rPr lang="en-US" sz="1200" i="1" dirty="0"/>
              <a:t>16 Key Marketing Metrics That Are Important to Track</a:t>
            </a:r>
            <a:r>
              <a:rPr lang="en-US" sz="1200" dirty="0"/>
              <a:t>. (</a:t>
            </a:r>
            <a:r>
              <a:rPr lang="en-US" sz="1200" dirty="0" err="1"/>
              <a:t>n.d.</a:t>
            </a:r>
            <a:r>
              <a:rPr lang="en-US" sz="1200" dirty="0"/>
              <a:t>). </a:t>
            </a:r>
            <a:r>
              <a:rPr lang="en-US" sz="1200" dirty="0" err="1"/>
              <a:t>Planful</a:t>
            </a:r>
            <a:r>
              <a:rPr lang="en-US" sz="1200" dirty="0"/>
              <a:t>. https://planful.com/blog/key-marketing-metrics/</a:t>
            </a:r>
            <a:endParaRPr lang="en-US" sz="1200"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1058" y="97971"/>
            <a:ext cx="7805057" cy="1325563"/>
          </a:xfrm>
        </p:spPr>
        <p:txBody>
          <a:bodyPr>
            <a:normAutofit fontScale="90000"/>
          </a:bodyPr>
          <a:lstStyle/>
          <a:p>
            <a:r>
              <a:rPr lang="en-US" sz="4800" dirty="0" smtClean="0">
                <a:latin typeface="Merriweather" panose="00000500000000000000" pitchFamily="2" charset="0"/>
              </a:rPr>
              <a:t>WAYS TO TRACK MARKETING CAMPAIGNS</a:t>
            </a:r>
            <a:endParaRPr lang="en-GB" sz="4800" dirty="0">
              <a:latin typeface="Merriweather" panose="00000500000000000000" pitchFamily="2" charset="0"/>
            </a:endParaRPr>
          </a:p>
        </p:txBody>
      </p:sp>
      <p:sp>
        <p:nvSpPr>
          <p:cNvPr id="3" name="Content Placeholder 2"/>
          <p:cNvSpPr>
            <a:spLocks noGrp="1"/>
          </p:cNvSpPr>
          <p:nvPr>
            <p:ph idx="1"/>
          </p:nvPr>
        </p:nvSpPr>
        <p:spPr>
          <a:xfrm>
            <a:off x="283029" y="1553482"/>
            <a:ext cx="11702142" cy="4351338"/>
          </a:xfrm>
        </p:spPr>
        <p:txBody>
          <a:bodyPr>
            <a:noAutofit/>
          </a:bodyPr>
          <a:lstStyle/>
          <a:p>
            <a:r>
              <a:rPr lang="en-US" sz="2000" dirty="0" smtClean="0"/>
              <a:t>Website analytics</a:t>
            </a:r>
            <a:endParaRPr lang="en-US" sz="2000" dirty="0"/>
          </a:p>
          <a:p>
            <a:r>
              <a:rPr lang="en-US" sz="2000" dirty="0" smtClean="0"/>
              <a:t>Customer </a:t>
            </a:r>
            <a:r>
              <a:rPr lang="en-US" sz="2000" dirty="0"/>
              <a:t>relationship management tracking</a:t>
            </a:r>
            <a:endParaRPr lang="en-US" sz="2000" dirty="0"/>
          </a:p>
          <a:p>
            <a:r>
              <a:rPr lang="en-US" sz="2000" dirty="0" smtClean="0"/>
              <a:t>Call tracking : software </a:t>
            </a:r>
            <a:r>
              <a:rPr lang="en-US" sz="2000" dirty="0"/>
              <a:t>allows you to track the original source of various phone calls from prospective clients. </a:t>
            </a:r>
            <a:endParaRPr lang="en-US" sz="2000" dirty="0"/>
          </a:p>
          <a:p>
            <a:r>
              <a:rPr lang="en-US" sz="2000" dirty="0" smtClean="0"/>
              <a:t>Ad </a:t>
            </a:r>
            <a:r>
              <a:rPr lang="en-US" sz="2000" dirty="0"/>
              <a:t>network conversion </a:t>
            </a:r>
            <a:r>
              <a:rPr lang="en-US" sz="2000" dirty="0" smtClean="0"/>
              <a:t>tracking : help </a:t>
            </a:r>
            <a:r>
              <a:rPr lang="en-US" sz="2000" dirty="0"/>
              <a:t>you determine the effectiveness of various marketing channels for your different segments of customers. </a:t>
            </a:r>
            <a:r>
              <a:rPr lang="en-US" sz="2000" dirty="0" smtClean="0"/>
              <a:t>E.g. you </a:t>
            </a:r>
            <a:r>
              <a:rPr lang="en-US" sz="2000" dirty="0"/>
              <a:t>might discover that some of your target audience engages more with social media while another segment prefers paid search engine results.</a:t>
            </a:r>
            <a:endParaRPr lang="en-US" sz="2000" dirty="0"/>
          </a:p>
          <a:p>
            <a:r>
              <a:rPr lang="en-US" sz="2000" dirty="0" smtClean="0"/>
              <a:t>Key </a:t>
            </a:r>
            <a:r>
              <a:rPr lang="en-US" sz="2000" dirty="0"/>
              <a:t>performance indicator (KPI) </a:t>
            </a:r>
            <a:r>
              <a:rPr lang="en-US" sz="2000" dirty="0" smtClean="0"/>
              <a:t>dashboard: gather </a:t>
            </a:r>
            <a:r>
              <a:rPr lang="en-US" sz="2000" dirty="0"/>
              <a:t>and analyze data through multiple marketing channels. </a:t>
            </a:r>
            <a:r>
              <a:rPr lang="en-US" sz="2000" dirty="0" smtClean="0"/>
              <a:t>Collect </a:t>
            </a:r>
            <a:r>
              <a:rPr lang="en-US" sz="2000" dirty="0"/>
              <a:t>data from phone calls, websites, major ad networks and CRM software. The KPI dashboard can then synthesize this data and provide information about the most successful aspects of </a:t>
            </a:r>
            <a:r>
              <a:rPr lang="en-US" sz="2000" dirty="0" smtClean="0"/>
              <a:t>the campaign's </a:t>
            </a:r>
            <a:r>
              <a:rPr lang="en-US" sz="2000" dirty="0"/>
              <a:t>different channels and strategies.</a:t>
            </a:r>
            <a:endParaRPr lang="en-US" sz="2000" dirty="0"/>
          </a:p>
          <a:p>
            <a:r>
              <a:rPr lang="en-US" sz="2000" dirty="0" smtClean="0"/>
              <a:t>Customer feedback</a:t>
            </a:r>
            <a:endParaRPr lang="en-US" sz="2000" dirty="0"/>
          </a:p>
          <a:p>
            <a:r>
              <a:rPr lang="en-US" sz="2000" dirty="0" smtClean="0"/>
              <a:t>Forms</a:t>
            </a:r>
            <a:endParaRPr lang="en-US" sz="2000" dirty="0"/>
          </a:p>
          <a:p>
            <a:r>
              <a:rPr lang="en-US" sz="2000" dirty="0" smtClean="0"/>
              <a:t>Social </a:t>
            </a:r>
            <a:r>
              <a:rPr lang="en-US" sz="2000" dirty="0"/>
              <a:t>media </a:t>
            </a:r>
            <a:r>
              <a:rPr lang="en-US" sz="2000" dirty="0" smtClean="0"/>
              <a:t>monitoring: Likes, Views, Click-through rate</a:t>
            </a:r>
            <a:endParaRPr lang="en-US" sz="2000" dirty="0" smtClean="0"/>
          </a:p>
        </p:txBody>
      </p:sp>
      <p:sp>
        <p:nvSpPr>
          <p:cNvPr id="4" name="Rectangle 3"/>
          <p:cNvSpPr/>
          <p:nvPr/>
        </p:nvSpPr>
        <p:spPr>
          <a:xfrm>
            <a:off x="-19050" y="6488668"/>
            <a:ext cx="12328071" cy="276999"/>
          </a:xfrm>
          <a:prstGeom prst="rect">
            <a:avLst/>
          </a:prstGeom>
        </p:spPr>
        <p:txBody>
          <a:bodyPr wrap="square">
            <a:spAutoFit/>
          </a:bodyPr>
          <a:lstStyle/>
          <a:p>
            <a:r>
              <a:rPr lang="en-US" sz="1200" i="1" dirty="0"/>
              <a:t>16 Key Marketing Metrics That Are Important to Track</a:t>
            </a:r>
            <a:r>
              <a:rPr lang="en-US" sz="1200" dirty="0"/>
              <a:t>. (</a:t>
            </a:r>
            <a:r>
              <a:rPr lang="en-US" sz="1200" dirty="0" err="1"/>
              <a:t>n.d.</a:t>
            </a:r>
            <a:r>
              <a:rPr lang="en-US" sz="1200" dirty="0"/>
              <a:t>). </a:t>
            </a:r>
            <a:r>
              <a:rPr lang="en-US" sz="1200" dirty="0" err="1"/>
              <a:t>Planful</a:t>
            </a:r>
            <a:r>
              <a:rPr lang="en-US" sz="1200" dirty="0"/>
              <a:t>. https://planful.com/blog/key-marketing-metrics/</a:t>
            </a:r>
            <a:endParaRPr lang="en-US" sz="12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54472" y="676981"/>
            <a:ext cx="13716586" cy="505908"/>
          </a:xfrm>
          <a:prstGeom prst="rect">
            <a:avLst/>
          </a:prstGeom>
        </p:spPr>
        <p:txBody>
          <a:bodyPr vert="horz" wrap="square" lIns="0" tIns="13335" rIns="0" bIns="0" rtlCol="0" anchor="ctr">
            <a:spAutoFit/>
          </a:bodyPr>
          <a:lstStyle/>
          <a:p>
            <a:pPr marL="3679825" marR="5080" indent="-609600">
              <a:lnSpc>
                <a:spcPct val="100000"/>
              </a:lnSpc>
              <a:spcBef>
                <a:spcPts val="105"/>
              </a:spcBef>
            </a:pPr>
            <a:r>
              <a:rPr sz="3200" spc="-5" dirty="0">
                <a:latin typeface="Merriweather" panose="00000500000000000000" pitchFamily="2" charset="0"/>
              </a:rPr>
              <a:t>Digital</a:t>
            </a:r>
            <a:r>
              <a:rPr sz="3200" spc="-45" dirty="0">
                <a:latin typeface="Merriweather" panose="00000500000000000000" pitchFamily="2" charset="0"/>
              </a:rPr>
              <a:t> </a:t>
            </a:r>
            <a:r>
              <a:rPr sz="3200" spc="-5" dirty="0">
                <a:latin typeface="Merriweather" panose="00000500000000000000" pitchFamily="2" charset="0"/>
              </a:rPr>
              <a:t>Marketing</a:t>
            </a:r>
            <a:r>
              <a:rPr sz="3200" spc="-35" dirty="0">
                <a:latin typeface="Merriweather" panose="00000500000000000000" pitchFamily="2" charset="0"/>
              </a:rPr>
              <a:t> </a:t>
            </a:r>
            <a:r>
              <a:rPr sz="3200" spc="-5" dirty="0">
                <a:latin typeface="Merriweather" panose="00000500000000000000" pitchFamily="2" charset="0"/>
              </a:rPr>
              <a:t>Planning: </a:t>
            </a:r>
            <a:r>
              <a:rPr sz="3200" spc="-875" dirty="0">
                <a:latin typeface="Merriweather" panose="00000500000000000000" pitchFamily="2" charset="0"/>
              </a:rPr>
              <a:t> </a:t>
            </a:r>
            <a:r>
              <a:rPr sz="3200" spc="-5" dirty="0">
                <a:latin typeface="Merriweather" panose="00000500000000000000" pitchFamily="2" charset="0"/>
              </a:rPr>
              <a:t>issues</a:t>
            </a:r>
            <a:r>
              <a:rPr sz="3200" spc="-35" dirty="0">
                <a:latin typeface="Merriweather" panose="00000500000000000000" pitchFamily="2" charset="0"/>
              </a:rPr>
              <a:t> </a:t>
            </a:r>
            <a:r>
              <a:rPr sz="3200" spc="-5" dirty="0">
                <a:latin typeface="Merriweather" panose="00000500000000000000" pitchFamily="2" charset="0"/>
              </a:rPr>
              <a:t>and</a:t>
            </a:r>
            <a:r>
              <a:rPr sz="3200" spc="-30" dirty="0">
                <a:latin typeface="Merriweather" panose="00000500000000000000" pitchFamily="2" charset="0"/>
              </a:rPr>
              <a:t> </a:t>
            </a:r>
            <a:r>
              <a:rPr sz="3200" spc="-5" dirty="0">
                <a:latin typeface="Merriweather" panose="00000500000000000000" pitchFamily="2" charset="0"/>
              </a:rPr>
              <a:t>solutions</a:t>
            </a:r>
            <a:endParaRPr sz="3200" dirty="0">
              <a:latin typeface="Merriweather" panose="00000500000000000000" pitchFamily="2" charset="0"/>
            </a:endParaRPr>
          </a:p>
        </p:txBody>
      </p:sp>
      <p:graphicFrame>
        <p:nvGraphicFramePr>
          <p:cNvPr id="3" name="object 3"/>
          <p:cNvGraphicFramePr>
            <a:graphicFrameLocks noGrp="1"/>
          </p:cNvGraphicFramePr>
          <p:nvPr/>
        </p:nvGraphicFramePr>
        <p:xfrm>
          <a:off x="2487980" y="1466850"/>
          <a:ext cx="7417434" cy="4885220"/>
        </p:xfrm>
        <a:graphic>
          <a:graphicData uri="http://schemas.openxmlformats.org/drawingml/2006/table">
            <a:tbl>
              <a:tblPr firstRow="1" bandRow="1">
                <a:tableStyleId>{2D5ABB26-0587-4C30-8999-92F81FD0307C}</a:tableStyleId>
              </a:tblPr>
              <a:tblGrid>
                <a:gridCol w="3673475"/>
                <a:gridCol w="3743959"/>
              </a:tblGrid>
              <a:tr h="324612">
                <a:tc>
                  <a:txBody>
                    <a:bodyPr/>
                    <a:lstStyle/>
                    <a:p>
                      <a:pPr marL="80010">
                        <a:lnSpc>
                          <a:spcPct val="100000"/>
                        </a:lnSpc>
                        <a:spcBef>
                          <a:spcPts val="275"/>
                        </a:spcBef>
                      </a:pPr>
                      <a:r>
                        <a:rPr sz="1600" b="1" spc="-5" dirty="0">
                          <a:solidFill>
                            <a:srgbClr val="FFFFFF"/>
                          </a:solidFill>
                          <a:latin typeface="Arial" panose="020B0604020202020204"/>
                          <a:cs typeface="Arial" panose="020B0604020202020204"/>
                        </a:rPr>
                        <a:t>Potential issues</a:t>
                      </a:r>
                      <a:endParaRPr sz="1600">
                        <a:latin typeface="Arial" panose="020B0604020202020204"/>
                        <a:cs typeface="Arial" panose="020B0604020202020204"/>
                      </a:endParaRPr>
                    </a:p>
                  </a:txBody>
                  <a:tcPr marL="0" marR="0" marT="3492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FF9A31"/>
                    </a:solidFill>
                  </a:tcPr>
                </a:tc>
                <a:tc>
                  <a:txBody>
                    <a:bodyPr/>
                    <a:lstStyle/>
                    <a:p>
                      <a:pPr marL="80010">
                        <a:lnSpc>
                          <a:spcPct val="100000"/>
                        </a:lnSpc>
                        <a:spcBef>
                          <a:spcPts val="275"/>
                        </a:spcBef>
                      </a:pPr>
                      <a:r>
                        <a:rPr sz="1600" b="1" spc="-5" dirty="0">
                          <a:solidFill>
                            <a:srgbClr val="FFFFFF"/>
                          </a:solidFill>
                          <a:latin typeface="Arial" panose="020B0604020202020204"/>
                          <a:cs typeface="Arial" panose="020B0604020202020204"/>
                        </a:rPr>
                        <a:t>Potential</a:t>
                      </a:r>
                      <a:r>
                        <a:rPr sz="1600" b="1" spc="5" dirty="0">
                          <a:solidFill>
                            <a:srgbClr val="FFFFFF"/>
                          </a:solidFill>
                          <a:latin typeface="Arial" panose="020B0604020202020204"/>
                          <a:cs typeface="Arial" panose="020B0604020202020204"/>
                        </a:rPr>
                        <a:t> </a:t>
                      </a:r>
                      <a:r>
                        <a:rPr sz="1600" b="1" spc="-10" dirty="0">
                          <a:solidFill>
                            <a:srgbClr val="FFFFFF"/>
                          </a:solidFill>
                          <a:latin typeface="Arial" panose="020B0604020202020204"/>
                          <a:cs typeface="Arial" panose="020B0604020202020204"/>
                        </a:rPr>
                        <a:t>solution</a:t>
                      </a:r>
                      <a:endParaRPr sz="1600">
                        <a:latin typeface="Arial" panose="020B0604020202020204"/>
                        <a:cs typeface="Arial" panose="020B0604020202020204"/>
                      </a:endParaRPr>
                    </a:p>
                  </a:txBody>
                  <a:tcPr marL="0" marR="0" marT="3492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FF9A31"/>
                    </a:solidFill>
                  </a:tcPr>
                </a:tc>
              </a:tr>
              <a:tr h="4560608">
                <a:tc>
                  <a:txBody>
                    <a:bodyPr/>
                    <a:lstStyle/>
                    <a:p>
                      <a:pPr marL="80010" marR="89535">
                        <a:lnSpc>
                          <a:spcPct val="100000"/>
                        </a:lnSpc>
                        <a:spcBef>
                          <a:spcPts val="270"/>
                        </a:spcBef>
                      </a:pPr>
                      <a:r>
                        <a:rPr sz="1400" spc="-5" dirty="0">
                          <a:solidFill>
                            <a:srgbClr val="221F1F"/>
                          </a:solidFill>
                          <a:latin typeface="Arial MT"/>
                          <a:cs typeface="Arial MT"/>
                        </a:rPr>
                        <a:t>Underestimated customer demand for online </a:t>
                      </a:r>
                      <a:r>
                        <a:rPr sz="1400" spc="-375" dirty="0">
                          <a:solidFill>
                            <a:srgbClr val="221F1F"/>
                          </a:solidFill>
                          <a:latin typeface="Arial MT"/>
                          <a:cs typeface="Arial MT"/>
                        </a:rPr>
                        <a:t> </a:t>
                      </a:r>
                      <a:r>
                        <a:rPr sz="1400" spc="-5" dirty="0">
                          <a:solidFill>
                            <a:srgbClr val="221F1F"/>
                          </a:solidFill>
                          <a:latin typeface="Arial MT"/>
                          <a:cs typeface="Arial MT"/>
                        </a:rPr>
                        <a:t>services</a:t>
                      </a:r>
                      <a:endParaRPr sz="1400">
                        <a:latin typeface="Arial MT"/>
                        <a:cs typeface="Arial MT"/>
                      </a:endParaRPr>
                    </a:p>
                    <a:p>
                      <a:pPr>
                        <a:lnSpc>
                          <a:spcPct val="100000"/>
                        </a:lnSpc>
                        <a:spcBef>
                          <a:spcPts val="15"/>
                        </a:spcBef>
                      </a:pPr>
                      <a:endParaRPr sz="1450">
                        <a:latin typeface="Times New Roman" panose="02020603050405020304"/>
                        <a:cs typeface="Times New Roman" panose="02020603050405020304"/>
                      </a:endParaRPr>
                    </a:p>
                    <a:p>
                      <a:pPr marL="80010" marR="276225">
                        <a:lnSpc>
                          <a:spcPct val="100000"/>
                        </a:lnSpc>
                        <a:spcBef>
                          <a:spcPts val="5"/>
                        </a:spcBef>
                      </a:pPr>
                      <a:r>
                        <a:rPr sz="1400" spc="-5" dirty="0">
                          <a:solidFill>
                            <a:srgbClr val="221F1F"/>
                          </a:solidFill>
                          <a:latin typeface="Arial MT"/>
                          <a:cs typeface="Arial MT"/>
                        </a:rPr>
                        <a:t>Intense</a:t>
                      </a:r>
                      <a:r>
                        <a:rPr sz="1400" spc="-50" dirty="0">
                          <a:solidFill>
                            <a:srgbClr val="221F1F"/>
                          </a:solidFill>
                          <a:latin typeface="Arial MT"/>
                          <a:cs typeface="Arial MT"/>
                        </a:rPr>
                        <a:t> </a:t>
                      </a:r>
                      <a:r>
                        <a:rPr sz="1400" spc="-5" dirty="0">
                          <a:solidFill>
                            <a:srgbClr val="221F1F"/>
                          </a:solidFill>
                          <a:latin typeface="Arial MT"/>
                          <a:cs typeface="Arial MT"/>
                        </a:rPr>
                        <a:t>competition</a:t>
                      </a:r>
                      <a:r>
                        <a:rPr sz="1400" spc="-45" dirty="0">
                          <a:solidFill>
                            <a:srgbClr val="221F1F"/>
                          </a:solidFill>
                          <a:latin typeface="Arial MT"/>
                          <a:cs typeface="Arial MT"/>
                        </a:rPr>
                        <a:t> </a:t>
                      </a:r>
                      <a:r>
                        <a:rPr sz="1400" dirty="0">
                          <a:solidFill>
                            <a:srgbClr val="221F1F"/>
                          </a:solidFill>
                          <a:latin typeface="Arial MT"/>
                          <a:cs typeface="Arial MT"/>
                        </a:rPr>
                        <a:t>from</a:t>
                      </a:r>
                      <a:r>
                        <a:rPr sz="1400" spc="-40" dirty="0">
                          <a:solidFill>
                            <a:srgbClr val="221F1F"/>
                          </a:solidFill>
                          <a:latin typeface="Arial MT"/>
                          <a:cs typeface="Arial MT"/>
                        </a:rPr>
                        <a:t> </a:t>
                      </a:r>
                      <a:r>
                        <a:rPr sz="1400" spc="-5" dirty="0">
                          <a:solidFill>
                            <a:srgbClr val="221F1F"/>
                          </a:solidFill>
                          <a:latin typeface="Arial MT"/>
                          <a:cs typeface="Arial MT"/>
                        </a:rPr>
                        <a:t>existing</a:t>
                      </a:r>
                      <a:r>
                        <a:rPr sz="1400" spc="-20" dirty="0">
                          <a:solidFill>
                            <a:srgbClr val="221F1F"/>
                          </a:solidFill>
                          <a:latin typeface="Arial MT"/>
                          <a:cs typeface="Arial MT"/>
                        </a:rPr>
                        <a:t> </a:t>
                      </a:r>
                      <a:r>
                        <a:rPr sz="1400" spc="-5" dirty="0">
                          <a:solidFill>
                            <a:srgbClr val="221F1F"/>
                          </a:solidFill>
                          <a:latin typeface="Arial MT"/>
                          <a:cs typeface="Arial MT"/>
                        </a:rPr>
                        <a:t>and</a:t>
                      </a:r>
                      <a:r>
                        <a:rPr sz="1400" spc="-20" dirty="0">
                          <a:solidFill>
                            <a:srgbClr val="221F1F"/>
                          </a:solidFill>
                          <a:latin typeface="Arial MT"/>
                          <a:cs typeface="Arial MT"/>
                        </a:rPr>
                        <a:t> </a:t>
                      </a:r>
                      <a:r>
                        <a:rPr sz="1400" spc="-5" dirty="0">
                          <a:solidFill>
                            <a:srgbClr val="221F1F"/>
                          </a:solidFill>
                          <a:latin typeface="Arial MT"/>
                          <a:cs typeface="Arial MT"/>
                        </a:rPr>
                        <a:t>new </a:t>
                      </a:r>
                      <a:r>
                        <a:rPr sz="1400" spc="-370" dirty="0">
                          <a:solidFill>
                            <a:srgbClr val="221F1F"/>
                          </a:solidFill>
                          <a:latin typeface="Arial MT"/>
                          <a:cs typeface="Arial MT"/>
                        </a:rPr>
                        <a:t> </a:t>
                      </a:r>
                      <a:r>
                        <a:rPr sz="1400" spc="-5" dirty="0">
                          <a:solidFill>
                            <a:srgbClr val="221F1F"/>
                          </a:solidFill>
                          <a:latin typeface="Arial MT"/>
                          <a:cs typeface="Arial MT"/>
                        </a:rPr>
                        <a:t>market </a:t>
                      </a:r>
                      <a:r>
                        <a:rPr sz="1400" dirty="0">
                          <a:solidFill>
                            <a:srgbClr val="221F1F"/>
                          </a:solidFill>
                          <a:latin typeface="Arial MT"/>
                          <a:cs typeface="Arial MT"/>
                        </a:rPr>
                        <a:t>entrants </a:t>
                      </a:r>
                      <a:r>
                        <a:rPr sz="1400" spc="-10" dirty="0">
                          <a:solidFill>
                            <a:srgbClr val="221F1F"/>
                          </a:solidFill>
                          <a:latin typeface="Arial MT"/>
                          <a:cs typeface="Arial MT"/>
                        </a:rPr>
                        <a:t>who </a:t>
                      </a:r>
                      <a:r>
                        <a:rPr sz="1400" spc="-5" dirty="0">
                          <a:solidFill>
                            <a:srgbClr val="221F1F"/>
                          </a:solidFill>
                          <a:latin typeface="Arial MT"/>
                          <a:cs typeface="Arial MT"/>
                        </a:rPr>
                        <a:t>may spark digital </a:t>
                      </a:r>
                      <a:r>
                        <a:rPr sz="1400" dirty="0">
                          <a:solidFill>
                            <a:srgbClr val="221F1F"/>
                          </a:solidFill>
                          <a:latin typeface="Arial MT"/>
                          <a:cs typeface="Arial MT"/>
                        </a:rPr>
                        <a:t> </a:t>
                      </a:r>
                      <a:r>
                        <a:rPr sz="1400" spc="-5" dirty="0">
                          <a:solidFill>
                            <a:srgbClr val="221F1F"/>
                          </a:solidFill>
                          <a:latin typeface="Arial MT"/>
                          <a:cs typeface="Arial MT"/>
                        </a:rPr>
                        <a:t>disruption in </a:t>
                      </a:r>
                      <a:r>
                        <a:rPr sz="1400" dirty="0">
                          <a:solidFill>
                            <a:srgbClr val="221F1F"/>
                          </a:solidFill>
                          <a:latin typeface="Arial MT"/>
                          <a:cs typeface="Arial MT"/>
                        </a:rPr>
                        <a:t>sector </a:t>
                      </a:r>
                      <a:r>
                        <a:rPr sz="1400" spc="-5" dirty="0">
                          <a:solidFill>
                            <a:srgbClr val="221F1F"/>
                          </a:solidFill>
                          <a:latin typeface="Arial MT"/>
                          <a:cs typeface="Arial MT"/>
                        </a:rPr>
                        <a:t>through new business </a:t>
                      </a:r>
                      <a:r>
                        <a:rPr sz="1400" spc="-375" dirty="0">
                          <a:solidFill>
                            <a:srgbClr val="221F1F"/>
                          </a:solidFill>
                          <a:latin typeface="Arial MT"/>
                          <a:cs typeface="Arial MT"/>
                        </a:rPr>
                        <a:t> </a:t>
                      </a:r>
                      <a:r>
                        <a:rPr sz="1400" spc="-5" dirty="0">
                          <a:solidFill>
                            <a:srgbClr val="221F1F"/>
                          </a:solidFill>
                          <a:latin typeface="Arial MT"/>
                          <a:cs typeface="Arial MT"/>
                        </a:rPr>
                        <a:t>or</a:t>
                      </a:r>
                      <a:r>
                        <a:rPr sz="1400" spc="-25" dirty="0">
                          <a:solidFill>
                            <a:srgbClr val="221F1F"/>
                          </a:solidFill>
                          <a:latin typeface="Arial MT"/>
                          <a:cs typeface="Arial MT"/>
                        </a:rPr>
                        <a:t> </a:t>
                      </a:r>
                      <a:r>
                        <a:rPr sz="1400" spc="-5" dirty="0">
                          <a:solidFill>
                            <a:srgbClr val="221F1F"/>
                          </a:solidFill>
                          <a:latin typeface="Arial MT"/>
                          <a:cs typeface="Arial MT"/>
                        </a:rPr>
                        <a:t>revenue</a:t>
                      </a:r>
                      <a:r>
                        <a:rPr sz="1400" spc="-25" dirty="0">
                          <a:solidFill>
                            <a:srgbClr val="221F1F"/>
                          </a:solidFill>
                          <a:latin typeface="Arial MT"/>
                          <a:cs typeface="Arial MT"/>
                        </a:rPr>
                        <a:t> </a:t>
                      </a:r>
                      <a:r>
                        <a:rPr sz="1400" spc="-5" dirty="0">
                          <a:solidFill>
                            <a:srgbClr val="221F1F"/>
                          </a:solidFill>
                          <a:latin typeface="Arial MT"/>
                          <a:cs typeface="Arial MT"/>
                        </a:rPr>
                        <a:t>models</a:t>
                      </a:r>
                      <a:endParaRPr sz="1400">
                        <a:latin typeface="Arial MT"/>
                        <a:cs typeface="Arial MT"/>
                      </a:endParaRPr>
                    </a:p>
                    <a:p>
                      <a:pPr>
                        <a:lnSpc>
                          <a:spcPct val="100000"/>
                        </a:lnSpc>
                      </a:pPr>
                      <a:endParaRPr sz="1500">
                        <a:latin typeface="Times New Roman" panose="02020603050405020304"/>
                        <a:cs typeface="Times New Roman" panose="02020603050405020304"/>
                      </a:endParaRPr>
                    </a:p>
                    <a:p>
                      <a:pPr>
                        <a:lnSpc>
                          <a:spcPct val="100000"/>
                        </a:lnSpc>
                        <a:spcBef>
                          <a:spcPts val="20"/>
                        </a:spcBef>
                      </a:pPr>
                      <a:endParaRPr sz="1400">
                        <a:latin typeface="Times New Roman" panose="02020603050405020304"/>
                        <a:cs typeface="Times New Roman" panose="02020603050405020304"/>
                      </a:endParaRPr>
                    </a:p>
                    <a:p>
                      <a:pPr marL="80010">
                        <a:lnSpc>
                          <a:spcPct val="100000"/>
                        </a:lnSpc>
                        <a:spcBef>
                          <a:spcPts val="5"/>
                        </a:spcBef>
                      </a:pPr>
                      <a:r>
                        <a:rPr sz="1400" spc="-5" dirty="0">
                          <a:solidFill>
                            <a:srgbClr val="221F1F"/>
                          </a:solidFill>
                          <a:latin typeface="Arial MT"/>
                          <a:cs typeface="Arial MT"/>
                        </a:rPr>
                        <a:t>Duplication</a:t>
                      </a:r>
                      <a:r>
                        <a:rPr sz="1400" spc="-60" dirty="0">
                          <a:solidFill>
                            <a:srgbClr val="221F1F"/>
                          </a:solidFill>
                          <a:latin typeface="Arial MT"/>
                          <a:cs typeface="Arial MT"/>
                        </a:rPr>
                        <a:t> </a:t>
                      </a:r>
                      <a:r>
                        <a:rPr sz="1400" dirty="0">
                          <a:solidFill>
                            <a:srgbClr val="221F1F"/>
                          </a:solidFill>
                          <a:latin typeface="Arial MT"/>
                          <a:cs typeface="Arial MT"/>
                        </a:rPr>
                        <a:t>of</a:t>
                      </a:r>
                      <a:r>
                        <a:rPr sz="1400" spc="-25" dirty="0">
                          <a:solidFill>
                            <a:srgbClr val="221F1F"/>
                          </a:solidFill>
                          <a:latin typeface="Arial MT"/>
                          <a:cs typeface="Arial MT"/>
                        </a:rPr>
                        <a:t> </a:t>
                      </a:r>
                      <a:r>
                        <a:rPr sz="1400" dirty="0">
                          <a:solidFill>
                            <a:srgbClr val="221F1F"/>
                          </a:solidFill>
                          <a:latin typeface="Arial MT"/>
                          <a:cs typeface="Arial MT"/>
                        </a:rPr>
                        <a:t>resources</a:t>
                      </a:r>
                      <a:endParaRPr sz="1400">
                        <a:latin typeface="Arial MT"/>
                        <a:cs typeface="Arial MT"/>
                      </a:endParaRPr>
                    </a:p>
                    <a:p>
                      <a:pPr>
                        <a:lnSpc>
                          <a:spcPct val="100000"/>
                        </a:lnSpc>
                      </a:pPr>
                      <a:endParaRPr sz="1500">
                        <a:latin typeface="Times New Roman" panose="02020603050405020304"/>
                        <a:cs typeface="Times New Roman" panose="02020603050405020304"/>
                      </a:endParaRPr>
                    </a:p>
                    <a:p>
                      <a:pPr>
                        <a:lnSpc>
                          <a:spcPct val="100000"/>
                        </a:lnSpc>
                      </a:pPr>
                      <a:endParaRPr sz="1500">
                        <a:latin typeface="Times New Roman" panose="02020603050405020304"/>
                        <a:cs typeface="Times New Roman" panose="02020603050405020304"/>
                      </a:endParaRPr>
                    </a:p>
                    <a:p>
                      <a:pPr>
                        <a:lnSpc>
                          <a:spcPct val="100000"/>
                        </a:lnSpc>
                      </a:pPr>
                      <a:endParaRPr sz="1500">
                        <a:latin typeface="Times New Roman" panose="02020603050405020304"/>
                        <a:cs typeface="Times New Roman" panose="02020603050405020304"/>
                      </a:endParaRPr>
                    </a:p>
                    <a:p>
                      <a:pPr>
                        <a:lnSpc>
                          <a:spcPct val="100000"/>
                        </a:lnSpc>
                      </a:pPr>
                      <a:endParaRPr sz="1500">
                        <a:latin typeface="Times New Roman" panose="02020603050405020304"/>
                        <a:cs typeface="Times New Roman" panose="02020603050405020304"/>
                      </a:endParaRPr>
                    </a:p>
                    <a:p>
                      <a:pPr>
                        <a:lnSpc>
                          <a:spcPct val="100000"/>
                        </a:lnSpc>
                        <a:spcBef>
                          <a:spcPts val="5"/>
                        </a:spcBef>
                      </a:pPr>
                      <a:endParaRPr sz="1300">
                        <a:latin typeface="Times New Roman" panose="02020603050405020304"/>
                        <a:cs typeface="Times New Roman" panose="02020603050405020304"/>
                      </a:endParaRPr>
                    </a:p>
                    <a:p>
                      <a:pPr marL="80010">
                        <a:lnSpc>
                          <a:spcPct val="100000"/>
                        </a:lnSpc>
                      </a:pPr>
                      <a:r>
                        <a:rPr sz="1400" spc="-5" dirty="0">
                          <a:solidFill>
                            <a:srgbClr val="221F1F"/>
                          </a:solidFill>
                          <a:latin typeface="Arial MT"/>
                          <a:cs typeface="Arial MT"/>
                        </a:rPr>
                        <a:t>Insufficient</a:t>
                      </a:r>
                      <a:r>
                        <a:rPr sz="1400" spc="-65" dirty="0">
                          <a:solidFill>
                            <a:srgbClr val="221F1F"/>
                          </a:solidFill>
                          <a:latin typeface="Arial MT"/>
                          <a:cs typeface="Arial MT"/>
                        </a:rPr>
                        <a:t> </a:t>
                      </a:r>
                      <a:r>
                        <a:rPr sz="1400" dirty="0">
                          <a:solidFill>
                            <a:srgbClr val="221F1F"/>
                          </a:solidFill>
                          <a:latin typeface="Arial MT"/>
                          <a:cs typeface="Arial MT"/>
                        </a:rPr>
                        <a:t>resources</a:t>
                      </a:r>
                      <a:r>
                        <a:rPr sz="1400" spc="-55" dirty="0">
                          <a:solidFill>
                            <a:srgbClr val="221F1F"/>
                          </a:solidFill>
                          <a:latin typeface="Arial MT"/>
                          <a:cs typeface="Arial MT"/>
                        </a:rPr>
                        <a:t> </a:t>
                      </a:r>
                      <a:r>
                        <a:rPr sz="1400" dirty="0">
                          <a:solidFill>
                            <a:srgbClr val="221F1F"/>
                          </a:solidFill>
                          <a:latin typeface="Arial MT"/>
                          <a:cs typeface="Arial MT"/>
                        </a:rPr>
                        <a:t>and</a:t>
                      </a:r>
                      <a:r>
                        <a:rPr sz="1400" spc="-30" dirty="0">
                          <a:solidFill>
                            <a:srgbClr val="221F1F"/>
                          </a:solidFill>
                          <a:latin typeface="Arial MT"/>
                          <a:cs typeface="Arial MT"/>
                        </a:rPr>
                        <a:t> </a:t>
                      </a:r>
                      <a:r>
                        <a:rPr sz="1400" spc="-5" dirty="0">
                          <a:solidFill>
                            <a:srgbClr val="221F1F"/>
                          </a:solidFill>
                          <a:latin typeface="Arial MT"/>
                          <a:cs typeface="Arial MT"/>
                        </a:rPr>
                        <a:t>capabilities</a:t>
                      </a:r>
                      <a:endParaRPr sz="1400">
                        <a:latin typeface="Arial MT"/>
                        <a:cs typeface="Arial MT"/>
                      </a:endParaRPr>
                    </a:p>
                  </a:txBody>
                  <a:tcPr marL="0" marR="0" marT="3429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FFDECD"/>
                    </a:solidFill>
                  </a:tcPr>
                </a:tc>
                <a:tc>
                  <a:txBody>
                    <a:bodyPr/>
                    <a:lstStyle/>
                    <a:p>
                      <a:pPr marL="232410" marR="323850" indent="-152400">
                        <a:lnSpc>
                          <a:spcPct val="100000"/>
                        </a:lnSpc>
                        <a:spcBef>
                          <a:spcPts val="270"/>
                        </a:spcBef>
                      </a:pPr>
                      <a:r>
                        <a:rPr sz="1400" spc="-5" dirty="0">
                          <a:solidFill>
                            <a:srgbClr val="221F1F"/>
                          </a:solidFill>
                          <a:latin typeface="Arial MT"/>
                          <a:cs typeface="Arial MT"/>
                        </a:rPr>
                        <a:t>Research demand, </a:t>
                      </a:r>
                      <a:r>
                        <a:rPr sz="1400" dirty="0">
                          <a:solidFill>
                            <a:srgbClr val="221F1F"/>
                          </a:solidFill>
                          <a:latin typeface="Arial MT"/>
                          <a:cs typeface="Arial MT"/>
                        </a:rPr>
                        <a:t>set </a:t>
                      </a:r>
                      <a:r>
                        <a:rPr sz="1400" spc="-5" dirty="0">
                          <a:solidFill>
                            <a:srgbClr val="221F1F"/>
                          </a:solidFill>
                          <a:latin typeface="Arial MT"/>
                          <a:cs typeface="Arial MT"/>
                        </a:rPr>
                        <a:t>objectives, allocate </a:t>
                      </a:r>
                      <a:r>
                        <a:rPr sz="1400" spc="-375" dirty="0">
                          <a:solidFill>
                            <a:srgbClr val="221F1F"/>
                          </a:solidFill>
                          <a:latin typeface="Arial MT"/>
                          <a:cs typeface="Arial MT"/>
                        </a:rPr>
                        <a:t> </a:t>
                      </a:r>
                      <a:r>
                        <a:rPr sz="1400" spc="-5" dirty="0">
                          <a:solidFill>
                            <a:srgbClr val="221F1F"/>
                          </a:solidFill>
                          <a:latin typeface="Arial MT"/>
                          <a:cs typeface="Arial MT"/>
                        </a:rPr>
                        <a:t>sufficient</a:t>
                      </a:r>
                      <a:r>
                        <a:rPr sz="1400" spc="-45" dirty="0">
                          <a:solidFill>
                            <a:srgbClr val="221F1F"/>
                          </a:solidFill>
                          <a:latin typeface="Arial MT"/>
                          <a:cs typeface="Arial MT"/>
                        </a:rPr>
                        <a:t> </a:t>
                      </a:r>
                      <a:r>
                        <a:rPr sz="1400" spc="-5" dirty="0">
                          <a:solidFill>
                            <a:srgbClr val="221F1F"/>
                          </a:solidFill>
                          <a:latin typeface="Arial MT"/>
                          <a:cs typeface="Arial MT"/>
                        </a:rPr>
                        <a:t>resources</a:t>
                      </a:r>
                      <a:endParaRPr sz="1400">
                        <a:latin typeface="Arial MT"/>
                        <a:cs typeface="Arial MT"/>
                      </a:endParaRPr>
                    </a:p>
                    <a:p>
                      <a:pPr>
                        <a:lnSpc>
                          <a:spcPct val="100000"/>
                        </a:lnSpc>
                        <a:spcBef>
                          <a:spcPts val="15"/>
                        </a:spcBef>
                      </a:pPr>
                      <a:endParaRPr sz="1450">
                        <a:latin typeface="Times New Roman" panose="02020603050405020304"/>
                        <a:cs typeface="Times New Roman" panose="02020603050405020304"/>
                      </a:endParaRPr>
                    </a:p>
                    <a:p>
                      <a:pPr marL="232410" marR="261620" indent="-152400">
                        <a:lnSpc>
                          <a:spcPct val="100000"/>
                        </a:lnSpc>
                        <a:spcBef>
                          <a:spcPts val="5"/>
                        </a:spcBef>
                      </a:pPr>
                      <a:r>
                        <a:rPr sz="1400" spc="-5" dirty="0">
                          <a:solidFill>
                            <a:srgbClr val="221F1F"/>
                          </a:solidFill>
                          <a:latin typeface="Arial MT"/>
                          <a:cs typeface="Arial MT"/>
                        </a:rPr>
                        <a:t>Analyse </a:t>
                      </a:r>
                      <a:r>
                        <a:rPr sz="1400" dirty="0">
                          <a:solidFill>
                            <a:srgbClr val="221F1F"/>
                          </a:solidFill>
                          <a:latin typeface="Arial MT"/>
                          <a:cs typeface="Arial MT"/>
                        </a:rPr>
                        <a:t>the </a:t>
                      </a:r>
                      <a:r>
                        <a:rPr sz="1400" spc="-5" dirty="0">
                          <a:solidFill>
                            <a:srgbClr val="221F1F"/>
                          </a:solidFill>
                          <a:latin typeface="Arial MT"/>
                          <a:cs typeface="Arial MT"/>
                        </a:rPr>
                        <a:t>market, especially </a:t>
                      </a:r>
                      <a:r>
                        <a:rPr sz="1400" dirty="0">
                          <a:solidFill>
                            <a:srgbClr val="221F1F"/>
                          </a:solidFill>
                          <a:latin typeface="Arial MT"/>
                          <a:cs typeface="Arial MT"/>
                        </a:rPr>
                        <a:t>the </a:t>
                      </a:r>
                      <a:r>
                        <a:rPr sz="1400" spc="-5" dirty="0">
                          <a:solidFill>
                            <a:srgbClr val="221F1F"/>
                          </a:solidFill>
                          <a:latin typeface="Arial MT"/>
                          <a:cs typeface="Arial MT"/>
                        </a:rPr>
                        <a:t>intensity </a:t>
                      </a:r>
                      <a:r>
                        <a:rPr sz="1400" spc="-375" dirty="0">
                          <a:solidFill>
                            <a:srgbClr val="221F1F"/>
                          </a:solidFill>
                          <a:latin typeface="Arial MT"/>
                          <a:cs typeface="Arial MT"/>
                        </a:rPr>
                        <a:t> </a:t>
                      </a:r>
                      <a:r>
                        <a:rPr sz="1400" spc="-5" dirty="0">
                          <a:solidFill>
                            <a:srgbClr val="221F1F"/>
                          </a:solidFill>
                          <a:latin typeface="Arial MT"/>
                          <a:cs typeface="Arial MT"/>
                        </a:rPr>
                        <a:t>of </a:t>
                      </a:r>
                      <a:r>
                        <a:rPr sz="1400" spc="-20" dirty="0">
                          <a:solidFill>
                            <a:srgbClr val="221F1F"/>
                          </a:solidFill>
                          <a:latin typeface="Arial MT"/>
                          <a:cs typeface="Arial MT"/>
                        </a:rPr>
                        <a:t>rivalry, </a:t>
                      </a:r>
                      <a:r>
                        <a:rPr sz="1400" spc="-5" dirty="0">
                          <a:solidFill>
                            <a:srgbClr val="221F1F"/>
                          </a:solidFill>
                          <a:latin typeface="Arial MT"/>
                          <a:cs typeface="Arial MT"/>
                        </a:rPr>
                        <a:t>anticipate competitive </a:t>
                      </a:r>
                      <a:r>
                        <a:rPr sz="1400" dirty="0">
                          <a:solidFill>
                            <a:srgbClr val="221F1F"/>
                          </a:solidFill>
                          <a:latin typeface="Arial MT"/>
                          <a:cs typeface="Arial MT"/>
                        </a:rPr>
                        <a:t> </a:t>
                      </a:r>
                      <a:r>
                        <a:rPr sz="1400" spc="-5" dirty="0">
                          <a:solidFill>
                            <a:srgbClr val="221F1F"/>
                          </a:solidFill>
                          <a:latin typeface="Arial MT"/>
                          <a:cs typeface="Arial MT"/>
                        </a:rPr>
                        <a:t>responses, plan </a:t>
                      </a:r>
                      <a:r>
                        <a:rPr sz="1400" dirty="0">
                          <a:solidFill>
                            <a:srgbClr val="221F1F"/>
                          </a:solidFill>
                          <a:latin typeface="Arial MT"/>
                          <a:cs typeface="Arial MT"/>
                        </a:rPr>
                        <a:t>a </a:t>
                      </a:r>
                      <a:r>
                        <a:rPr sz="1400" spc="-5" dirty="0">
                          <a:solidFill>
                            <a:srgbClr val="221F1F"/>
                          </a:solidFill>
                          <a:latin typeface="Arial MT"/>
                          <a:cs typeface="Arial MT"/>
                        </a:rPr>
                        <a:t>clear market entry </a:t>
                      </a:r>
                      <a:r>
                        <a:rPr sz="1400" dirty="0">
                          <a:solidFill>
                            <a:srgbClr val="221F1F"/>
                          </a:solidFill>
                          <a:latin typeface="Arial MT"/>
                          <a:cs typeface="Arial MT"/>
                        </a:rPr>
                        <a:t> </a:t>
                      </a:r>
                      <a:r>
                        <a:rPr sz="1400" spc="-5" dirty="0">
                          <a:solidFill>
                            <a:srgbClr val="221F1F"/>
                          </a:solidFill>
                          <a:latin typeface="Arial MT"/>
                          <a:cs typeface="Arial MT"/>
                        </a:rPr>
                        <a:t>strategy or potential changes </a:t>
                      </a:r>
                      <a:r>
                        <a:rPr sz="1400" dirty="0">
                          <a:solidFill>
                            <a:srgbClr val="221F1F"/>
                          </a:solidFill>
                          <a:latin typeface="Arial MT"/>
                          <a:cs typeface="Arial MT"/>
                        </a:rPr>
                        <a:t>to </a:t>
                      </a:r>
                      <a:r>
                        <a:rPr sz="1400" spc="-5" dirty="0">
                          <a:solidFill>
                            <a:srgbClr val="221F1F"/>
                          </a:solidFill>
                          <a:latin typeface="Arial MT"/>
                          <a:cs typeface="Arial MT"/>
                        </a:rPr>
                        <a:t>business </a:t>
                      </a:r>
                      <a:r>
                        <a:rPr sz="1400" spc="-375" dirty="0">
                          <a:solidFill>
                            <a:srgbClr val="221F1F"/>
                          </a:solidFill>
                          <a:latin typeface="Arial MT"/>
                          <a:cs typeface="Arial MT"/>
                        </a:rPr>
                        <a:t> </a:t>
                      </a:r>
                      <a:r>
                        <a:rPr sz="1400" spc="-5" dirty="0">
                          <a:solidFill>
                            <a:srgbClr val="221F1F"/>
                          </a:solidFill>
                          <a:latin typeface="Arial MT"/>
                          <a:cs typeface="Arial MT"/>
                        </a:rPr>
                        <a:t>and</a:t>
                      </a:r>
                      <a:r>
                        <a:rPr sz="1400" spc="-25" dirty="0">
                          <a:solidFill>
                            <a:srgbClr val="221F1F"/>
                          </a:solidFill>
                          <a:latin typeface="Arial MT"/>
                          <a:cs typeface="Arial MT"/>
                        </a:rPr>
                        <a:t> </a:t>
                      </a:r>
                      <a:r>
                        <a:rPr sz="1400" spc="-5" dirty="0">
                          <a:solidFill>
                            <a:srgbClr val="221F1F"/>
                          </a:solidFill>
                          <a:latin typeface="Arial MT"/>
                          <a:cs typeface="Arial MT"/>
                        </a:rPr>
                        <a:t>revenue</a:t>
                      </a:r>
                      <a:r>
                        <a:rPr sz="1400" spc="-25" dirty="0">
                          <a:solidFill>
                            <a:srgbClr val="221F1F"/>
                          </a:solidFill>
                          <a:latin typeface="Arial MT"/>
                          <a:cs typeface="Arial MT"/>
                        </a:rPr>
                        <a:t> </a:t>
                      </a:r>
                      <a:r>
                        <a:rPr sz="1400" spc="-5" dirty="0">
                          <a:solidFill>
                            <a:srgbClr val="221F1F"/>
                          </a:solidFill>
                          <a:latin typeface="Arial MT"/>
                          <a:cs typeface="Arial MT"/>
                        </a:rPr>
                        <a:t>models</a:t>
                      </a:r>
                      <a:endParaRPr sz="1400">
                        <a:latin typeface="Arial MT"/>
                        <a:cs typeface="Arial MT"/>
                      </a:endParaRPr>
                    </a:p>
                    <a:p>
                      <a:pPr>
                        <a:lnSpc>
                          <a:spcPct val="100000"/>
                        </a:lnSpc>
                        <a:spcBef>
                          <a:spcPts val="10"/>
                        </a:spcBef>
                      </a:pPr>
                      <a:endParaRPr sz="1450">
                        <a:latin typeface="Times New Roman" panose="02020603050405020304"/>
                        <a:cs typeface="Times New Roman" panose="02020603050405020304"/>
                      </a:endParaRPr>
                    </a:p>
                    <a:p>
                      <a:pPr marL="232410" marR="305435" indent="-152400">
                        <a:lnSpc>
                          <a:spcPct val="100000"/>
                        </a:lnSpc>
                      </a:pPr>
                      <a:r>
                        <a:rPr sz="1400" spc="-5" dirty="0">
                          <a:solidFill>
                            <a:srgbClr val="221F1F"/>
                          </a:solidFill>
                          <a:latin typeface="Arial MT"/>
                          <a:cs typeface="Arial MT"/>
                        </a:rPr>
                        <a:t>Improve internal communications </a:t>
                      </a:r>
                      <a:r>
                        <a:rPr sz="1400" dirty="0">
                          <a:solidFill>
                            <a:srgbClr val="221F1F"/>
                          </a:solidFill>
                          <a:latin typeface="Arial MT"/>
                          <a:cs typeface="Arial MT"/>
                        </a:rPr>
                        <a:t>to </a:t>
                      </a:r>
                      <a:r>
                        <a:rPr sz="1400" spc="-10" dirty="0">
                          <a:solidFill>
                            <a:srgbClr val="221F1F"/>
                          </a:solidFill>
                          <a:latin typeface="Arial MT"/>
                          <a:cs typeface="Arial MT"/>
                        </a:rPr>
                        <a:t>avoid </a:t>
                      </a:r>
                      <a:r>
                        <a:rPr sz="1400" spc="-5" dirty="0">
                          <a:solidFill>
                            <a:srgbClr val="221F1F"/>
                          </a:solidFill>
                          <a:latin typeface="Arial MT"/>
                          <a:cs typeface="Arial MT"/>
                        </a:rPr>
                        <a:t> </a:t>
                      </a:r>
                      <a:r>
                        <a:rPr sz="1400" spc="-10" dirty="0">
                          <a:solidFill>
                            <a:srgbClr val="221F1F"/>
                          </a:solidFill>
                          <a:latin typeface="Arial MT"/>
                          <a:cs typeface="Arial MT"/>
                        </a:rPr>
                        <a:t>different </a:t>
                      </a:r>
                      <a:r>
                        <a:rPr sz="1400" spc="-5" dirty="0">
                          <a:solidFill>
                            <a:srgbClr val="221F1F"/>
                          </a:solidFill>
                          <a:latin typeface="Arial MT"/>
                          <a:cs typeface="Arial MT"/>
                        </a:rPr>
                        <a:t>parts of </a:t>
                      </a:r>
                      <a:r>
                        <a:rPr sz="1400" dirty="0">
                          <a:solidFill>
                            <a:srgbClr val="221F1F"/>
                          </a:solidFill>
                          <a:latin typeface="Arial MT"/>
                          <a:cs typeface="Arial MT"/>
                        </a:rPr>
                        <a:t>the </a:t>
                      </a:r>
                      <a:r>
                        <a:rPr sz="1400" spc="-5" dirty="0">
                          <a:solidFill>
                            <a:srgbClr val="221F1F"/>
                          </a:solidFill>
                          <a:latin typeface="Arial MT"/>
                          <a:cs typeface="Arial MT"/>
                        </a:rPr>
                        <a:t>marketing </a:t>
                      </a:r>
                      <a:r>
                        <a:rPr sz="1400" dirty="0">
                          <a:solidFill>
                            <a:srgbClr val="221F1F"/>
                          </a:solidFill>
                          <a:latin typeface="Arial MT"/>
                          <a:cs typeface="Arial MT"/>
                        </a:rPr>
                        <a:t> </a:t>
                      </a:r>
                      <a:r>
                        <a:rPr sz="1400" spc="-5" dirty="0">
                          <a:solidFill>
                            <a:srgbClr val="221F1F"/>
                          </a:solidFill>
                          <a:latin typeface="Arial MT"/>
                          <a:cs typeface="Arial MT"/>
                        </a:rPr>
                        <a:t>organisation purchasing </a:t>
                      </a:r>
                      <a:r>
                        <a:rPr sz="1400" spc="-10" dirty="0">
                          <a:solidFill>
                            <a:srgbClr val="221F1F"/>
                          </a:solidFill>
                          <a:latin typeface="Arial MT"/>
                          <a:cs typeface="Arial MT"/>
                        </a:rPr>
                        <a:t>different </a:t>
                      </a:r>
                      <a:r>
                        <a:rPr sz="1400" spc="-5" dirty="0">
                          <a:solidFill>
                            <a:srgbClr val="221F1F"/>
                          </a:solidFill>
                          <a:latin typeface="Arial MT"/>
                          <a:cs typeface="Arial MT"/>
                        </a:rPr>
                        <a:t>tools or </a:t>
                      </a:r>
                      <a:r>
                        <a:rPr sz="1400" spc="-375" dirty="0">
                          <a:solidFill>
                            <a:srgbClr val="221F1F"/>
                          </a:solidFill>
                          <a:latin typeface="Arial MT"/>
                          <a:cs typeface="Arial MT"/>
                        </a:rPr>
                        <a:t> </a:t>
                      </a:r>
                      <a:r>
                        <a:rPr sz="1400" spc="-10" dirty="0">
                          <a:solidFill>
                            <a:srgbClr val="221F1F"/>
                          </a:solidFill>
                          <a:latin typeface="Arial MT"/>
                          <a:cs typeface="Arial MT"/>
                        </a:rPr>
                        <a:t>different </a:t>
                      </a:r>
                      <a:r>
                        <a:rPr sz="1400" spc="-5" dirty="0">
                          <a:solidFill>
                            <a:srgbClr val="221F1F"/>
                          </a:solidFill>
                          <a:latin typeface="Arial MT"/>
                          <a:cs typeface="Arial MT"/>
                        </a:rPr>
                        <a:t>agencies for performing similar </a:t>
                      </a:r>
                      <a:r>
                        <a:rPr sz="1400" dirty="0">
                          <a:solidFill>
                            <a:srgbClr val="221F1F"/>
                          </a:solidFill>
                          <a:latin typeface="Arial MT"/>
                          <a:cs typeface="Arial MT"/>
                        </a:rPr>
                        <a:t> </a:t>
                      </a:r>
                      <a:r>
                        <a:rPr sz="1400" spc="-5" dirty="0">
                          <a:solidFill>
                            <a:srgbClr val="221F1F"/>
                          </a:solidFill>
                          <a:latin typeface="Arial MT"/>
                          <a:cs typeface="Arial MT"/>
                        </a:rPr>
                        <a:t>online</a:t>
                      </a:r>
                      <a:r>
                        <a:rPr sz="1400" spc="-25" dirty="0">
                          <a:solidFill>
                            <a:srgbClr val="221F1F"/>
                          </a:solidFill>
                          <a:latin typeface="Arial MT"/>
                          <a:cs typeface="Arial MT"/>
                        </a:rPr>
                        <a:t> </a:t>
                      </a:r>
                      <a:r>
                        <a:rPr sz="1400" spc="-5" dirty="0">
                          <a:solidFill>
                            <a:srgbClr val="221F1F"/>
                          </a:solidFill>
                          <a:latin typeface="Arial MT"/>
                          <a:cs typeface="Arial MT"/>
                        </a:rPr>
                        <a:t>marketing</a:t>
                      </a:r>
                      <a:r>
                        <a:rPr sz="1400" spc="-55" dirty="0">
                          <a:solidFill>
                            <a:srgbClr val="221F1F"/>
                          </a:solidFill>
                          <a:latin typeface="Arial MT"/>
                          <a:cs typeface="Arial MT"/>
                        </a:rPr>
                        <a:t> </a:t>
                      </a:r>
                      <a:r>
                        <a:rPr sz="1400" dirty="0">
                          <a:solidFill>
                            <a:srgbClr val="221F1F"/>
                          </a:solidFill>
                          <a:latin typeface="Arial MT"/>
                          <a:cs typeface="Arial MT"/>
                        </a:rPr>
                        <a:t>tasks</a:t>
                      </a:r>
                      <a:endParaRPr sz="1400">
                        <a:latin typeface="Arial MT"/>
                        <a:cs typeface="Arial MT"/>
                      </a:endParaRPr>
                    </a:p>
                    <a:p>
                      <a:pPr>
                        <a:lnSpc>
                          <a:spcPct val="100000"/>
                        </a:lnSpc>
                        <a:spcBef>
                          <a:spcPts val="15"/>
                        </a:spcBef>
                      </a:pPr>
                      <a:endParaRPr sz="1450">
                        <a:latin typeface="Times New Roman" panose="02020603050405020304"/>
                        <a:cs typeface="Times New Roman" panose="02020603050405020304"/>
                      </a:endParaRPr>
                    </a:p>
                    <a:p>
                      <a:pPr marL="232410" marR="175260" indent="-152400">
                        <a:lnSpc>
                          <a:spcPct val="100000"/>
                        </a:lnSpc>
                      </a:pPr>
                      <a:r>
                        <a:rPr sz="1400" dirty="0">
                          <a:solidFill>
                            <a:srgbClr val="221F1F"/>
                          </a:solidFill>
                          <a:latin typeface="Arial MT"/>
                          <a:cs typeface="Arial MT"/>
                        </a:rPr>
                        <a:t>Ensure </a:t>
                      </a:r>
                      <a:r>
                        <a:rPr sz="1400" spc="-5" dirty="0">
                          <a:solidFill>
                            <a:srgbClr val="221F1F"/>
                          </a:solidFill>
                          <a:latin typeface="Arial MT"/>
                          <a:cs typeface="Arial MT"/>
                        </a:rPr>
                        <a:t>budget </a:t>
                      </a:r>
                      <a:r>
                        <a:rPr sz="1400" dirty="0">
                          <a:solidFill>
                            <a:srgbClr val="221F1F"/>
                          </a:solidFill>
                          <a:latin typeface="Arial MT"/>
                          <a:cs typeface="Arial MT"/>
                        </a:rPr>
                        <a:t>and </a:t>
                      </a:r>
                      <a:r>
                        <a:rPr sz="1400" spc="-5" dirty="0">
                          <a:solidFill>
                            <a:srgbClr val="221F1F"/>
                          </a:solidFill>
                          <a:latin typeface="Arial MT"/>
                          <a:cs typeface="Arial MT"/>
                        </a:rPr>
                        <a:t>specific specialist digital </a:t>
                      </a:r>
                      <a:r>
                        <a:rPr sz="1400" dirty="0">
                          <a:solidFill>
                            <a:srgbClr val="221F1F"/>
                          </a:solidFill>
                          <a:latin typeface="Arial MT"/>
                          <a:cs typeface="Arial MT"/>
                        </a:rPr>
                        <a:t> </a:t>
                      </a:r>
                      <a:r>
                        <a:rPr sz="1400" spc="-5" dirty="0">
                          <a:solidFill>
                            <a:srgbClr val="221F1F"/>
                          </a:solidFill>
                          <a:latin typeface="Arial MT"/>
                          <a:cs typeface="Arial MT"/>
                        </a:rPr>
                        <a:t>skills are available </a:t>
                      </a:r>
                      <a:r>
                        <a:rPr sz="1400" dirty="0">
                          <a:solidFill>
                            <a:srgbClr val="221F1F"/>
                          </a:solidFill>
                          <a:latin typeface="Arial MT"/>
                          <a:cs typeface="Arial MT"/>
                        </a:rPr>
                        <a:t>to </a:t>
                      </a:r>
                      <a:r>
                        <a:rPr sz="1400" spc="-5" dirty="0">
                          <a:solidFill>
                            <a:srgbClr val="221F1F"/>
                          </a:solidFill>
                          <a:latin typeface="Arial MT"/>
                          <a:cs typeface="Arial MT"/>
                        </a:rPr>
                        <a:t>support </a:t>
                      </a:r>
                      <a:r>
                        <a:rPr sz="1400" dirty="0">
                          <a:solidFill>
                            <a:srgbClr val="221F1F"/>
                          </a:solidFill>
                          <a:latin typeface="Arial MT"/>
                          <a:cs typeface="Arial MT"/>
                        </a:rPr>
                        <a:t>the </a:t>
                      </a:r>
                      <a:r>
                        <a:rPr sz="1400" spc="-5" dirty="0">
                          <a:solidFill>
                            <a:srgbClr val="221F1F"/>
                          </a:solidFill>
                          <a:latin typeface="Arial MT"/>
                          <a:cs typeface="Arial MT"/>
                        </a:rPr>
                        <a:t>strategic </a:t>
                      </a:r>
                      <a:r>
                        <a:rPr sz="1400" spc="-375" dirty="0">
                          <a:solidFill>
                            <a:srgbClr val="221F1F"/>
                          </a:solidFill>
                          <a:latin typeface="Arial MT"/>
                          <a:cs typeface="Arial MT"/>
                        </a:rPr>
                        <a:t> </a:t>
                      </a:r>
                      <a:r>
                        <a:rPr sz="1400" spc="-5" dirty="0">
                          <a:solidFill>
                            <a:srgbClr val="221F1F"/>
                          </a:solidFill>
                          <a:latin typeface="Arial MT"/>
                          <a:cs typeface="Arial MT"/>
                        </a:rPr>
                        <a:t>initiatives including ‘always-on’ activities </a:t>
                      </a:r>
                      <a:r>
                        <a:rPr sz="1400" dirty="0">
                          <a:solidFill>
                            <a:srgbClr val="221F1F"/>
                          </a:solidFill>
                          <a:latin typeface="Arial MT"/>
                          <a:cs typeface="Arial MT"/>
                        </a:rPr>
                        <a:t>to </a:t>
                      </a:r>
                      <a:r>
                        <a:rPr sz="1400" spc="-375" dirty="0">
                          <a:solidFill>
                            <a:srgbClr val="221F1F"/>
                          </a:solidFill>
                          <a:latin typeface="Arial MT"/>
                          <a:cs typeface="Arial MT"/>
                        </a:rPr>
                        <a:t> </a:t>
                      </a:r>
                      <a:r>
                        <a:rPr sz="1400" spc="-5" dirty="0">
                          <a:solidFill>
                            <a:srgbClr val="221F1F"/>
                          </a:solidFill>
                          <a:latin typeface="Arial MT"/>
                          <a:cs typeface="Arial MT"/>
                        </a:rPr>
                        <a:t>continuously engage audiences using </a:t>
                      </a:r>
                      <a:r>
                        <a:rPr sz="1400" dirty="0">
                          <a:solidFill>
                            <a:srgbClr val="221F1F"/>
                          </a:solidFill>
                          <a:latin typeface="Arial MT"/>
                          <a:cs typeface="Arial MT"/>
                        </a:rPr>
                        <a:t> </a:t>
                      </a:r>
                      <a:r>
                        <a:rPr sz="1400" spc="-5" dirty="0">
                          <a:solidFill>
                            <a:srgbClr val="221F1F"/>
                          </a:solidFill>
                          <a:latin typeface="Arial MT"/>
                          <a:cs typeface="Arial MT"/>
                        </a:rPr>
                        <a:t>search,</a:t>
                      </a:r>
                      <a:r>
                        <a:rPr sz="1400" spc="-45" dirty="0">
                          <a:solidFill>
                            <a:srgbClr val="221F1F"/>
                          </a:solidFill>
                          <a:latin typeface="Arial MT"/>
                          <a:cs typeface="Arial MT"/>
                        </a:rPr>
                        <a:t> </a:t>
                      </a:r>
                      <a:r>
                        <a:rPr sz="1400" spc="-5" dirty="0">
                          <a:solidFill>
                            <a:srgbClr val="221F1F"/>
                          </a:solidFill>
                          <a:latin typeface="Arial MT"/>
                          <a:cs typeface="Arial MT"/>
                        </a:rPr>
                        <a:t>social</a:t>
                      </a:r>
                      <a:r>
                        <a:rPr sz="1400" spc="-30" dirty="0">
                          <a:solidFill>
                            <a:srgbClr val="221F1F"/>
                          </a:solidFill>
                          <a:latin typeface="Arial MT"/>
                          <a:cs typeface="Arial MT"/>
                        </a:rPr>
                        <a:t> </a:t>
                      </a:r>
                      <a:r>
                        <a:rPr sz="1400" spc="-5" dirty="0">
                          <a:solidFill>
                            <a:srgbClr val="221F1F"/>
                          </a:solidFill>
                          <a:latin typeface="Arial MT"/>
                          <a:cs typeface="Arial MT"/>
                        </a:rPr>
                        <a:t>and</a:t>
                      </a:r>
                      <a:r>
                        <a:rPr sz="1400" spc="-20" dirty="0">
                          <a:solidFill>
                            <a:srgbClr val="221F1F"/>
                          </a:solidFill>
                          <a:latin typeface="Arial MT"/>
                          <a:cs typeface="Arial MT"/>
                        </a:rPr>
                        <a:t> </a:t>
                      </a:r>
                      <a:r>
                        <a:rPr sz="1400" spc="-5" dirty="0">
                          <a:solidFill>
                            <a:srgbClr val="221F1F"/>
                          </a:solidFill>
                          <a:latin typeface="Arial MT"/>
                          <a:cs typeface="Arial MT"/>
                        </a:rPr>
                        <a:t>email</a:t>
                      </a:r>
                      <a:r>
                        <a:rPr sz="1400" spc="-20" dirty="0">
                          <a:solidFill>
                            <a:srgbClr val="221F1F"/>
                          </a:solidFill>
                          <a:latin typeface="Arial MT"/>
                          <a:cs typeface="Arial MT"/>
                        </a:rPr>
                        <a:t> </a:t>
                      </a:r>
                      <a:r>
                        <a:rPr sz="1400" spc="-5" dirty="0">
                          <a:solidFill>
                            <a:srgbClr val="221F1F"/>
                          </a:solidFill>
                          <a:latin typeface="Arial MT"/>
                          <a:cs typeface="Arial MT"/>
                        </a:rPr>
                        <a:t>marketing</a:t>
                      </a:r>
                      <a:endParaRPr sz="1400">
                        <a:latin typeface="Arial MT"/>
                        <a:cs typeface="Arial MT"/>
                      </a:endParaRPr>
                    </a:p>
                  </a:txBody>
                  <a:tcPr marL="0" marR="0" marT="3429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FFDECD"/>
                    </a:solidFill>
                  </a:tcPr>
                </a:tc>
              </a:tr>
            </a:tbl>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2086" y="288925"/>
            <a:ext cx="10515600" cy="1325563"/>
          </a:xfrm>
        </p:spPr>
        <p:txBody>
          <a:bodyPr>
            <a:normAutofit/>
          </a:bodyPr>
          <a:lstStyle/>
          <a:p>
            <a:r>
              <a:rPr lang="en-GB" sz="3600" dirty="0" smtClean="0">
                <a:latin typeface="Merriweather" panose="00000500000000000000" pitchFamily="2" charset="0"/>
              </a:rPr>
              <a:t>KEY MARKETING METRICS</a:t>
            </a:r>
            <a:endParaRPr lang="en-GB" sz="3600" dirty="0">
              <a:latin typeface="Merriweather" panose="00000500000000000000" pitchFamily="2" charset="0"/>
            </a:endParaRPr>
          </a:p>
        </p:txBody>
      </p:sp>
      <p:sp>
        <p:nvSpPr>
          <p:cNvPr id="3" name="Content Placeholder 2"/>
          <p:cNvSpPr>
            <a:spLocks noGrp="1"/>
          </p:cNvSpPr>
          <p:nvPr>
            <p:ph idx="1"/>
          </p:nvPr>
        </p:nvSpPr>
        <p:spPr>
          <a:xfrm>
            <a:off x="217715" y="1614488"/>
            <a:ext cx="11854542" cy="4351338"/>
          </a:xfrm>
        </p:spPr>
        <p:txBody>
          <a:bodyPr>
            <a:normAutofit fontScale="55000" lnSpcReduction="20000"/>
          </a:bodyPr>
          <a:lstStyle/>
          <a:p>
            <a:r>
              <a:rPr lang="en-US" sz="6500" dirty="0"/>
              <a:t>Brand Awareness </a:t>
            </a:r>
            <a:r>
              <a:rPr lang="en-US" sz="6500" dirty="0" smtClean="0"/>
              <a:t>Metrics: First-page </a:t>
            </a:r>
            <a:r>
              <a:rPr lang="en-US" sz="6500" dirty="0"/>
              <a:t>keyword </a:t>
            </a:r>
            <a:r>
              <a:rPr lang="en-US" sz="6500" dirty="0" smtClean="0"/>
              <a:t>rankings, Social </a:t>
            </a:r>
            <a:r>
              <a:rPr lang="en-US" sz="6500" dirty="0"/>
              <a:t>media engagement </a:t>
            </a:r>
            <a:r>
              <a:rPr lang="en-US" sz="6500" dirty="0" smtClean="0"/>
              <a:t>metrics Pipeline Metrics</a:t>
            </a:r>
            <a:endParaRPr lang="en-US" sz="6500" dirty="0" smtClean="0"/>
          </a:p>
          <a:p>
            <a:r>
              <a:rPr lang="en-US" sz="6500" dirty="0" smtClean="0"/>
              <a:t>Sales </a:t>
            </a:r>
            <a:r>
              <a:rPr lang="en-US" sz="6500" dirty="0"/>
              <a:t>qualified </a:t>
            </a:r>
            <a:r>
              <a:rPr lang="en-US" sz="6500" dirty="0" smtClean="0"/>
              <a:t>leads: deals </a:t>
            </a:r>
            <a:r>
              <a:rPr lang="en-US" sz="6500" dirty="0"/>
              <a:t>closed from </a:t>
            </a:r>
            <a:r>
              <a:rPr lang="en-US" sz="6500" dirty="0" smtClean="0"/>
              <a:t>marketing, pipeline progression, Conversion </a:t>
            </a:r>
            <a:r>
              <a:rPr lang="en-US" sz="6500" dirty="0"/>
              <a:t>rate</a:t>
            </a:r>
            <a:endParaRPr lang="en-US" sz="6500" dirty="0"/>
          </a:p>
          <a:p>
            <a:r>
              <a:rPr lang="en-US" sz="6500" dirty="0" smtClean="0"/>
              <a:t>$ value </a:t>
            </a:r>
            <a:r>
              <a:rPr lang="en-US" sz="6500" dirty="0"/>
              <a:t>per visit</a:t>
            </a:r>
            <a:endParaRPr lang="en-US" sz="6500" dirty="0"/>
          </a:p>
          <a:p>
            <a:r>
              <a:rPr lang="en-US" sz="6500" dirty="0" smtClean="0"/>
              <a:t>Marketing Performance Metrics: Cost </a:t>
            </a:r>
            <a:r>
              <a:rPr lang="en-US" sz="6500" dirty="0"/>
              <a:t>per </a:t>
            </a:r>
            <a:r>
              <a:rPr lang="en-US" sz="6500" dirty="0" smtClean="0"/>
              <a:t>lead, Net </a:t>
            </a:r>
            <a:r>
              <a:rPr lang="en-US" sz="6500" dirty="0"/>
              <a:t>promoter score (NPS</a:t>
            </a:r>
            <a:r>
              <a:rPr lang="en-US" sz="6500" dirty="0" smtClean="0"/>
              <a:t>) – likelihood of recommending customers</a:t>
            </a:r>
            <a:endParaRPr lang="en-US" sz="6500" dirty="0"/>
          </a:p>
          <a:p>
            <a:endParaRPr lang="en-US" sz="7200" dirty="0"/>
          </a:p>
        </p:txBody>
      </p:sp>
      <p:sp>
        <p:nvSpPr>
          <p:cNvPr id="4" name="Rectangle 3"/>
          <p:cNvSpPr/>
          <p:nvPr/>
        </p:nvSpPr>
        <p:spPr>
          <a:xfrm>
            <a:off x="-19050" y="6488668"/>
            <a:ext cx="12328071" cy="276999"/>
          </a:xfrm>
          <a:prstGeom prst="rect">
            <a:avLst/>
          </a:prstGeom>
        </p:spPr>
        <p:txBody>
          <a:bodyPr wrap="square">
            <a:spAutoFit/>
          </a:bodyPr>
          <a:lstStyle/>
          <a:p>
            <a:r>
              <a:rPr lang="en-US" sz="1200" i="1" dirty="0"/>
              <a:t>16 Key Marketing Metrics That Are Important to Track</a:t>
            </a:r>
            <a:r>
              <a:rPr lang="en-US" sz="1200" dirty="0"/>
              <a:t>. (</a:t>
            </a:r>
            <a:r>
              <a:rPr lang="en-US" sz="1200" dirty="0" err="1"/>
              <a:t>n.d.</a:t>
            </a:r>
            <a:r>
              <a:rPr lang="en-US" sz="1200" dirty="0"/>
              <a:t>). </a:t>
            </a:r>
            <a:r>
              <a:rPr lang="en-US" sz="1200" dirty="0" err="1"/>
              <a:t>Planful</a:t>
            </a:r>
            <a:r>
              <a:rPr lang="en-US" sz="1200" dirty="0"/>
              <a:t>. https://planful.com/blog/key-marketing-metrics/</a:t>
            </a:r>
            <a:endParaRPr lang="en-US" sz="1200"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CA" sz="4000" dirty="0" smtClean="0">
                <a:latin typeface="Merriweather" panose="00000500000000000000" pitchFamily="2" charset="0"/>
              </a:rPr>
              <a:t>RISK MANAGEMENT</a:t>
            </a:r>
            <a:endParaRPr lang="en-GB" sz="4000" dirty="0">
              <a:latin typeface="Merriweather" panose="00000500000000000000" pitchFamily="2" charset="0"/>
            </a:endParaRPr>
          </a:p>
        </p:txBody>
      </p:sp>
      <p:sp>
        <p:nvSpPr>
          <p:cNvPr id="3" name="Content Placeholder 2"/>
          <p:cNvSpPr>
            <a:spLocks noGrp="1"/>
          </p:cNvSpPr>
          <p:nvPr>
            <p:ph idx="1"/>
          </p:nvPr>
        </p:nvSpPr>
        <p:spPr/>
        <p:txBody>
          <a:bodyPr>
            <a:noAutofit/>
          </a:bodyPr>
          <a:lstStyle/>
          <a:p>
            <a:r>
              <a:rPr lang="en-US" sz="3200" dirty="0" smtClean="0"/>
              <a:t>WHAT ARE THE RISK IN MARKETING?</a:t>
            </a:r>
            <a:endParaRPr lang="en-US" sz="3200" dirty="0" smtClean="0"/>
          </a:p>
          <a:p>
            <a:r>
              <a:rPr lang="en-US" sz="3200" dirty="0" smtClean="0"/>
              <a:t>Pricing </a:t>
            </a:r>
            <a:r>
              <a:rPr lang="en-US" sz="3200" dirty="0"/>
              <a:t>a product incorrectly</a:t>
            </a:r>
            <a:endParaRPr lang="en-US" sz="3200" dirty="0"/>
          </a:p>
          <a:p>
            <a:r>
              <a:rPr lang="en-US" sz="3200" dirty="0"/>
              <a:t>Choosing the wrong channel to advertise to a target audience</a:t>
            </a:r>
            <a:endParaRPr lang="en-US" sz="3200" dirty="0"/>
          </a:p>
          <a:p>
            <a:r>
              <a:rPr lang="en-US" sz="3200" dirty="0"/>
              <a:t>Distribution delays </a:t>
            </a:r>
            <a:endParaRPr lang="en-US" sz="3200" dirty="0"/>
          </a:p>
          <a:p>
            <a:r>
              <a:rPr lang="en-US" sz="3200" dirty="0"/>
              <a:t>Negative feedback via social media or review sites</a:t>
            </a:r>
            <a:endParaRPr lang="en-US" sz="3200" dirty="0"/>
          </a:p>
          <a:p>
            <a:r>
              <a:rPr lang="en-US" sz="3200" dirty="0"/>
              <a:t>Employee turnover</a:t>
            </a:r>
            <a:endParaRPr lang="en-US" sz="3200" dirty="0"/>
          </a:p>
          <a:p>
            <a:r>
              <a:rPr lang="en-US" sz="3200" dirty="0" smtClean="0"/>
              <a:t>External environment changes</a:t>
            </a:r>
            <a:endParaRPr lang="en-GB" sz="3200" dirty="0"/>
          </a:p>
        </p:txBody>
      </p:sp>
      <p:sp>
        <p:nvSpPr>
          <p:cNvPr id="4" name="Rectangle 3"/>
          <p:cNvSpPr/>
          <p:nvPr/>
        </p:nvSpPr>
        <p:spPr>
          <a:xfrm>
            <a:off x="0" y="6581001"/>
            <a:ext cx="11898085" cy="276999"/>
          </a:xfrm>
          <a:prstGeom prst="rect">
            <a:avLst/>
          </a:prstGeom>
        </p:spPr>
        <p:txBody>
          <a:bodyPr wrap="square">
            <a:spAutoFit/>
          </a:bodyPr>
          <a:lstStyle/>
          <a:p>
            <a:r>
              <a:rPr lang="en-US" sz="1200" dirty="0"/>
              <a:t>What Is Marketing Risk Management? | </a:t>
            </a:r>
            <a:r>
              <a:rPr lang="en-US" sz="1200" dirty="0" err="1"/>
              <a:t>Wrike</a:t>
            </a:r>
            <a:r>
              <a:rPr lang="en-US" sz="1200" dirty="0"/>
              <a:t> Marketing Guide. (</a:t>
            </a:r>
            <a:r>
              <a:rPr lang="en-US" sz="1200" dirty="0" err="1"/>
              <a:t>n.d.</a:t>
            </a:r>
            <a:r>
              <a:rPr lang="en-US" sz="1200" dirty="0"/>
              <a:t>). https://www.wrike.com/marketing-guide/faq/what-is-marketing-risk-management/</a:t>
            </a:r>
            <a:endParaRPr lang="en-GB" sz="1200"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3286" y="1607911"/>
            <a:ext cx="11495314" cy="4351338"/>
          </a:xfrm>
        </p:spPr>
        <p:txBody>
          <a:bodyPr>
            <a:noAutofit/>
          </a:bodyPr>
          <a:lstStyle/>
          <a:p>
            <a:pPr marL="0" indent="0">
              <a:buNone/>
            </a:pPr>
            <a:r>
              <a:rPr lang="en-US" sz="2000" dirty="0" smtClean="0"/>
              <a:t>1. IDENTIFYING RISKS</a:t>
            </a:r>
            <a:endParaRPr lang="en-US" sz="2000" dirty="0" smtClean="0"/>
          </a:p>
          <a:p>
            <a:r>
              <a:rPr lang="en-US" sz="2000" dirty="0" smtClean="0"/>
              <a:t>enables </a:t>
            </a:r>
            <a:r>
              <a:rPr lang="en-US" sz="2000" dirty="0"/>
              <a:t>the identification and definition of </a:t>
            </a:r>
            <a:r>
              <a:rPr lang="en-US" sz="2000" dirty="0" smtClean="0"/>
              <a:t>hurdles the marketing </a:t>
            </a:r>
            <a:r>
              <a:rPr lang="en-US" sz="2000" dirty="0"/>
              <a:t>team </a:t>
            </a:r>
            <a:r>
              <a:rPr lang="en-US" sz="2000" dirty="0" smtClean="0"/>
              <a:t>might encounter. </a:t>
            </a:r>
            <a:endParaRPr lang="en-US" sz="2000" dirty="0" smtClean="0"/>
          </a:p>
          <a:p>
            <a:r>
              <a:rPr lang="en-US" sz="2000" dirty="0" smtClean="0"/>
              <a:t>By understanding the risks, </a:t>
            </a:r>
            <a:r>
              <a:rPr lang="en-US" sz="2000" dirty="0"/>
              <a:t>you can make the right decisions to avoid the threat or </a:t>
            </a:r>
            <a:r>
              <a:rPr lang="en-US" sz="2000" dirty="0" smtClean="0"/>
              <a:t>mitigate the </a:t>
            </a:r>
            <a:r>
              <a:rPr lang="en-US" sz="2000" dirty="0"/>
              <a:t>negative effects. </a:t>
            </a:r>
            <a:endParaRPr lang="en-US" sz="2000" dirty="0" smtClean="0"/>
          </a:p>
          <a:p>
            <a:pPr marL="0" indent="0">
              <a:buNone/>
            </a:pPr>
            <a:r>
              <a:rPr lang="en-US" sz="2000" dirty="0" smtClean="0"/>
              <a:t>2. ANALYZING RISKS</a:t>
            </a:r>
            <a:endParaRPr lang="en-US" sz="2000" dirty="0" smtClean="0"/>
          </a:p>
          <a:p>
            <a:r>
              <a:rPr lang="en-US" sz="2000" dirty="0" smtClean="0"/>
              <a:t>Gain significant </a:t>
            </a:r>
            <a:r>
              <a:rPr lang="en-US" sz="2000" dirty="0"/>
              <a:t>insights into the risk you are set to encounter during the planning phase </a:t>
            </a:r>
            <a:endParaRPr lang="en-US" sz="2000" dirty="0" smtClean="0"/>
          </a:p>
          <a:p>
            <a:r>
              <a:rPr lang="en-US" sz="2000" dirty="0" smtClean="0"/>
              <a:t>Analyzing </a:t>
            </a:r>
            <a:r>
              <a:rPr lang="en-US" sz="2000" dirty="0"/>
              <a:t>each potential </a:t>
            </a:r>
            <a:r>
              <a:rPr lang="en-US" sz="2000" dirty="0" smtClean="0"/>
              <a:t>risk = estimating how </a:t>
            </a:r>
            <a:r>
              <a:rPr lang="en-US" sz="2000" dirty="0"/>
              <a:t>likely they are to occur, </a:t>
            </a:r>
            <a:r>
              <a:rPr lang="en-US" sz="2000" dirty="0" smtClean="0"/>
              <a:t>magnitude and </a:t>
            </a:r>
            <a:r>
              <a:rPr lang="en-US" sz="2000" dirty="0" err="1" smtClean="0"/>
              <a:t>frequentcy</a:t>
            </a:r>
            <a:r>
              <a:rPr lang="en-US" sz="2000" dirty="0" smtClean="0"/>
              <a:t>. </a:t>
            </a:r>
            <a:endParaRPr lang="en-US" sz="2000" dirty="0" smtClean="0"/>
          </a:p>
          <a:p>
            <a:pPr marL="0" indent="0">
              <a:buNone/>
            </a:pPr>
            <a:r>
              <a:rPr lang="en-US" sz="2000" dirty="0" smtClean="0"/>
              <a:t>3. PLANNING RISK RESPONSES</a:t>
            </a:r>
            <a:endParaRPr lang="en-US" sz="2000" dirty="0" smtClean="0"/>
          </a:p>
          <a:p>
            <a:r>
              <a:rPr lang="en-US" sz="2000" dirty="0" smtClean="0"/>
              <a:t>Most </a:t>
            </a:r>
            <a:r>
              <a:rPr lang="en-US" sz="2000" dirty="0"/>
              <a:t>threats are unique, and each challenge needs to be mitigated differently</a:t>
            </a:r>
            <a:r>
              <a:rPr lang="en-US" sz="2000" dirty="0" smtClean="0"/>
              <a:t>.</a:t>
            </a:r>
            <a:endParaRPr lang="en-US" sz="2000" dirty="0"/>
          </a:p>
          <a:p>
            <a:pPr marL="0" indent="0">
              <a:buNone/>
            </a:pPr>
            <a:r>
              <a:rPr lang="en-US" sz="2000" dirty="0" smtClean="0"/>
              <a:t>4. MONITORING RISKS</a:t>
            </a:r>
            <a:endParaRPr lang="en-US" sz="2000" dirty="0" smtClean="0"/>
          </a:p>
          <a:p>
            <a:r>
              <a:rPr lang="en-US" sz="2000" dirty="0" smtClean="0"/>
              <a:t>Keeping </a:t>
            </a:r>
            <a:r>
              <a:rPr lang="en-US" sz="2000" dirty="0"/>
              <a:t>track of all threats means you are less likely to fall victim to them. </a:t>
            </a:r>
            <a:endParaRPr lang="en-US" sz="2000" dirty="0" smtClean="0"/>
          </a:p>
          <a:p>
            <a:r>
              <a:rPr lang="en-US" sz="2000" dirty="0" smtClean="0"/>
              <a:t>Predict </a:t>
            </a:r>
            <a:r>
              <a:rPr lang="en-US" sz="2000" dirty="0"/>
              <a:t>when the threat will turn into a serious problem and put measures in place to counter it. </a:t>
            </a:r>
            <a:endParaRPr lang="en-US" sz="2000" dirty="0" smtClean="0"/>
          </a:p>
          <a:p>
            <a:pPr marL="0" indent="0">
              <a:buNone/>
            </a:pPr>
            <a:r>
              <a:rPr lang="en-US" sz="2000" dirty="0" smtClean="0"/>
              <a:t> </a:t>
            </a:r>
            <a:endParaRPr lang="en-GB" sz="1100" dirty="0"/>
          </a:p>
        </p:txBody>
      </p:sp>
      <p:sp>
        <p:nvSpPr>
          <p:cNvPr id="6" name="Title 1"/>
          <p:cNvSpPr>
            <a:spLocks noGrp="1"/>
          </p:cNvSpPr>
          <p:nvPr>
            <p:ph type="title"/>
          </p:nvPr>
        </p:nvSpPr>
        <p:spPr/>
        <p:txBody>
          <a:bodyPr>
            <a:normAutofit/>
          </a:bodyPr>
          <a:lstStyle/>
          <a:p>
            <a:pPr algn="ctr"/>
            <a:r>
              <a:rPr lang="en-CA" sz="4000" dirty="0" smtClean="0">
                <a:latin typeface="Merriweather" panose="00000500000000000000" pitchFamily="2" charset="0"/>
              </a:rPr>
              <a:t>RISK MANAGEMENT</a:t>
            </a:r>
            <a:endParaRPr lang="en-GB" sz="4000" dirty="0">
              <a:latin typeface="Merriweather" panose="00000500000000000000" pitchFamily="2" charset="0"/>
            </a:endParaRPr>
          </a:p>
        </p:txBody>
      </p:sp>
      <p:sp>
        <p:nvSpPr>
          <p:cNvPr id="5" name="Rectangle 4"/>
          <p:cNvSpPr/>
          <p:nvPr/>
        </p:nvSpPr>
        <p:spPr>
          <a:xfrm>
            <a:off x="0" y="6581001"/>
            <a:ext cx="12562114" cy="276999"/>
          </a:xfrm>
          <a:prstGeom prst="rect">
            <a:avLst/>
          </a:prstGeom>
        </p:spPr>
        <p:txBody>
          <a:bodyPr wrap="square">
            <a:spAutoFit/>
          </a:bodyPr>
          <a:lstStyle/>
          <a:p>
            <a:r>
              <a:rPr lang="en-US" sz="1200" dirty="0"/>
              <a:t>Lynch, K. (</a:t>
            </a:r>
            <a:r>
              <a:rPr lang="en-US" sz="1200" dirty="0" err="1"/>
              <a:t>n.d.</a:t>
            </a:r>
            <a:r>
              <a:rPr lang="en-US" sz="1200" dirty="0"/>
              <a:t>). </a:t>
            </a:r>
            <a:r>
              <a:rPr lang="en-US" sz="1200" i="1" dirty="0"/>
              <a:t>Risk Management in Marketing |  </a:t>
            </a:r>
            <a:r>
              <a:rPr lang="en-US" sz="1200" i="1" dirty="0" err="1"/>
              <a:t>Ranky</a:t>
            </a:r>
            <a:r>
              <a:rPr lang="en-US" sz="1200" dirty="0"/>
              <a:t>. https://www.ranky.co/growth-hacking-and-inbound-marketing-blog/4-ways-a-risk-management-plan-can-help-your-marketing-strategy</a:t>
            </a:r>
            <a:endParaRPr lang="en-US" sz="1200"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5543" y="2422526"/>
            <a:ext cx="10515600" cy="1325563"/>
          </a:xfrm>
        </p:spPr>
        <p:txBody>
          <a:bodyPr/>
          <a:lstStyle/>
          <a:p>
            <a:pPr algn="ctr"/>
            <a:r>
              <a:rPr lang="en-CA" b="1" dirty="0" smtClean="0"/>
              <a:t>HOW TO WRITE A MARKETING PLAN?</a:t>
            </a:r>
            <a:endParaRPr lang="en-GB" b="1"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2"/>
          <p:cNvSpPr>
            <a:spLocks noGrp="1"/>
          </p:cNvSpPr>
          <p:nvPr>
            <p:ph idx="1"/>
          </p:nvPr>
        </p:nvSpPr>
        <p:spPr>
          <a:xfrm>
            <a:off x="489857" y="1600200"/>
            <a:ext cx="10526486" cy="4370388"/>
          </a:xfrm>
        </p:spPr>
        <p:txBody>
          <a:bodyPr>
            <a:normAutofit/>
          </a:bodyPr>
          <a:lstStyle/>
          <a:p>
            <a:pPr eaLnBrk="1" hangingPunct="1"/>
            <a:r>
              <a:rPr lang="en-US" altLang="en-US" dirty="0"/>
              <a:t>A Marketing Plan is at the core of directing and coordinating all marketing efforts within a firm.</a:t>
            </a:r>
            <a:endParaRPr lang="en-US" altLang="en-US" dirty="0"/>
          </a:p>
          <a:p>
            <a:pPr eaLnBrk="1" hangingPunct="1"/>
            <a:r>
              <a:rPr lang="en-US" altLang="en-US" dirty="0"/>
              <a:t>It usually operates at two levels, strategic and tactical: strategic to identify the overall market play and tactical to execute on the marketing plan.</a:t>
            </a:r>
            <a:endParaRPr lang="en-US" altLang="en-US" dirty="0"/>
          </a:p>
          <a:p>
            <a:pPr eaLnBrk="1" hangingPunct="1"/>
            <a:r>
              <a:rPr lang="en-US" altLang="en-US" dirty="0"/>
              <a:t>A Marketing Plan does not need to be long or expensive to put together.  If it is carefully researched, thoughtfully considered, and evaluated, it will help your firm achieve its goals.</a:t>
            </a:r>
            <a:endParaRPr lang="en-US" altLang="en-US" dirty="0"/>
          </a:p>
          <a:p>
            <a:pPr eaLnBrk="1" hangingPunct="1">
              <a:buFont typeface="Wingdings" panose="05000000000000000000" pitchFamily="2" charset="2"/>
              <a:buNone/>
            </a:pPr>
            <a:endParaRPr lang="en-US" altLang="en-US" dirty="0" smtClean="0"/>
          </a:p>
        </p:txBody>
      </p:sp>
      <p:sp>
        <p:nvSpPr>
          <p:cNvPr id="19459" name="Title 1"/>
          <p:cNvSpPr>
            <a:spLocks noGrp="1"/>
          </p:cNvSpPr>
          <p:nvPr>
            <p:ph type="title"/>
          </p:nvPr>
        </p:nvSpPr>
        <p:spPr>
          <a:xfrm>
            <a:off x="3340100" y="166688"/>
            <a:ext cx="6870700" cy="1143000"/>
          </a:xfrm>
        </p:spPr>
        <p:txBody>
          <a:bodyPr/>
          <a:lstStyle/>
          <a:p>
            <a:pPr eaLnBrk="1" hangingPunct="1"/>
            <a:r>
              <a:rPr altLang="en-US" dirty="0" smtClean="0">
                <a:latin typeface="Merriweather" panose="00000500000000000000" pitchFamily="2" charset="0"/>
              </a:rPr>
              <a:t>Executive Summary</a:t>
            </a:r>
            <a:endParaRPr altLang="en-US" dirty="0" smtClean="0">
              <a:latin typeface="Merriweather" panose="00000500000000000000" pitchFamily="2" charset="0"/>
            </a:endParaRPr>
          </a:p>
        </p:txBody>
      </p:sp>
      <p:sp>
        <p:nvSpPr>
          <p:cNvPr id="19460"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chemeClr val="tx1"/>
                </a:solidFill>
                <a:latin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9pPr>
          </a:lstStyle>
          <a:p>
            <a:pPr>
              <a:spcBef>
                <a:spcPct val="0"/>
              </a:spcBef>
              <a:buFontTx/>
              <a:buNone/>
            </a:pPr>
            <a:fld id="{DB8E5993-78B2-45BD-B4F4-12D3674CC670}" type="slidenum">
              <a:rPr lang="en-US" altLang="en-US" sz="1200">
                <a:solidFill>
                  <a:srgbClr val="898989"/>
                </a:solidFill>
              </a:rPr>
            </a:fld>
            <a:endParaRPr lang="en-US" altLang="en-US" sz="1200">
              <a:solidFill>
                <a:srgbClr val="898989"/>
              </a:solidFill>
            </a:endParaRPr>
          </a:p>
        </p:txBody>
      </p:sp>
      <p:sp>
        <p:nvSpPr>
          <p:cNvPr id="6" name="Footer Placeholder 4"/>
          <p:cNvSpPr>
            <a:spLocks noGrp="1"/>
          </p:cNvSpPr>
          <p:nvPr>
            <p:ph type="ftr" sz="quarter" idx="10"/>
          </p:nvPr>
        </p:nvSpPr>
        <p:spPr/>
        <p:txBody>
          <a:bodyPr/>
          <a:lstStyle/>
          <a:p>
            <a:pPr>
              <a:defRPr/>
            </a:pPr>
            <a:r>
              <a:rPr lang="en-US" dirty="0"/>
              <a:t>Developing a </a:t>
            </a:r>
            <a:r>
              <a:rPr lang="en-US" dirty="0" smtClean="0"/>
              <a:t>Marketing Plan</a:t>
            </a:r>
            <a:endParaRPr lang="en-US"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idx="1"/>
          </p:nvPr>
        </p:nvSpPr>
        <p:spPr>
          <a:xfrm>
            <a:off x="185057" y="1657350"/>
            <a:ext cx="11266714" cy="4351338"/>
          </a:xfrm>
        </p:spPr>
        <p:txBody>
          <a:bodyPr/>
          <a:lstStyle/>
          <a:p>
            <a:pPr eaLnBrk="1" hangingPunct="1"/>
            <a:r>
              <a:rPr lang="en-US" altLang="en-US" sz="2400" dirty="0">
                <a:latin typeface="Merriweather" panose="00000500000000000000" pitchFamily="2" charset="0"/>
              </a:rPr>
              <a:t>A good Marketing Plan details what you want to accomplish and helps you meet your objectives. </a:t>
            </a:r>
            <a:endParaRPr lang="en-US" altLang="en-US" sz="2400" dirty="0">
              <a:latin typeface="Merriweather" panose="00000500000000000000" pitchFamily="2" charset="0"/>
            </a:endParaRPr>
          </a:p>
          <a:p>
            <a:pPr eaLnBrk="1" hangingPunct="1"/>
            <a:r>
              <a:rPr lang="en-US" altLang="en-US" sz="2400" dirty="0">
                <a:latin typeface="Merriweather" panose="00000500000000000000" pitchFamily="2" charset="0"/>
              </a:rPr>
              <a:t>A Marketing Plan should:</a:t>
            </a:r>
            <a:endParaRPr lang="en-US" altLang="en-US" sz="2400" dirty="0">
              <a:latin typeface="Merriweather" panose="00000500000000000000" pitchFamily="2" charset="0"/>
            </a:endParaRPr>
          </a:p>
          <a:p>
            <a:pPr lvl="1" eaLnBrk="1" hangingPunct="1"/>
            <a:r>
              <a:rPr lang="en-US" altLang="en-US" dirty="0">
                <a:latin typeface="Merriweather" panose="00000500000000000000" pitchFamily="2" charset="0"/>
              </a:rPr>
              <a:t>Explain (from an internal perspective) the impact and results of past marketing decisions.</a:t>
            </a:r>
            <a:endParaRPr lang="en-US" altLang="en-US" dirty="0">
              <a:latin typeface="Merriweather" panose="00000500000000000000" pitchFamily="2" charset="0"/>
            </a:endParaRPr>
          </a:p>
          <a:p>
            <a:pPr lvl="1" eaLnBrk="1" hangingPunct="1"/>
            <a:r>
              <a:rPr lang="en-US" altLang="en-US" dirty="0">
                <a:latin typeface="Merriweather" panose="00000500000000000000" pitchFamily="2" charset="0"/>
              </a:rPr>
              <a:t>Explain the external market in which the business is competing.</a:t>
            </a:r>
            <a:endParaRPr lang="en-US" altLang="en-US" dirty="0">
              <a:latin typeface="Merriweather" panose="00000500000000000000" pitchFamily="2" charset="0"/>
            </a:endParaRPr>
          </a:p>
          <a:p>
            <a:pPr lvl="1" eaLnBrk="1" hangingPunct="1"/>
            <a:r>
              <a:rPr lang="en-US" altLang="en-US" dirty="0">
                <a:latin typeface="Merriweather" panose="00000500000000000000" pitchFamily="2" charset="0"/>
              </a:rPr>
              <a:t>Set goals and provide direction for future marketing efforts. </a:t>
            </a:r>
            <a:endParaRPr lang="en-US" altLang="en-US" dirty="0">
              <a:latin typeface="Merriweather" panose="00000500000000000000" pitchFamily="2" charset="0"/>
            </a:endParaRPr>
          </a:p>
          <a:p>
            <a:pPr lvl="1" eaLnBrk="1" hangingPunct="1"/>
            <a:r>
              <a:rPr lang="en-US" altLang="en-US" dirty="0">
                <a:latin typeface="Merriweather" panose="00000500000000000000" pitchFamily="2" charset="0"/>
              </a:rPr>
              <a:t>Set clear, realistic, and measurable targets.</a:t>
            </a:r>
            <a:endParaRPr lang="en-US" altLang="en-US" dirty="0">
              <a:latin typeface="Merriweather" panose="00000500000000000000" pitchFamily="2" charset="0"/>
            </a:endParaRPr>
          </a:p>
          <a:p>
            <a:pPr lvl="1" eaLnBrk="1" hangingPunct="1"/>
            <a:r>
              <a:rPr lang="en-US" altLang="en-US" dirty="0">
                <a:latin typeface="Merriweather" panose="00000500000000000000" pitchFamily="2" charset="0"/>
              </a:rPr>
              <a:t>Include deadlines for meeting those targets.</a:t>
            </a:r>
            <a:endParaRPr lang="en-US" altLang="en-US" dirty="0">
              <a:latin typeface="Merriweather" panose="00000500000000000000" pitchFamily="2" charset="0"/>
            </a:endParaRPr>
          </a:p>
          <a:p>
            <a:pPr lvl="1" eaLnBrk="1" hangingPunct="1"/>
            <a:r>
              <a:rPr lang="en-US" altLang="en-US" dirty="0">
                <a:latin typeface="Merriweather" panose="00000500000000000000" pitchFamily="2" charset="0"/>
              </a:rPr>
              <a:t>Provide a budget for all marketing activities.</a:t>
            </a:r>
            <a:endParaRPr lang="en-US" altLang="en-US" dirty="0">
              <a:latin typeface="Merriweather" panose="00000500000000000000" pitchFamily="2" charset="0"/>
            </a:endParaRPr>
          </a:p>
          <a:p>
            <a:pPr lvl="1" eaLnBrk="1" hangingPunct="1"/>
            <a:r>
              <a:rPr lang="en-US" altLang="en-US" dirty="0">
                <a:latin typeface="Merriweather" panose="00000500000000000000" pitchFamily="2" charset="0"/>
              </a:rPr>
              <a:t>Specify accountability and measures for all activities.</a:t>
            </a:r>
            <a:endParaRPr lang="en-US" altLang="en-US" dirty="0">
              <a:latin typeface="Merriweather" panose="00000500000000000000" pitchFamily="2" charset="0"/>
            </a:endParaRPr>
          </a:p>
          <a:p>
            <a:pPr eaLnBrk="1" hangingPunct="1"/>
            <a:endParaRPr lang="en-US" altLang="en-US" dirty="0" smtClean="0"/>
          </a:p>
        </p:txBody>
      </p:sp>
      <p:sp>
        <p:nvSpPr>
          <p:cNvPr id="20483" name="Title 1"/>
          <p:cNvSpPr>
            <a:spLocks noGrp="1"/>
          </p:cNvSpPr>
          <p:nvPr>
            <p:ph type="title"/>
          </p:nvPr>
        </p:nvSpPr>
        <p:spPr>
          <a:xfrm>
            <a:off x="3340100" y="166688"/>
            <a:ext cx="6870700" cy="1143000"/>
          </a:xfrm>
        </p:spPr>
        <p:txBody>
          <a:bodyPr>
            <a:normAutofit/>
          </a:bodyPr>
          <a:lstStyle/>
          <a:p>
            <a:pPr eaLnBrk="1" hangingPunct="1"/>
            <a:r>
              <a:rPr lang="en-GB" altLang="en-US" sz="3600" dirty="0" smtClean="0">
                <a:latin typeface="Merriweather" panose="00000500000000000000" pitchFamily="2" charset="0"/>
              </a:rPr>
              <a:t>A GOOD MARKETING PLAN</a:t>
            </a:r>
            <a:endParaRPr lang="en-GB" altLang="en-US" sz="3600" dirty="0" smtClean="0">
              <a:latin typeface="Merriweather" panose="00000500000000000000" pitchFamily="2" charset="0"/>
            </a:endParaRPr>
          </a:p>
        </p:txBody>
      </p:sp>
      <p:sp>
        <p:nvSpPr>
          <p:cNvPr id="20484"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chemeClr val="tx1"/>
                </a:solidFill>
                <a:latin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9pPr>
          </a:lstStyle>
          <a:p>
            <a:pPr>
              <a:spcBef>
                <a:spcPct val="0"/>
              </a:spcBef>
              <a:buFontTx/>
              <a:buNone/>
            </a:pPr>
            <a:fld id="{C996C432-FA22-4AAA-9D73-6E60940DDDD3}" type="slidenum">
              <a:rPr lang="en-US" altLang="en-US" sz="1200">
                <a:solidFill>
                  <a:srgbClr val="898989"/>
                </a:solidFill>
              </a:rPr>
            </a:fld>
            <a:endParaRPr lang="en-US" altLang="en-US" sz="1200">
              <a:solidFill>
                <a:srgbClr val="898989"/>
              </a:solidFill>
            </a:endParaRPr>
          </a:p>
        </p:txBody>
      </p:sp>
      <p:sp>
        <p:nvSpPr>
          <p:cNvPr id="6" name="Footer Placeholder 4"/>
          <p:cNvSpPr>
            <a:spLocks noGrp="1"/>
          </p:cNvSpPr>
          <p:nvPr>
            <p:ph type="ftr" sz="quarter" idx="10"/>
          </p:nvPr>
        </p:nvSpPr>
        <p:spPr/>
        <p:txBody>
          <a:bodyPr/>
          <a:lstStyle/>
          <a:p>
            <a:pPr>
              <a:defRPr/>
            </a:pPr>
            <a:r>
              <a:rPr lang="en-US" dirty="0"/>
              <a:t>Developing a </a:t>
            </a:r>
            <a:r>
              <a:rPr lang="en-US" dirty="0" smtClean="0"/>
              <a:t>Marketing Plan</a:t>
            </a:r>
            <a:endParaRPr lang="en-US"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1" name="Rectangle 10"/>
          <p:cNvSpPr/>
          <p:nvPr/>
        </p:nvSpPr>
        <p:spPr>
          <a:xfrm>
            <a:off x="6337301" y="1816100"/>
            <a:ext cx="4048125" cy="42481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aphicFrame>
        <p:nvGraphicFramePr>
          <p:cNvPr id="9" name="Diagram 8"/>
          <p:cNvGraphicFramePr/>
          <p:nvPr/>
        </p:nvGraphicFramePr>
        <p:xfrm>
          <a:off x="6551995" y="2680926"/>
          <a:ext cx="3633116" cy="3190477"/>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
        <p:nvSpPr>
          <p:cNvPr id="10" name="TextBox 9"/>
          <p:cNvSpPr txBox="1"/>
          <p:nvPr/>
        </p:nvSpPr>
        <p:spPr>
          <a:xfrm>
            <a:off x="6769101" y="2111375"/>
            <a:ext cx="3375025" cy="400050"/>
          </a:xfrm>
          <a:prstGeom prst="rect">
            <a:avLst/>
          </a:prstGeom>
          <a:noFill/>
        </p:spPr>
        <p:txBody>
          <a:bodyPr>
            <a:spAutoFit/>
          </a:bodyPr>
          <a:lstStyle/>
          <a:p>
            <a:pPr algn="ctr" eaLnBrk="1" hangingPunct="1">
              <a:defRPr/>
            </a:pPr>
            <a:r>
              <a:rPr lang="en-US" sz="2000" b="1" dirty="0">
                <a:solidFill>
                  <a:schemeClr val="tx2"/>
                </a:solidFill>
                <a:cs typeface="Arial" panose="020B0604020202020204" pitchFamily="34" charset="0"/>
              </a:rPr>
              <a:t>Feedback and Control Process</a:t>
            </a:r>
            <a:endParaRPr lang="en-US" sz="2000" b="1" dirty="0">
              <a:solidFill>
                <a:schemeClr val="tx2"/>
              </a:solidFill>
              <a:cs typeface="Arial" panose="020B0604020202020204" pitchFamily="34" charset="0"/>
            </a:endParaRPr>
          </a:p>
        </p:txBody>
      </p:sp>
      <p:sp>
        <p:nvSpPr>
          <p:cNvPr id="21509" name="Content Placeholder 2"/>
          <p:cNvSpPr>
            <a:spLocks noGrp="1"/>
          </p:cNvSpPr>
          <p:nvPr>
            <p:ph idx="1"/>
          </p:nvPr>
        </p:nvSpPr>
        <p:spPr>
          <a:xfrm>
            <a:off x="1981200" y="1600200"/>
            <a:ext cx="4383088" cy="4370388"/>
          </a:xfrm>
        </p:spPr>
        <p:txBody>
          <a:bodyPr/>
          <a:lstStyle/>
          <a:p>
            <a:pPr eaLnBrk="1" hangingPunct="1"/>
            <a:r>
              <a:rPr lang="en-US" altLang="en-US" sz="2000"/>
              <a:t>You should create and implement your Marketing Plan. </a:t>
            </a:r>
            <a:endParaRPr lang="en-US" altLang="en-US" sz="2000"/>
          </a:p>
          <a:p>
            <a:pPr eaLnBrk="1" hangingPunct="1"/>
            <a:r>
              <a:rPr lang="en-US" altLang="en-US" sz="2000"/>
              <a:t>Some major steps involved in this process are:</a:t>
            </a:r>
            <a:endParaRPr lang="en-US" altLang="en-US" sz="2000"/>
          </a:p>
          <a:p>
            <a:pPr lvl="1" eaLnBrk="1" hangingPunct="1"/>
            <a:r>
              <a:rPr lang="en-US" altLang="en-US" sz="1800"/>
              <a:t>Planning</a:t>
            </a:r>
            <a:endParaRPr lang="en-US" altLang="en-US" sz="1800"/>
          </a:p>
          <a:p>
            <a:pPr lvl="2" eaLnBrk="1" hangingPunct="1"/>
            <a:r>
              <a:rPr lang="en-US" altLang="en-US" sz="1600"/>
              <a:t>Define your corporate mission</a:t>
            </a:r>
            <a:endParaRPr lang="en-US" altLang="en-US" sz="1600"/>
          </a:p>
          <a:p>
            <a:pPr lvl="2" eaLnBrk="1" hangingPunct="1"/>
            <a:r>
              <a:rPr lang="en-US" altLang="en-US" sz="1600"/>
              <a:t>Establish business units</a:t>
            </a:r>
            <a:endParaRPr lang="en-US" altLang="en-US" sz="1600"/>
          </a:p>
          <a:p>
            <a:pPr lvl="2" eaLnBrk="1" hangingPunct="1"/>
            <a:r>
              <a:rPr lang="en-US" altLang="en-US" sz="1600"/>
              <a:t>Assign resources to business units</a:t>
            </a:r>
            <a:endParaRPr lang="en-US" altLang="en-US" sz="1600"/>
          </a:p>
          <a:p>
            <a:pPr lvl="2" eaLnBrk="1" hangingPunct="1"/>
            <a:r>
              <a:rPr lang="en-US" altLang="en-US" sz="1600"/>
              <a:t>Assess growth opportunities</a:t>
            </a:r>
            <a:endParaRPr lang="en-US" altLang="en-US" sz="1600"/>
          </a:p>
          <a:p>
            <a:pPr lvl="1" eaLnBrk="1" hangingPunct="1"/>
            <a:r>
              <a:rPr lang="en-US" altLang="en-US" sz="1800"/>
              <a:t>Implementing</a:t>
            </a:r>
            <a:endParaRPr lang="en-US" altLang="en-US" sz="1800"/>
          </a:p>
          <a:p>
            <a:pPr lvl="1" eaLnBrk="1" hangingPunct="1"/>
            <a:r>
              <a:rPr lang="en-US" altLang="en-US" sz="1800"/>
              <a:t>Gaining Feedback and Control</a:t>
            </a:r>
            <a:endParaRPr lang="en-US" altLang="en-US" sz="1800"/>
          </a:p>
          <a:p>
            <a:pPr lvl="2" eaLnBrk="1" hangingPunct="1"/>
            <a:r>
              <a:rPr lang="en-US" altLang="en-US" sz="1600"/>
              <a:t>Measuring results</a:t>
            </a:r>
            <a:endParaRPr lang="en-US" altLang="en-US" sz="1600"/>
          </a:p>
          <a:p>
            <a:pPr lvl="2" eaLnBrk="1" hangingPunct="1"/>
            <a:r>
              <a:rPr lang="en-US" altLang="en-US" sz="1600"/>
              <a:t>Diagnosing results</a:t>
            </a:r>
            <a:endParaRPr lang="en-US" altLang="en-US" sz="1600"/>
          </a:p>
          <a:p>
            <a:pPr lvl="2" eaLnBrk="1" hangingPunct="1"/>
            <a:r>
              <a:rPr lang="en-US" altLang="en-US" sz="1600"/>
              <a:t>Taking corrective action</a:t>
            </a:r>
            <a:endParaRPr lang="en-US" altLang="en-US" sz="1600"/>
          </a:p>
          <a:p>
            <a:pPr eaLnBrk="1" hangingPunct="1"/>
            <a:endParaRPr lang="en-US" altLang="en-US" smtClean="0"/>
          </a:p>
        </p:txBody>
      </p:sp>
      <p:sp>
        <p:nvSpPr>
          <p:cNvPr id="21510" name="Title 1"/>
          <p:cNvSpPr>
            <a:spLocks noGrp="1"/>
          </p:cNvSpPr>
          <p:nvPr>
            <p:ph type="title"/>
          </p:nvPr>
        </p:nvSpPr>
        <p:spPr>
          <a:xfrm>
            <a:off x="1828800" y="166688"/>
            <a:ext cx="8382000" cy="1143000"/>
          </a:xfrm>
        </p:spPr>
        <p:txBody>
          <a:bodyPr>
            <a:normAutofit fontScale="90000"/>
          </a:bodyPr>
          <a:lstStyle/>
          <a:p>
            <a:pPr eaLnBrk="1" hangingPunct="1"/>
            <a:r>
              <a:rPr lang="en-GB" altLang="en-US" dirty="0" smtClean="0">
                <a:latin typeface="Merriweather" panose="00000500000000000000" pitchFamily="2" charset="0"/>
              </a:rPr>
              <a:t>OVERALL PLANNING PROCESS</a:t>
            </a:r>
            <a:endParaRPr lang="en-GB" altLang="en-US" dirty="0" smtClean="0">
              <a:latin typeface="Merriweather" panose="00000500000000000000" pitchFamily="2" charset="0"/>
            </a:endParaRPr>
          </a:p>
        </p:txBody>
      </p:sp>
      <p:sp>
        <p:nvSpPr>
          <p:cNvPr id="21511"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chemeClr val="tx1"/>
                </a:solidFill>
                <a:latin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9pPr>
          </a:lstStyle>
          <a:p>
            <a:pPr>
              <a:spcBef>
                <a:spcPct val="0"/>
              </a:spcBef>
              <a:buFontTx/>
              <a:buNone/>
            </a:pPr>
            <a:fld id="{38F13E29-7256-4391-92BC-D8D55579DDD0}" type="slidenum">
              <a:rPr lang="en-US" altLang="en-US" sz="1200">
                <a:solidFill>
                  <a:srgbClr val="898989"/>
                </a:solidFill>
              </a:rPr>
            </a:fld>
            <a:endParaRPr lang="en-US" altLang="en-US" sz="1200">
              <a:solidFill>
                <a:srgbClr val="898989"/>
              </a:solidFill>
            </a:endParaRPr>
          </a:p>
        </p:txBody>
      </p:sp>
      <p:sp>
        <p:nvSpPr>
          <p:cNvPr id="8" name="Footer Placeholder 4"/>
          <p:cNvSpPr>
            <a:spLocks noGrp="1"/>
          </p:cNvSpPr>
          <p:nvPr>
            <p:ph type="ftr" sz="quarter" idx="10"/>
          </p:nvPr>
        </p:nvSpPr>
        <p:spPr/>
        <p:txBody>
          <a:bodyPr/>
          <a:lstStyle/>
          <a:p>
            <a:pPr>
              <a:defRPr/>
            </a:pPr>
            <a:r>
              <a:rPr lang="en-US" dirty="0"/>
              <a:t>Developing a </a:t>
            </a:r>
            <a:r>
              <a:rPr lang="en-US" dirty="0" smtClean="0"/>
              <a:t>Marketing Plan</a:t>
            </a:r>
            <a:endParaRPr lang="en-US"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Content Placeholder 2"/>
          <p:cNvSpPr>
            <a:spLocks noGrp="1"/>
          </p:cNvSpPr>
          <p:nvPr>
            <p:ph idx="1"/>
          </p:nvPr>
        </p:nvSpPr>
        <p:spPr/>
        <p:txBody>
          <a:bodyPr/>
          <a:lstStyle/>
          <a:p>
            <a:pPr eaLnBrk="1" hangingPunct="1">
              <a:buFont typeface="Wingdings" panose="05000000000000000000" pitchFamily="2" charset="2"/>
              <a:buNone/>
            </a:pPr>
            <a:r>
              <a:rPr lang="en-US" altLang="en-US" sz="2000"/>
              <a:t>Ask yourself these five critical questions: </a:t>
            </a:r>
            <a:endParaRPr lang="en-US" altLang="en-US" sz="2000"/>
          </a:p>
          <a:p>
            <a:pPr marL="746125" lvl="1" indent="-342900">
              <a:buFont typeface="Calibri" panose="020F0502020204030204" charset="0"/>
              <a:buAutoNum type="arabicPeriod"/>
            </a:pPr>
            <a:r>
              <a:rPr lang="en-US" altLang="en-US" sz="1800"/>
              <a:t>What is unique about your business idea? What is the general need that your product or service aims to meet?</a:t>
            </a:r>
            <a:endParaRPr lang="en-US" altLang="en-US" sz="1800"/>
          </a:p>
          <a:p>
            <a:pPr marL="746125" lvl="1" indent="-342900">
              <a:buFont typeface="Calibri" panose="020F0502020204030204" charset="0"/>
              <a:buAutoNum type="arabicPeriod"/>
            </a:pPr>
            <a:r>
              <a:rPr lang="en-US" altLang="en-US" sz="1800"/>
              <a:t>Who is your target buyer? Who buys your product or service now, and who do you really want to sell to?</a:t>
            </a:r>
            <a:endParaRPr lang="en-US" altLang="en-US" sz="1800"/>
          </a:p>
          <a:p>
            <a:pPr marL="746125" lvl="1" indent="-342900">
              <a:buFont typeface="Calibri" panose="020F0502020204030204" charset="0"/>
              <a:buAutoNum type="arabicPeriod"/>
            </a:pPr>
            <a:r>
              <a:rPr lang="en-US" altLang="en-US" sz="1800"/>
              <a:t>Who are your competitors? How can your small business effectively compete in your chosen market?</a:t>
            </a:r>
            <a:endParaRPr lang="en-US" altLang="en-US" sz="1800"/>
          </a:p>
          <a:p>
            <a:pPr marL="746125" lvl="1" indent="-342900">
              <a:buFont typeface="Calibri" panose="020F0502020204030204" charset="0"/>
              <a:buAutoNum type="arabicPeriod"/>
            </a:pPr>
            <a:r>
              <a:rPr lang="en-US" altLang="en-US" sz="1800"/>
              <a:t>What positioning message do you want to communicate to your target buyers? How can you position your business or product to let people know about your product?</a:t>
            </a:r>
            <a:endParaRPr lang="en-US" altLang="en-US" sz="1800"/>
          </a:p>
          <a:p>
            <a:pPr marL="746125" lvl="1" indent="-342900">
              <a:buFont typeface="Calibri" panose="020F0502020204030204" charset="0"/>
              <a:buAutoNum type="arabicPeriod"/>
            </a:pPr>
            <a:r>
              <a:rPr lang="en-US" altLang="en-US" sz="1800"/>
              <a:t>What is your sales strategy? How will you get your product or service in the hands of your customers? </a:t>
            </a:r>
            <a:endParaRPr lang="en-US" altLang="en-US" sz="1800"/>
          </a:p>
        </p:txBody>
      </p:sp>
      <p:sp>
        <p:nvSpPr>
          <p:cNvPr id="22531" name="Title 1"/>
          <p:cNvSpPr>
            <a:spLocks noGrp="1"/>
          </p:cNvSpPr>
          <p:nvPr>
            <p:ph type="title"/>
          </p:nvPr>
        </p:nvSpPr>
        <p:spPr>
          <a:xfrm>
            <a:off x="3340100" y="166688"/>
            <a:ext cx="6870700" cy="1143000"/>
          </a:xfrm>
        </p:spPr>
        <p:txBody>
          <a:bodyPr/>
          <a:lstStyle/>
          <a:p>
            <a:pPr eaLnBrk="1" hangingPunct="1"/>
            <a:r>
              <a:rPr altLang="en-US" smtClean="0"/>
              <a:t>The Marketing Challenge</a:t>
            </a:r>
            <a:endParaRPr altLang="en-US" smtClean="0"/>
          </a:p>
        </p:txBody>
      </p:sp>
      <p:sp>
        <p:nvSpPr>
          <p:cNvPr id="22532"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chemeClr val="tx1"/>
                </a:solidFill>
                <a:latin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9pPr>
          </a:lstStyle>
          <a:p>
            <a:pPr>
              <a:spcBef>
                <a:spcPct val="0"/>
              </a:spcBef>
              <a:buFontTx/>
              <a:buNone/>
            </a:pPr>
            <a:fld id="{DD637575-4567-4952-9D8A-F2D174B5DDC3}" type="slidenum">
              <a:rPr lang="en-US" altLang="en-US" sz="1200">
                <a:solidFill>
                  <a:srgbClr val="898989"/>
                </a:solidFill>
              </a:rPr>
            </a:fld>
            <a:endParaRPr lang="en-US" altLang="en-US" sz="1200">
              <a:solidFill>
                <a:srgbClr val="898989"/>
              </a:solidFill>
            </a:endParaRPr>
          </a:p>
        </p:txBody>
      </p:sp>
      <p:sp>
        <p:nvSpPr>
          <p:cNvPr id="6" name="Footer Placeholder 4"/>
          <p:cNvSpPr>
            <a:spLocks noGrp="1"/>
          </p:cNvSpPr>
          <p:nvPr>
            <p:ph type="ftr" sz="quarter" idx="10"/>
          </p:nvPr>
        </p:nvSpPr>
        <p:spPr/>
        <p:txBody>
          <a:bodyPr/>
          <a:lstStyle/>
          <a:p>
            <a:pPr>
              <a:defRPr/>
            </a:pPr>
            <a:r>
              <a:rPr lang="en-US" dirty="0"/>
              <a:t>Developing a </a:t>
            </a:r>
            <a:r>
              <a:rPr lang="en-US" dirty="0" smtClean="0"/>
              <a:t>Marketing Plan</a:t>
            </a:r>
            <a:endParaRPr lang="en-US"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Content Placeholder 2"/>
          <p:cNvSpPr>
            <a:spLocks noGrp="1"/>
          </p:cNvSpPr>
          <p:nvPr>
            <p:ph idx="1"/>
          </p:nvPr>
        </p:nvSpPr>
        <p:spPr/>
        <p:txBody>
          <a:bodyPr/>
          <a:lstStyle/>
          <a:p>
            <a:pPr eaLnBrk="1" hangingPunct="1">
              <a:buFont typeface="Wingdings" panose="05000000000000000000" pitchFamily="2" charset="2"/>
              <a:buNone/>
            </a:pPr>
            <a:r>
              <a:rPr lang="en-US" altLang="en-US" sz="2000"/>
              <a:t>A good Marketing Plan includes these 10 elements:</a:t>
            </a:r>
            <a:endParaRPr lang="en-US" altLang="en-US" sz="2000"/>
          </a:p>
          <a:p>
            <a:pPr marL="860425" lvl="1" indent="-457200">
              <a:buFont typeface="Calibri" panose="020F0502020204030204" charset="0"/>
              <a:buAutoNum type="arabicPeriod"/>
            </a:pPr>
            <a:r>
              <a:rPr lang="en-US" altLang="en-US" sz="1800"/>
              <a:t>Describe Your Business</a:t>
            </a:r>
            <a:endParaRPr lang="en-US" altLang="en-US" sz="1800"/>
          </a:p>
          <a:p>
            <a:pPr marL="860425" lvl="1" indent="-457200">
              <a:buFont typeface="Calibri" panose="020F0502020204030204" charset="0"/>
              <a:buAutoNum type="arabicPeriod"/>
            </a:pPr>
            <a:r>
              <a:rPr lang="en-US" altLang="en-US" sz="1800"/>
              <a:t>Conduct a Situation Analysis</a:t>
            </a:r>
            <a:endParaRPr lang="en-US" altLang="en-US" sz="1800"/>
          </a:p>
          <a:p>
            <a:pPr marL="860425" lvl="1" indent="-457200">
              <a:buFont typeface="Calibri" panose="020F0502020204030204" charset="0"/>
              <a:buAutoNum type="arabicPeriod"/>
            </a:pPr>
            <a:r>
              <a:rPr lang="en-US" altLang="en-US" sz="1800"/>
              <a:t>Define Your Customer</a:t>
            </a:r>
            <a:endParaRPr lang="en-US" altLang="en-US" sz="1800"/>
          </a:p>
          <a:p>
            <a:pPr marL="860425" lvl="1" indent="-457200">
              <a:buFont typeface="Calibri" panose="020F0502020204030204" charset="0"/>
              <a:buAutoNum type="arabicPeriod"/>
            </a:pPr>
            <a:r>
              <a:rPr lang="en-US" altLang="en-US" sz="1800"/>
              <a:t>Strategize Your Market Entry</a:t>
            </a:r>
            <a:endParaRPr lang="en-US" altLang="en-US" sz="1800"/>
          </a:p>
          <a:p>
            <a:pPr marL="860425" lvl="1" indent="-457200">
              <a:buFont typeface="Calibri" panose="020F0502020204030204" charset="0"/>
              <a:buAutoNum type="arabicPeriod"/>
            </a:pPr>
            <a:r>
              <a:rPr lang="en-US" altLang="en-US" sz="1800"/>
              <a:t>Forecast  your Sales or Demand Measurement</a:t>
            </a:r>
            <a:endParaRPr lang="en-US" altLang="en-US" sz="1800"/>
          </a:p>
          <a:p>
            <a:pPr marL="860425" lvl="1" indent="-457200">
              <a:buFont typeface="Calibri" panose="020F0502020204030204" charset="0"/>
              <a:buAutoNum type="arabicPeriod"/>
            </a:pPr>
            <a:r>
              <a:rPr lang="en-US" altLang="en-US" sz="1800"/>
              <a:t>Define Your Marketing Budget</a:t>
            </a:r>
            <a:endParaRPr lang="en-US" altLang="en-US" sz="1800"/>
          </a:p>
          <a:p>
            <a:pPr marL="860425" lvl="1" indent="-457200">
              <a:buFont typeface="Calibri" panose="020F0502020204030204" charset="0"/>
              <a:buAutoNum type="arabicPeriod"/>
            </a:pPr>
            <a:r>
              <a:rPr lang="en-US" altLang="en-US" sz="1800"/>
              <a:t>Integrate Your Marketing Communication </a:t>
            </a:r>
            <a:endParaRPr lang="en-US" altLang="en-US" sz="1800"/>
          </a:p>
          <a:p>
            <a:pPr marL="860425" lvl="1" indent="-457200">
              <a:buFont typeface="Calibri" panose="020F0502020204030204" charset="0"/>
              <a:buAutoNum type="arabicPeriod"/>
            </a:pPr>
            <a:r>
              <a:rPr lang="en-US" altLang="en-US" sz="1800"/>
              <a:t>Identify Sales Channels</a:t>
            </a:r>
            <a:endParaRPr lang="en-US" altLang="en-US" sz="1800"/>
          </a:p>
          <a:p>
            <a:pPr marL="860425" lvl="1" indent="-457200">
              <a:buFont typeface="Calibri" panose="020F0502020204030204" charset="0"/>
              <a:buAutoNum type="arabicPeriod"/>
            </a:pPr>
            <a:r>
              <a:rPr lang="en-US" altLang="en-US" sz="1800"/>
              <a:t>Track Marketing Activities</a:t>
            </a:r>
            <a:endParaRPr lang="en-US" altLang="en-US" sz="1800"/>
          </a:p>
          <a:p>
            <a:pPr marL="860425" lvl="1" indent="-457200">
              <a:buFont typeface="Calibri" panose="020F0502020204030204" charset="0"/>
              <a:buAutoNum type="arabicPeriod"/>
            </a:pPr>
            <a:r>
              <a:rPr lang="en-US" altLang="en-US" sz="1800"/>
              <a:t>Evaluate Your Progress</a:t>
            </a:r>
            <a:endParaRPr lang="en-US" altLang="en-US" sz="1800"/>
          </a:p>
        </p:txBody>
      </p:sp>
      <p:sp>
        <p:nvSpPr>
          <p:cNvPr id="23555" name="Title 1"/>
          <p:cNvSpPr>
            <a:spLocks noGrp="1"/>
          </p:cNvSpPr>
          <p:nvPr>
            <p:ph type="title"/>
          </p:nvPr>
        </p:nvSpPr>
        <p:spPr>
          <a:xfrm>
            <a:off x="3340100" y="166688"/>
            <a:ext cx="6870700" cy="1143000"/>
          </a:xfrm>
        </p:spPr>
        <p:txBody>
          <a:bodyPr>
            <a:normAutofit fontScale="90000"/>
          </a:bodyPr>
          <a:lstStyle/>
          <a:p>
            <a:pPr eaLnBrk="1" hangingPunct="1"/>
            <a:r>
              <a:rPr altLang="en-US" smtClean="0"/>
              <a:t>The 10 Elements of a Good Marketing Plan</a:t>
            </a:r>
            <a:endParaRPr altLang="en-US" smtClean="0"/>
          </a:p>
        </p:txBody>
      </p:sp>
      <p:sp>
        <p:nvSpPr>
          <p:cNvPr id="23556"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chemeClr val="tx1"/>
                </a:solidFill>
                <a:latin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9pPr>
          </a:lstStyle>
          <a:p>
            <a:pPr>
              <a:spcBef>
                <a:spcPct val="0"/>
              </a:spcBef>
              <a:buFontTx/>
              <a:buNone/>
            </a:pPr>
            <a:fld id="{F95E7782-EF4F-4FF2-931E-8DF2FC2B9B6D}" type="slidenum">
              <a:rPr lang="en-US" altLang="en-US" sz="1200">
                <a:solidFill>
                  <a:srgbClr val="898989"/>
                </a:solidFill>
              </a:rPr>
            </a:fld>
            <a:endParaRPr lang="en-US" altLang="en-US" sz="1200">
              <a:solidFill>
                <a:srgbClr val="898989"/>
              </a:solidFill>
            </a:endParaRPr>
          </a:p>
        </p:txBody>
      </p:sp>
      <p:sp>
        <p:nvSpPr>
          <p:cNvPr id="6" name="Footer Placeholder 4"/>
          <p:cNvSpPr>
            <a:spLocks noGrp="1"/>
          </p:cNvSpPr>
          <p:nvPr>
            <p:ph type="ftr" sz="quarter" idx="10"/>
          </p:nvPr>
        </p:nvSpPr>
        <p:spPr/>
        <p:txBody>
          <a:bodyPr/>
          <a:lstStyle/>
          <a:p>
            <a:pPr>
              <a:defRPr/>
            </a:pPr>
            <a:r>
              <a:rPr lang="en-US" dirty="0"/>
              <a:t>Developing a </a:t>
            </a:r>
            <a:r>
              <a:rPr lang="en-US" dirty="0" smtClean="0"/>
              <a:t>Marketing Plan</a:t>
            </a:r>
            <a:endParaRPr lang="en-US"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Content Placeholder 3"/>
          <p:cNvSpPr>
            <a:spLocks noGrp="1"/>
          </p:cNvSpPr>
          <p:nvPr>
            <p:ph idx="1"/>
          </p:nvPr>
        </p:nvSpPr>
        <p:spPr/>
        <p:txBody>
          <a:bodyPr/>
          <a:lstStyle/>
          <a:p>
            <a:pPr eaLnBrk="1" hangingPunct="1">
              <a:lnSpc>
                <a:spcPct val="80000"/>
              </a:lnSpc>
            </a:pPr>
            <a:r>
              <a:rPr lang="en-US" altLang="en-US" sz="2000"/>
              <a:t>Small business owners often describe themselves by their product or services; however, business must be viewed as a customer-satisfying process, not goods-producing.</a:t>
            </a:r>
            <a:endParaRPr lang="en-US" altLang="en-US" sz="2000"/>
          </a:p>
          <a:p>
            <a:pPr eaLnBrk="1" hangingPunct="1">
              <a:lnSpc>
                <a:spcPct val="80000"/>
              </a:lnSpc>
            </a:pPr>
            <a:r>
              <a:rPr lang="en-US" altLang="en-US" sz="2000"/>
              <a:t>Describe your business in detail and clearly identify goals and objectives. </a:t>
            </a:r>
            <a:endParaRPr lang="en-US" altLang="en-US" sz="2000"/>
          </a:p>
          <a:p>
            <a:pPr eaLnBrk="1" hangingPunct="1">
              <a:lnSpc>
                <a:spcPct val="80000"/>
              </a:lnSpc>
            </a:pPr>
            <a:r>
              <a:rPr lang="en-US" altLang="en-US" sz="2000"/>
              <a:t>Answer the following questions:</a:t>
            </a:r>
            <a:endParaRPr lang="en-US" altLang="en-US" sz="2000"/>
          </a:p>
          <a:p>
            <a:pPr lvl="1" eaLnBrk="1" hangingPunct="1">
              <a:lnSpc>
                <a:spcPct val="80000"/>
              </a:lnSpc>
            </a:pPr>
            <a:r>
              <a:rPr lang="en-US" altLang="en-US" sz="1800"/>
              <a:t>What is your product or service? </a:t>
            </a:r>
            <a:endParaRPr lang="en-US" altLang="en-US" sz="1800"/>
          </a:p>
          <a:p>
            <a:pPr lvl="1" eaLnBrk="1" hangingPunct="1">
              <a:lnSpc>
                <a:spcPct val="80000"/>
              </a:lnSpc>
            </a:pPr>
            <a:r>
              <a:rPr lang="en-US" altLang="en-US" sz="1800"/>
              <a:t>How will your product benefit the customer? </a:t>
            </a:r>
            <a:endParaRPr lang="en-US" altLang="en-US" sz="1800"/>
          </a:p>
          <a:p>
            <a:pPr lvl="1" eaLnBrk="1" hangingPunct="1">
              <a:lnSpc>
                <a:spcPct val="80000"/>
              </a:lnSpc>
            </a:pPr>
            <a:r>
              <a:rPr lang="en-US" altLang="en-US" sz="1800"/>
              <a:t>What is different about the product your business is offering?</a:t>
            </a:r>
            <a:endParaRPr lang="en-US" altLang="en-US" sz="1800"/>
          </a:p>
          <a:p>
            <a:pPr lvl="1" eaLnBrk="1" hangingPunct="1">
              <a:lnSpc>
                <a:spcPct val="80000"/>
              </a:lnSpc>
            </a:pPr>
            <a:r>
              <a:rPr lang="en-US" altLang="en-US" sz="1800"/>
              <a:t>Is it a new business, a takeover, or an expansion?</a:t>
            </a:r>
            <a:endParaRPr lang="en-US" altLang="en-US" sz="1800"/>
          </a:p>
          <a:p>
            <a:pPr lvl="1" eaLnBrk="1" hangingPunct="1">
              <a:lnSpc>
                <a:spcPct val="80000"/>
              </a:lnSpc>
            </a:pPr>
            <a:r>
              <a:rPr lang="en-US" altLang="en-US" sz="1800"/>
              <a:t>Why will your business be profitable?</a:t>
            </a:r>
            <a:endParaRPr lang="en-US" altLang="en-US" sz="1800"/>
          </a:p>
          <a:p>
            <a:pPr lvl="1" eaLnBrk="1" hangingPunct="1">
              <a:lnSpc>
                <a:spcPct val="80000"/>
              </a:lnSpc>
            </a:pPr>
            <a:r>
              <a:rPr lang="en-US" altLang="en-US" sz="1800"/>
              <a:t>What are the growth opportunities? </a:t>
            </a:r>
            <a:endParaRPr lang="en-US" altLang="en-US" sz="1800"/>
          </a:p>
          <a:p>
            <a:pPr lvl="1" eaLnBrk="1" hangingPunct="1">
              <a:lnSpc>
                <a:spcPct val="80000"/>
              </a:lnSpc>
            </a:pPr>
            <a:r>
              <a:rPr lang="en-US" altLang="en-US" sz="1800"/>
              <a:t>What is your geographic marketing area? </a:t>
            </a:r>
            <a:endParaRPr lang="en-US" altLang="en-US" sz="1800"/>
          </a:p>
        </p:txBody>
      </p:sp>
      <p:sp>
        <p:nvSpPr>
          <p:cNvPr id="24579" name="Title 1"/>
          <p:cNvSpPr>
            <a:spLocks noGrp="1"/>
          </p:cNvSpPr>
          <p:nvPr>
            <p:ph type="title"/>
          </p:nvPr>
        </p:nvSpPr>
        <p:spPr>
          <a:xfrm>
            <a:off x="3340100" y="166688"/>
            <a:ext cx="6870700" cy="1143000"/>
          </a:xfrm>
        </p:spPr>
        <p:txBody>
          <a:bodyPr/>
          <a:lstStyle/>
          <a:p>
            <a:pPr eaLnBrk="1" hangingPunct="1"/>
            <a:r>
              <a:rPr altLang="en-US" smtClean="0"/>
              <a:t>1. Describe Your Business</a:t>
            </a:r>
            <a:endParaRPr altLang="en-US" smtClean="0"/>
          </a:p>
        </p:txBody>
      </p:sp>
      <p:sp>
        <p:nvSpPr>
          <p:cNvPr id="24580"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chemeClr val="tx1"/>
                </a:solidFill>
                <a:latin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9pPr>
          </a:lstStyle>
          <a:p>
            <a:pPr>
              <a:spcBef>
                <a:spcPct val="0"/>
              </a:spcBef>
              <a:buFontTx/>
              <a:buNone/>
            </a:pPr>
            <a:fld id="{B03E1350-10E7-4920-9ABB-AE4944F8200C}" type="slidenum">
              <a:rPr lang="en-US" altLang="en-US" sz="1200">
                <a:solidFill>
                  <a:srgbClr val="898989"/>
                </a:solidFill>
              </a:rPr>
            </a:fld>
            <a:endParaRPr lang="en-US" altLang="en-US" sz="1200">
              <a:solidFill>
                <a:srgbClr val="898989"/>
              </a:solidFill>
            </a:endParaRPr>
          </a:p>
        </p:txBody>
      </p:sp>
      <p:sp>
        <p:nvSpPr>
          <p:cNvPr id="7" name="Footer Placeholder 4"/>
          <p:cNvSpPr>
            <a:spLocks noGrp="1"/>
          </p:cNvSpPr>
          <p:nvPr>
            <p:ph type="ftr" sz="quarter" idx="10"/>
          </p:nvPr>
        </p:nvSpPr>
        <p:spPr/>
        <p:txBody>
          <a:bodyPr/>
          <a:lstStyle/>
          <a:p>
            <a:pPr>
              <a:defRPr/>
            </a:pPr>
            <a:r>
              <a:rPr lang="en-US" dirty="0"/>
              <a:t>Developing a </a:t>
            </a:r>
            <a:r>
              <a:rPr lang="en-US" dirty="0" smtClean="0"/>
              <a:t>Marketing Plan</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287486" y="117238"/>
            <a:ext cx="15218229" cy="1494767"/>
          </a:xfrm>
          <a:prstGeom prst="rect">
            <a:avLst/>
          </a:prstGeom>
        </p:spPr>
        <p:txBody>
          <a:bodyPr vert="horz" wrap="square" lIns="0" tIns="139191" rIns="0" bIns="0" rtlCol="0" anchor="ctr">
            <a:spAutoFit/>
          </a:bodyPr>
          <a:lstStyle/>
          <a:p>
            <a:pPr marL="3165475" algn="ctr">
              <a:lnSpc>
                <a:spcPct val="100000"/>
              </a:lnSpc>
              <a:spcBef>
                <a:spcPts val="100"/>
              </a:spcBef>
            </a:pPr>
            <a:r>
              <a:rPr spc="-5" dirty="0">
                <a:latin typeface="Merriweather" panose="00000500000000000000" pitchFamily="2" charset="0"/>
              </a:rPr>
              <a:t>Digital</a:t>
            </a:r>
            <a:r>
              <a:rPr spc="-40" dirty="0">
                <a:latin typeface="Merriweather" panose="00000500000000000000" pitchFamily="2" charset="0"/>
              </a:rPr>
              <a:t> </a:t>
            </a:r>
            <a:r>
              <a:rPr dirty="0">
                <a:latin typeface="Merriweather" panose="00000500000000000000" pitchFamily="2" charset="0"/>
              </a:rPr>
              <a:t>Marketing</a:t>
            </a:r>
            <a:r>
              <a:rPr spc="-35" dirty="0">
                <a:latin typeface="Merriweather" panose="00000500000000000000" pitchFamily="2" charset="0"/>
              </a:rPr>
              <a:t> </a:t>
            </a:r>
            <a:r>
              <a:rPr dirty="0">
                <a:latin typeface="Merriweather" panose="00000500000000000000" pitchFamily="2" charset="0"/>
              </a:rPr>
              <a:t>Planning</a:t>
            </a:r>
            <a:r>
              <a:rPr spc="-40" dirty="0">
                <a:latin typeface="Merriweather" panose="00000500000000000000" pitchFamily="2" charset="0"/>
              </a:rPr>
              <a:t> </a:t>
            </a:r>
            <a:r>
              <a:rPr dirty="0">
                <a:latin typeface="Merriweather" panose="00000500000000000000" pitchFamily="2" charset="0"/>
              </a:rPr>
              <a:t>:</a:t>
            </a:r>
            <a:endParaRPr dirty="0">
              <a:latin typeface="Merriweather" panose="00000500000000000000" pitchFamily="2" charset="0"/>
            </a:endParaRPr>
          </a:p>
          <a:p>
            <a:pPr marL="3165475" algn="ctr">
              <a:lnSpc>
                <a:spcPct val="100000"/>
              </a:lnSpc>
              <a:spcBef>
                <a:spcPts val="5"/>
              </a:spcBef>
            </a:pPr>
            <a:r>
              <a:rPr spc="-5" dirty="0">
                <a:latin typeface="Merriweather" panose="00000500000000000000" pitchFamily="2" charset="0"/>
              </a:rPr>
              <a:t>Issues</a:t>
            </a:r>
            <a:r>
              <a:rPr spc="-20" dirty="0">
                <a:latin typeface="Merriweather" panose="00000500000000000000" pitchFamily="2" charset="0"/>
              </a:rPr>
              <a:t> </a:t>
            </a:r>
            <a:r>
              <a:rPr spc="-5" dirty="0">
                <a:latin typeface="Merriweather" panose="00000500000000000000" pitchFamily="2" charset="0"/>
              </a:rPr>
              <a:t>and</a:t>
            </a:r>
            <a:r>
              <a:rPr spc="-25" dirty="0">
                <a:latin typeface="Merriweather" panose="00000500000000000000" pitchFamily="2" charset="0"/>
              </a:rPr>
              <a:t> </a:t>
            </a:r>
            <a:r>
              <a:rPr spc="-5" dirty="0">
                <a:latin typeface="Merriweather" panose="00000500000000000000" pitchFamily="2" charset="0"/>
              </a:rPr>
              <a:t>solutions</a:t>
            </a:r>
            <a:r>
              <a:rPr spc="-50" dirty="0">
                <a:latin typeface="Merriweather" panose="00000500000000000000" pitchFamily="2" charset="0"/>
              </a:rPr>
              <a:t> </a:t>
            </a:r>
            <a:r>
              <a:rPr dirty="0">
                <a:latin typeface="Merriweather" panose="00000500000000000000" pitchFamily="2" charset="0"/>
              </a:rPr>
              <a:t>(Continued)</a:t>
            </a:r>
            <a:endParaRPr dirty="0">
              <a:latin typeface="Merriweather" panose="00000500000000000000" pitchFamily="2" charset="0"/>
            </a:endParaRPr>
          </a:p>
        </p:txBody>
      </p:sp>
      <p:graphicFrame>
        <p:nvGraphicFramePr>
          <p:cNvPr id="3" name="object 3"/>
          <p:cNvGraphicFramePr>
            <a:graphicFrameLocks noGrp="1"/>
          </p:cNvGraphicFramePr>
          <p:nvPr/>
        </p:nvGraphicFramePr>
        <p:xfrm>
          <a:off x="1379627" y="1775291"/>
          <a:ext cx="9135973" cy="3863509"/>
        </p:xfrm>
        <a:graphic>
          <a:graphicData uri="http://schemas.openxmlformats.org/drawingml/2006/table">
            <a:tbl>
              <a:tblPr firstRow="1" bandRow="1">
                <a:tableStyleId>{2D5ABB26-0587-4C30-8999-92F81FD0307C}</a:tableStyleId>
              </a:tblPr>
              <a:tblGrid>
                <a:gridCol w="4230487"/>
                <a:gridCol w="4905486"/>
              </a:tblGrid>
              <a:tr h="408310">
                <a:tc>
                  <a:txBody>
                    <a:bodyPr/>
                    <a:lstStyle/>
                    <a:p>
                      <a:pPr marL="80010" algn="ctr">
                        <a:lnSpc>
                          <a:spcPct val="100000"/>
                        </a:lnSpc>
                        <a:spcBef>
                          <a:spcPts val="280"/>
                        </a:spcBef>
                      </a:pPr>
                      <a:r>
                        <a:rPr lang="en-GB" sz="1800" b="1" spc="-5" dirty="0" smtClean="0">
                          <a:solidFill>
                            <a:srgbClr val="FFFFFF"/>
                          </a:solidFill>
                          <a:latin typeface="Arial" panose="020B0604020202020204"/>
                          <a:cs typeface="Arial" panose="020B0604020202020204"/>
                        </a:rPr>
                        <a:t>POTENTIAL</a:t>
                      </a:r>
                      <a:r>
                        <a:rPr lang="en-GB" sz="1800" b="1" dirty="0" smtClean="0">
                          <a:solidFill>
                            <a:srgbClr val="FFFFFF"/>
                          </a:solidFill>
                          <a:latin typeface="Arial" panose="020B0604020202020204"/>
                          <a:cs typeface="Arial" panose="020B0604020202020204"/>
                        </a:rPr>
                        <a:t> </a:t>
                      </a:r>
                      <a:r>
                        <a:rPr lang="en-GB" sz="1800" b="1" spc="-5" dirty="0" smtClean="0">
                          <a:solidFill>
                            <a:srgbClr val="FFFFFF"/>
                          </a:solidFill>
                          <a:latin typeface="Arial" panose="020B0604020202020204"/>
                          <a:cs typeface="Arial" panose="020B0604020202020204"/>
                        </a:rPr>
                        <a:t>ISSUES</a:t>
                      </a:r>
                      <a:endParaRPr lang="en-GB" sz="1800" dirty="0">
                        <a:latin typeface="Arial" panose="020B0604020202020204"/>
                        <a:cs typeface="Arial" panose="020B0604020202020204"/>
                      </a:endParaRPr>
                    </a:p>
                  </a:txBody>
                  <a:tcPr marL="0" marR="0" marT="3556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FF9A31"/>
                    </a:solidFill>
                  </a:tcPr>
                </a:tc>
                <a:tc>
                  <a:txBody>
                    <a:bodyPr/>
                    <a:lstStyle/>
                    <a:p>
                      <a:pPr marL="80645" algn="ctr">
                        <a:lnSpc>
                          <a:spcPct val="100000"/>
                        </a:lnSpc>
                        <a:spcBef>
                          <a:spcPts val="280"/>
                        </a:spcBef>
                      </a:pPr>
                      <a:r>
                        <a:rPr lang="en-GB" sz="1800" b="1" spc="-5" dirty="0" smtClean="0">
                          <a:solidFill>
                            <a:srgbClr val="FFFFFF"/>
                          </a:solidFill>
                          <a:latin typeface="Arial" panose="020B0604020202020204"/>
                          <a:cs typeface="Arial" panose="020B0604020202020204"/>
                        </a:rPr>
                        <a:t>POTENTIAL</a:t>
                      </a:r>
                      <a:r>
                        <a:rPr lang="en-GB" sz="1800" b="1" spc="5" dirty="0" smtClean="0">
                          <a:solidFill>
                            <a:srgbClr val="FFFFFF"/>
                          </a:solidFill>
                          <a:latin typeface="Arial" panose="020B0604020202020204"/>
                          <a:cs typeface="Arial" panose="020B0604020202020204"/>
                        </a:rPr>
                        <a:t> </a:t>
                      </a:r>
                      <a:r>
                        <a:rPr lang="en-GB" sz="1800" b="1" spc="-10" dirty="0" smtClean="0">
                          <a:solidFill>
                            <a:srgbClr val="FFFFFF"/>
                          </a:solidFill>
                          <a:latin typeface="Arial" panose="020B0604020202020204"/>
                          <a:cs typeface="Arial" panose="020B0604020202020204"/>
                        </a:rPr>
                        <a:t>SOLUTION</a:t>
                      </a:r>
                      <a:endParaRPr lang="en-GB" sz="1800" dirty="0">
                        <a:latin typeface="Arial" panose="020B0604020202020204"/>
                        <a:cs typeface="Arial" panose="020B0604020202020204"/>
                      </a:endParaRPr>
                    </a:p>
                  </a:txBody>
                  <a:tcPr marL="0" marR="0" marT="3556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FF9A31"/>
                    </a:solidFill>
                  </a:tcPr>
                </a:tc>
              </a:tr>
              <a:tr h="3455199">
                <a:tc>
                  <a:txBody>
                    <a:bodyPr/>
                    <a:lstStyle/>
                    <a:p>
                      <a:pPr marL="80010" marR="391160" algn="ctr">
                        <a:lnSpc>
                          <a:spcPct val="100000"/>
                        </a:lnSpc>
                        <a:spcBef>
                          <a:spcPts val="275"/>
                        </a:spcBef>
                      </a:pPr>
                      <a:r>
                        <a:rPr sz="1800" spc="-5" dirty="0">
                          <a:solidFill>
                            <a:srgbClr val="221F1F"/>
                          </a:solidFill>
                          <a:latin typeface="Arial MT"/>
                          <a:cs typeface="Arial MT"/>
                        </a:rPr>
                        <a:t>Relevant customer data not collected or </a:t>
                      </a:r>
                      <a:r>
                        <a:rPr sz="1800" spc="-375" dirty="0">
                          <a:solidFill>
                            <a:srgbClr val="221F1F"/>
                          </a:solidFill>
                          <a:latin typeface="Arial MT"/>
                          <a:cs typeface="Arial MT"/>
                        </a:rPr>
                        <a:t> </a:t>
                      </a:r>
                      <a:r>
                        <a:rPr sz="1800" spc="-5" dirty="0">
                          <a:solidFill>
                            <a:srgbClr val="221F1F"/>
                          </a:solidFill>
                          <a:latin typeface="Arial MT"/>
                          <a:cs typeface="Arial MT"/>
                        </a:rPr>
                        <a:t>utilised</a:t>
                      </a:r>
                      <a:endParaRPr sz="1800" dirty="0">
                        <a:latin typeface="Arial MT"/>
                        <a:cs typeface="Arial MT"/>
                      </a:endParaRPr>
                    </a:p>
                    <a:p>
                      <a:pPr algn="ctr">
                        <a:lnSpc>
                          <a:spcPct val="100000"/>
                        </a:lnSpc>
                      </a:pPr>
                      <a:endParaRPr sz="1800" dirty="0">
                        <a:latin typeface="Times New Roman" panose="02020603050405020304"/>
                        <a:cs typeface="Times New Roman" panose="02020603050405020304"/>
                      </a:endParaRPr>
                    </a:p>
                    <a:p>
                      <a:pPr algn="ctr">
                        <a:lnSpc>
                          <a:spcPct val="100000"/>
                        </a:lnSpc>
                        <a:spcBef>
                          <a:spcPts val="25"/>
                        </a:spcBef>
                      </a:pPr>
                      <a:endParaRPr sz="1800" dirty="0">
                        <a:latin typeface="Times New Roman" panose="02020603050405020304"/>
                        <a:cs typeface="Times New Roman" panose="02020603050405020304"/>
                      </a:endParaRPr>
                    </a:p>
                    <a:p>
                      <a:pPr marL="80010" algn="ctr">
                        <a:lnSpc>
                          <a:spcPct val="100000"/>
                        </a:lnSpc>
                      </a:pPr>
                      <a:r>
                        <a:rPr sz="1800" spc="-5" dirty="0">
                          <a:solidFill>
                            <a:srgbClr val="221F1F"/>
                          </a:solidFill>
                          <a:latin typeface="Arial MT"/>
                          <a:cs typeface="Arial MT"/>
                        </a:rPr>
                        <a:t>Lack</a:t>
                      </a:r>
                      <a:r>
                        <a:rPr sz="1800" spc="-55" dirty="0">
                          <a:solidFill>
                            <a:srgbClr val="221F1F"/>
                          </a:solidFill>
                          <a:latin typeface="Arial MT"/>
                          <a:cs typeface="Arial MT"/>
                        </a:rPr>
                        <a:t> </a:t>
                      </a:r>
                      <a:r>
                        <a:rPr sz="1800" spc="-5" dirty="0">
                          <a:solidFill>
                            <a:srgbClr val="221F1F"/>
                          </a:solidFill>
                          <a:latin typeface="Arial MT"/>
                          <a:cs typeface="Arial MT"/>
                        </a:rPr>
                        <a:t>of</a:t>
                      </a:r>
                      <a:r>
                        <a:rPr sz="1800" spc="-35" dirty="0">
                          <a:solidFill>
                            <a:srgbClr val="221F1F"/>
                          </a:solidFill>
                          <a:latin typeface="Arial MT"/>
                          <a:cs typeface="Arial MT"/>
                        </a:rPr>
                        <a:t> </a:t>
                      </a:r>
                      <a:r>
                        <a:rPr sz="1800" dirty="0">
                          <a:solidFill>
                            <a:srgbClr val="221F1F"/>
                          </a:solidFill>
                          <a:latin typeface="Arial MT"/>
                          <a:cs typeface="Arial MT"/>
                        </a:rPr>
                        <a:t>control</a:t>
                      </a:r>
                      <a:endParaRPr sz="1800" dirty="0">
                        <a:latin typeface="Arial MT"/>
                        <a:cs typeface="Arial MT"/>
                      </a:endParaRPr>
                    </a:p>
                    <a:p>
                      <a:pPr algn="ctr">
                        <a:lnSpc>
                          <a:spcPct val="100000"/>
                        </a:lnSpc>
                      </a:pPr>
                      <a:endParaRPr sz="1800" dirty="0">
                        <a:latin typeface="Times New Roman" panose="02020603050405020304"/>
                        <a:cs typeface="Times New Roman" panose="02020603050405020304"/>
                      </a:endParaRPr>
                    </a:p>
                    <a:p>
                      <a:pPr algn="ctr">
                        <a:lnSpc>
                          <a:spcPct val="100000"/>
                        </a:lnSpc>
                      </a:pPr>
                      <a:endParaRPr sz="1800" dirty="0">
                        <a:latin typeface="Times New Roman" panose="02020603050405020304"/>
                        <a:cs typeface="Times New Roman" panose="02020603050405020304"/>
                      </a:endParaRPr>
                    </a:p>
                    <a:p>
                      <a:pPr algn="ctr">
                        <a:lnSpc>
                          <a:spcPct val="100000"/>
                        </a:lnSpc>
                        <a:spcBef>
                          <a:spcPts val="40"/>
                        </a:spcBef>
                      </a:pPr>
                      <a:endParaRPr sz="1800" dirty="0">
                        <a:latin typeface="Times New Roman" panose="02020603050405020304"/>
                        <a:cs typeface="Times New Roman" panose="02020603050405020304"/>
                      </a:endParaRPr>
                    </a:p>
                    <a:p>
                      <a:pPr marL="80010" algn="ctr">
                        <a:lnSpc>
                          <a:spcPct val="100000"/>
                        </a:lnSpc>
                      </a:pPr>
                      <a:r>
                        <a:rPr sz="1800" spc="-5" dirty="0">
                          <a:solidFill>
                            <a:srgbClr val="221F1F"/>
                          </a:solidFill>
                          <a:latin typeface="Arial MT"/>
                          <a:cs typeface="Arial MT"/>
                        </a:rPr>
                        <a:t>Lack</a:t>
                      </a:r>
                      <a:r>
                        <a:rPr sz="1800" spc="-35" dirty="0">
                          <a:solidFill>
                            <a:srgbClr val="221F1F"/>
                          </a:solidFill>
                          <a:latin typeface="Arial MT"/>
                          <a:cs typeface="Arial MT"/>
                        </a:rPr>
                        <a:t> </a:t>
                      </a:r>
                      <a:r>
                        <a:rPr sz="1800" spc="-5" dirty="0">
                          <a:solidFill>
                            <a:srgbClr val="221F1F"/>
                          </a:solidFill>
                          <a:latin typeface="Arial MT"/>
                          <a:cs typeface="Arial MT"/>
                        </a:rPr>
                        <a:t>of</a:t>
                      </a:r>
                      <a:r>
                        <a:rPr sz="1800" spc="-20" dirty="0">
                          <a:solidFill>
                            <a:srgbClr val="221F1F"/>
                          </a:solidFill>
                          <a:latin typeface="Arial MT"/>
                          <a:cs typeface="Arial MT"/>
                        </a:rPr>
                        <a:t> </a:t>
                      </a:r>
                      <a:r>
                        <a:rPr sz="1800" spc="-5" dirty="0">
                          <a:solidFill>
                            <a:srgbClr val="221F1F"/>
                          </a:solidFill>
                          <a:latin typeface="Arial MT"/>
                          <a:cs typeface="Arial MT"/>
                        </a:rPr>
                        <a:t>senior</a:t>
                      </a:r>
                      <a:r>
                        <a:rPr sz="1800" spc="-30" dirty="0">
                          <a:solidFill>
                            <a:srgbClr val="221F1F"/>
                          </a:solidFill>
                          <a:latin typeface="Arial MT"/>
                          <a:cs typeface="Arial MT"/>
                        </a:rPr>
                        <a:t> </a:t>
                      </a:r>
                      <a:r>
                        <a:rPr sz="1800" spc="-5" dirty="0">
                          <a:solidFill>
                            <a:srgbClr val="221F1F"/>
                          </a:solidFill>
                          <a:latin typeface="Arial MT"/>
                          <a:cs typeface="Arial MT"/>
                        </a:rPr>
                        <a:t>management</a:t>
                      </a:r>
                      <a:r>
                        <a:rPr sz="1800" spc="-45" dirty="0">
                          <a:solidFill>
                            <a:srgbClr val="221F1F"/>
                          </a:solidFill>
                          <a:latin typeface="Arial MT"/>
                          <a:cs typeface="Arial MT"/>
                        </a:rPr>
                        <a:t> </a:t>
                      </a:r>
                      <a:r>
                        <a:rPr sz="1800" spc="-5" dirty="0">
                          <a:solidFill>
                            <a:srgbClr val="221F1F"/>
                          </a:solidFill>
                          <a:latin typeface="Arial MT"/>
                          <a:cs typeface="Arial MT"/>
                        </a:rPr>
                        <a:t>support</a:t>
                      </a:r>
                      <a:endParaRPr sz="1800" dirty="0">
                        <a:latin typeface="Arial MT"/>
                        <a:cs typeface="Arial MT"/>
                      </a:endParaRPr>
                    </a:p>
                  </a:txBody>
                  <a:tcPr marL="0" marR="0" marT="3492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FFDECD"/>
                    </a:solidFill>
                  </a:tcPr>
                </a:tc>
                <a:tc>
                  <a:txBody>
                    <a:bodyPr/>
                    <a:lstStyle/>
                    <a:p>
                      <a:pPr marL="261620" marR="364490" indent="-181610" algn="ctr">
                        <a:lnSpc>
                          <a:spcPct val="100000"/>
                        </a:lnSpc>
                        <a:spcBef>
                          <a:spcPts val="275"/>
                        </a:spcBef>
                      </a:pPr>
                      <a:r>
                        <a:rPr sz="1800" spc="-5" dirty="0">
                          <a:solidFill>
                            <a:srgbClr val="221F1F"/>
                          </a:solidFill>
                          <a:latin typeface="Arial MT"/>
                          <a:cs typeface="Arial MT"/>
                        </a:rPr>
                        <a:t>Research </a:t>
                      </a:r>
                      <a:r>
                        <a:rPr sz="1800" dirty="0">
                          <a:solidFill>
                            <a:srgbClr val="221F1F"/>
                          </a:solidFill>
                          <a:latin typeface="Arial MT"/>
                          <a:cs typeface="Arial MT"/>
                        </a:rPr>
                        <a:t>to </a:t>
                      </a:r>
                      <a:r>
                        <a:rPr sz="1800" spc="-5" dirty="0">
                          <a:solidFill>
                            <a:srgbClr val="221F1F"/>
                          </a:solidFill>
                          <a:latin typeface="Arial MT"/>
                          <a:cs typeface="Arial MT"/>
                        </a:rPr>
                        <a:t>ensure best possible knowledge of </a:t>
                      </a:r>
                      <a:r>
                        <a:rPr sz="1800" spc="-375" dirty="0">
                          <a:solidFill>
                            <a:srgbClr val="221F1F"/>
                          </a:solidFill>
                          <a:latin typeface="Arial MT"/>
                          <a:cs typeface="Arial MT"/>
                        </a:rPr>
                        <a:t> </a:t>
                      </a:r>
                      <a:r>
                        <a:rPr sz="1800" spc="-5" dirty="0">
                          <a:solidFill>
                            <a:srgbClr val="221F1F"/>
                          </a:solidFill>
                          <a:latin typeface="Arial MT"/>
                          <a:cs typeface="Arial MT"/>
                        </a:rPr>
                        <a:t>target</a:t>
                      </a:r>
                      <a:r>
                        <a:rPr sz="1800" spc="-40" dirty="0">
                          <a:solidFill>
                            <a:srgbClr val="221F1F"/>
                          </a:solidFill>
                          <a:latin typeface="Arial MT"/>
                          <a:cs typeface="Arial MT"/>
                        </a:rPr>
                        <a:t> </a:t>
                      </a:r>
                      <a:r>
                        <a:rPr sz="1800" spc="-5" dirty="0">
                          <a:solidFill>
                            <a:srgbClr val="221F1F"/>
                          </a:solidFill>
                          <a:latin typeface="Arial MT"/>
                          <a:cs typeface="Arial MT"/>
                        </a:rPr>
                        <a:t>customers;</a:t>
                      </a:r>
                      <a:r>
                        <a:rPr sz="1800" spc="-50" dirty="0">
                          <a:solidFill>
                            <a:srgbClr val="221F1F"/>
                          </a:solidFill>
                          <a:latin typeface="Arial MT"/>
                          <a:cs typeface="Arial MT"/>
                        </a:rPr>
                        <a:t> </a:t>
                      </a:r>
                      <a:r>
                        <a:rPr sz="1800" spc="-5" dirty="0">
                          <a:solidFill>
                            <a:srgbClr val="221F1F"/>
                          </a:solidFill>
                          <a:latin typeface="Arial MT"/>
                          <a:cs typeface="Arial MT"/>
                        </a:rPr>
                        <a:t>integrate</a:t>
                      </a:r>
                      <a:r>
                        <a:rPr sz="1800" spc="-45" dirty="0">
                          <a:solidFill>
                            <a:srgbClr val="221F1F"/>
                          </a:solidFill>
                          <a:latin typeface="Arial MT"/>
                          <a:cs typeface="Arial MT"/>
                        </a:rPr>
                        <a:t> </a:t>
                      </a:r>
                      <a:r>
                        <a:rPr sz="1800" spc="-5" dirty="0">
                          <a:solidFill>
                            <a:srgbClr val="221F1F"/>
                          </a:solidFill>
                          <a:latin typeface="Arial MT"/>
                          <a:cs typeface="Arial MT"/>
                        </a:rPr>
                        <a:t>customer</a:t>
                      </a:r>
                      <a:endParaRPr sz="1800" dirty="0">
                        <a:latin typeface="Arial MT"/>
                        <a:cs typeface="Arial MT"/>
                      </a:endParaRPr>
                    </a:p>
                    <a:p>
                      <a:pPr marL="261620" algn="ctr">
                        <a:lnSpc>
                          <a:spcPct val="100000"/>
                        </a:lnSpc>
                      </a:pPr>
                      <a:r>
                        <a:rPr sz="1800" spc="-5" dirty="0">
                          <a:solidFill>
                            <a:srgbClr val="221F1F"/>
                          </a:solidFill>
                          <a:latin typeface="Arial MT"/>
                          <a:cs typeface="Arial MT"/>
                        </a:rPr>
                        <a:t>data</a:t>
                      </a:r>
                      <a:r>
                        <a:rPr sz="1800" spc="-40" dirty="0">
                          <a:solidFill>
                            <a:srgbClr val="221F1F"/>
                          </a:solidFill>
                          <a:latin typeface="Arial MT"/>
                          <a:cs typeface="Arial MT"/>
                        </a:rPr>
                        <a:t> </a:t>
                      </a:r>
                      <a:r>
                        <a:rPr sz="1800" spc="-5" dirty="0">
                          <a:solidFill>
                            <a:srgbClr val="221F1F"/>
                          </a:solidFill>
                          <a:latin typeface="Arial MT"/>
                          <a:cs typeface="Arial MT"/>
                        </a:rPr>
                        <a:t>into</a:t>
                      </a:r>
                      <a:r>
                        <a:rPr sz="1800" spc="-30" dirty="0">
                          <a:solidFill>
                            <a:srgbClr val="221F1F"/>
                          </a:solidFill>
                          <a:latin typeface="Arial MT"/>
                          <a:cs typeface="Arial MT"/>
                        </a:rPr>
                        <a:t> </a:t>
                      </a:r>
                      <a:r>
                        <a:rPr sz="1800" spc="-5" dirty="0">
                          <a:solidFill>
                            <a:srgbClr val="221F1F"/>
                          </a:solidFill>
                          <a:latin typeface="Arial MT"/>
                          <a:cs typeface="Arial MT"/>
                        </a:rPr>
                        <a:t>existing</a:t>
                      </a:r>
                      <a:r>
                        <a:rPr sz="1800" spc="-30" dirty="0">
                          <a:solidFill>
                            <a:srgbClr val="221F1F"/>
                          </a:solidFill>
                          <a:latin typeface="Arial MT"/>
                          <a:cs typeface="Arial MT"/>
                        </a:rPr>
                        <a:t> </a:t>
                      </a:r>
                      <a:r>
                        <a:rPr sz="1800" spc="-5" dirty="0">
                          <a:solidFill>
                            <a:srgbClr val="221F1F"/>
                          </a:solidFill>
                          <a:latin typeface="Arial MT"/>
                          <a:cs typeface="Arial MT"/>
                        </a:rPr>
                        <a:t>systems</a:t>
                      </a:r>
                      <a:endParaRPr sz="1800" dirty="0">
                        <a:latin typeface="Arial MT"/>
                        <a:cs typeface="Arial MT"/>
                      </a:endParaRPr>
                    </a:p>
                    <a:p>
                      <a:pPr algn="ctr">
                        <a:lnSpc>
                          <a:spcPct val="100000"/>
                        </a:lnSpc>
                        <a:spcBef>
                          <a:spcPts val="10"/>
                        </a:spcBef>
                      </a:pPr>
                      <a:endParaRPr sz="1800" dirty="0">
                        <a:latin typeface="Times New Roman" panose="02020603050405020304"/>
                        <a:cs typeface="Times New Roman" panose="02020603050405020304"/>
                      </a:endParaRPr>
                    </a:p>
                    <a:p>
                      <a:pPr marL="261620" marR="577215" indent="-181610" algn="ctr">
                        <a:lnSpc>
                          <a:spcPct val="100000"/>
                        </a:lnSpc>
                        <a:spcBef>
                          <a:spcPts val="5"/>
                        </a:spcBef>
                      </a:pPr>
                      <a:r>
                        <a:rPr sz="1800" spc="-5" dirty="0">
                          <a:solidFill>
                            <a:srgbClr val="221F1F"/>
                          </a:solidFill>
                          <a:latin typeface="Arial MT"/>
                          <a:cs typeface="Arial MT"/>
                        </a:rPr>
                        <a:t>Measure and analyse regularly </a:t>
                      </a:r>
                      <a:r>
                        <a:rPr sz="1800" dirty="0">
                          <a:solidFill>
                            <a:srgbClr val="221F1F"/>
                          </a:solidFill>
                          <a:latin typeface="Arial MT"/>
                          <a:cs typeface="Arial MT"/>
                        </a:rPr>
                        <a:t>to take </a:t>
                      </a:r>
                      <a:r>
                        <a:rPr sz="1800" spc="5" dirty="0">
                          <a:solidFill>
                            <a:srgbClr val="221F1F"/>
                          </a:solidFill>
                          <a:latin typeface="Arial MT"/>
                          <a:cs typeface="Arial MT"/>
                        </a:rPr>
                        <a:t> </a:t>
                      </a:r>
                      <a:r>
                        <a:rPr sz="1800" spc="-5" dirty="0">
                          <a:solidFill>
                            <a:srgbClr val="221F1F"/>
                          </a:solidFill>
                          <a:latin typeface="Arial MT"/>
                          <a:cs typeface="Arial MT"/>
                        </a:rPr>
                        <a:t>corrective action </a:t>
                      </a:r>
                      <a:r>
                        <a:rPr sz="1800" dirty="0">
                          <a:solidFill>
                            <a:srgbClr val="221F1F"/>
                          </a:solidFill>
                          <a:latin typeface="Arial MT"/>
                          <a:cs typeface="Arial MT"/>
                        </a:rPr>
                        <a:t>to </a:t>
                      </a:r>
                      <a:r>
                        <a:rPr sz="1800" spc="-5" dirty="0">
                          <a:solidFill>
                            <a:srgbClr val="221F1F"/>
                          </a:solidFill>
                          <a:latin typeface="Arial MT"/>
                          <a:cs typeface="Arial MT"/>
                        </a:rPr>
                        <a:t>ensure achievement of </a:t>
                      </a:r>
                      <a:r>
                        <a:rPr sz="1800" spc="-375" dirty="0">
                          <a:solidFill>
                            <a:srgbClr val="221F1F"/>
                          </a:solidFill>
                          <a:latin typeface="Arial MT"/>
                          <a:cs typeface="Arial MT"/>
                        </a:rPr>
                        <a:t> </a:t>
                      </a:r>
                      <a:r>
                        <a:rPr sz="1800" spc="-5" dirty="0">
                          <a:solidFill>
                            <a:srgbClr val="221F1F"/>
                          </a:solidFill>
                          <a:latin typeface="Arial MT"/>
                          <a:cs typeface="Arial MT"/>
                        </a:rPr>
                        <a:t>objectives</a:t>
                      </a:r>
                      <a:endParaRPr sz="1800" dirty="0">
                        <a:latin typeface="Arial MT"/>
                        <a:cs typeface="Arial MT"/>
                      </a:endParaRPr>
                    </a:p>
                    <a:p>
                      <a:pPr algn="ctr">
                        <a:lnSpc>
                          <a:spcPct val="100000"/>
                        </a:lnSpc>
                        <a:spcBef>
                          <a:spcPts val="10"/>
                        </a:spcBef>
                      </a:pPr>
                      <a:endParaRPr sz="1800" dirty="0">
                        <a:latin typeface="Times New Roman" panose="02020603050405020304"/>
                        <a:cs typeface="Times New Roman" panose="02020603050405020304"/>
                      </a:endParaRPr>
                    </a:p>
                    <a:p>
                      <a:pPr marL="261620" marR="447675" indent="-181610" algn="ctr">
                        <a:lnSpc>
                          <a:spcPct val="100000"/>
                        </a:lnSpc>
                      </a:pPr>
                      <a:r>
                        <a:rPr sz="1800" dirty="0">
                          <a:solidFill>
                            <a:srgbClr val="221F1F"/>
                          </a:solidFill>
                          <a:latin typeface="Arial MT"/>
                          <a:cs typeface="Arial MT"/>
                        </a:rPr>
                        <a:t>Ensure </a:t>
                      </a:r>
                      <a:r>
                        <a:rPr sz="1800" spc="-5" dirty="0">
                          <a:solidFill>
                            <a:srgbClr val="221F1F"/>
                          </a:solidFill>
                          <a:latin typeface="Arial MT"/>
                          <a:cs typeface="Arial MT"/>
                        </a:rPr>
                        <a:t>support for </a:t>
                      </a:r>
                      <a:r>
                        <a:rPr sz="1800" dirty="0">
                          <a:solidFill>
                            <a:srgbClr val="221F1F"/>
                          </a:solidFill>
                          <a:latin typeface="Arial MT"/>
                          <a:cs typeface="Arial MT"/>
                        </a:rPr>
                        <a:t>a </a:t>
                      </a:r>
                      <a:r>
                        <a:rPr sz="1800" spc="-5" dirty="0">
                          <a:solidFill>
                            <a:srgbClr val="221F1F"/>
                          </a:solidFill>
                          <a:latin typeface="Arial MT"/>
                          <a:cs typeface="Arial MT"/>
                        </a:rPr>
                        <a:t>long-term digital </a:t>
                      </a:r>
                      <a:r>
                        <a:rPr sz="1800" dirty="0">
                          <a:solidFill>
                            <a:srgbClr val="221F1F"/>
                          </a:solidFill>
                          <a:latin typeface="Arial MT"/>
                          <a:cs typeface="Arial MT"/>
                        </a:rPr>
                        <a:t> </a:t>
                      </a:r>
                      <a:r>
                        <a:rPr sz="1800" spc="-5" dirty="0">
                          <a:solidFill>
                            <a:srgbClr val="221F1F"/>
                          </a:solidFill>
                          <a:latin typeface="Arial MT"/>
                          <a:cs typeface="Arial MT"/>
                        </a:rPr>
                        <a:t>transformation plan </a:t>
                      </a:r>
                      <a:r>
                        <a:rPr sz="1800" dirty="0">
                          <a:solidFill>
                            <a:srgbClr val="221F1F"/>
                          </a:solidFill>
                          <a:latin typeface="Arial MT"/>
                          <a:cs typeface="Arial MT"/>
                        </a:rPr>
                        <a:t>as this </a:t>
                      </a:r>
                      <a:r>
                        <a:rPr sz="1800" spc="-10" dirty="0">
                          <a:solidFill>
                            <a:srgbClr val="221F1F"/>
                          </a:solidFill>
                          <a:latin typeface="Arial MT"/>
                          <a:cs typeface="Arial MT"/>
                        </a:rPr>
                        <a:t>will </a:t>
                      </a:r>
                      <a:r>
                        <a:rPr sz="1800" dirty="0">
                          <a:solidFill>
                            <a:srgbClr val="221F1F"/>
                          </a:solidFill>
                          <a:latin typeface="Arial MT"/>
                          <a:cs typeface="Arial MT"/>
                        </a:rPr>
                        <a:t>be </a:t>
                      </a:r>
                      <a:r>
                        <a:rPr sz="1800" spc="-5" dirty="0">
                          <a:solidFill>
                            <a:srgbClr val="221F1F"/>
                          </a:solidFill>
                          <a:latin typeface="Arial MT"/>
                          <a:cs typeface="Arial MT"/>
                        </a:rPr>
                        <a:t>needed </a:t>
                      </a:r>
                      <a:r>
                        <a:rPr sz="1800" dirty="0">
                          <a:solidFill>
                            <a:srgbClr val="221F1F"/>
                          </a:solidFill>
                          <a:latin typeface="Arial MT"/>
                          <a:cs typeface="Arial MT"/>
                        </a:rPr>
                        <a:t>to </a:t>
                      </a:r>
                      <a:r>
                        <a:rPr sz="1800" spc="-375" dirty="0">
                          <a:solidFill>
                            <a:srgbClr val="221F1F"/>
                          </a:solidFill>
                          <a:latin typeface="Arial MT"/>
                          <a:cs typeface="Arial MT"/>
                        </a:rPr>
                        <a:t> </a:t>
                      </a:r>
                      <a:r>
                        <a:rPr sz="1800" spc="-10" dirty="0">
                          <a:solidFill>
                            <a:srgbClr val="221F1F"/>
                          </a:solidFill>
                          <a:latin typeface="Arial MT"/>
                          <a:cs typeface="Arial MT"/>
                        </a:rPr>
                        <a:t>drive</a:t>
                      </a:r>
                      <a:r>
                        <a:rPr sz="1800" spc="-15" dirty="0">
                          <a:solidFill>
                            <a:srgbClr val="221F1F"/>
                          </a:solidFill>
                          <a:latin typeface="Arial MT"/>
                          <a:cs typeface="Arial MT"/>
                        </a:rPr>
                        <a:t> </a:t>
                      </a:r>
                      <a:r>
                        <a:rPr sz="1800" spc="-5" dirty="0">
                          <a:solidFill>
                            <a:srgbClr val="221F1F"/>
                          </a:solidFill>
                          <a:latin typeface="Arial MT"/>
                          <a:cs typeface="Arial MT"/>
                        </a:rPr>
                        <a:t>major</a:t>
                      </a:r>
                      <a:r>
                        <a:rPr sz="1800" spc="-20" dirty="0">
                          <a:solidFill>
                            <a:srgbClr val="221F1F"/>
                          </a:solidFill>
                          <a:latin typeface="Arial MT"/>
                          <a:cs typeface="Arial MT"/>
                        </a:rPr>
                        <a:t> </a:t>
                      </a:r>
                      <a:r>
                        <a:rPr sz="1800" spc="-5" dirty="0">
                          <a:solidFill>
                            <a:srgbClr val="221F1F"/>
                          </a:solidFill>
                          <a:latin typeface="Arial MT"/>
                          <a:cs typeface="Arial MT"/>
                        </a:rPr>
                        <a:t>strategic</a:t>
                      </a:r>
                      <a:r>
                        <a:rPr sz="1800" spc="-40" dirty="0">
                          <a:solidFill>
                            <a:srgbClr val="221F1F"/>
                          </a:solidFill>
                          <a:latin typeface="Arial MT"/>
                          <a:cs typeface="Arial MT"/>
                        </a:rPr>
                        <a:t> </a:t>
                      </a:r>
                      <a:r>
                        <a:rPr sz="1800" spc="-5" dirty="0">
                          <a:solidFill>
                            <a:srgbClr val="221F1F"/>
                          </a:solidFill>
                          <a:latin typeface="Arial MT"/>
                          <a:cs typeface="Arial MT"/>
                        </a:rPr>
                        <a:t>initiatives</a:t>
                      </a:r>
                      <a:endParaRPr sz="1800" dirty="0">
                        <a:latin typeface="Arial MT"/>
                        <a:cs typeface="Arial MT"/>
                      </a:endParaRPr>
                    </a:p>
                  </a:txBody>
                  <a:tcPr marL="0" marR="0" marT="3492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FFDECD"/>
                    </a:solidFill>
                  </a:tcPr>
                </a:tc>
              </a:tr>
            </a:tbl>
          </a:graphicData>
        </a:graphic>
      </p:graphicFrame>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2"/>
          <p:cNvSpPr>
            <a:spLocks noGrp="1"/>
          </p:cNvSpPr>
          <p:nvPr>
            <p:ph idx="1"/>
          </p:nvPr>
        </p:nvSpPr>
        <p:spPr>
          <a:xfrm>
            <a:off x="1981201" y="3832226"/>
            <a:ext cx="8277225" cy="2460625"/>
          </a:xfrm>
        </p:spPr>
        <p:txBody>
          <a:bodyPr/>
          <a:lstStyle/>
          <a:p>
            <a:pPr lvl="1" eaLnBrk="1" hangingPunct="1"/>
            <a:r>
              <a:rPr lang="en-US" altLang="en-US" sz="1800" b="1"/>
              <a:t>Strengths</a:t>
            </a:r>
            <a:r>
              <a:rPr lang="en-US" altLang="en-US" sz="1800"/>
              <a:t>: assets or a resources that can be used to improve your business’ competitive position.</a:t>
            </a:r>
            <a:endParaRPr lang="en-US" altLang="en-US" sz="1800"/>
          </a:p>
          <a:p>
            <a:pPr lvl="1" eaLnBrk="1" hangingPunct="1"/>
            <a:r>
              <a:rPr lang="en-US" altLang="en-US" sz="1800" b="1"/>
              <a:t>Weaknesses</a:t>
            </a:r>
            <a:r>
              <a:rPr lang="en-US" altLang="en-US" sz="1800"/>
              <a:t>: resources or capabilities that may cause your business to have a less competitive position.</a:t>
            </a:r>
            <a:endParaRPr lang="en-US" altLang="en-US" sz="1800"/>
          </a:p>
          <a:p>
            <a:pPr lvl="1" eaLnBrk="1" hangingPunct="1"/>
            <a:r>
              <a:rPr lang="en-US" altLang="en-US" sz="1800" b="1"/>
              <a:t>Opportunities</a:t>
            </a:r>
            <a:r>
              <a:rPr lang="en-US" altLang="en-US" sz="1800"/>
              <a:t>: situations or conditions arising from a business’ strengths, or set of positive externalities.</a:t>
            </a:r>
            <a:endParaRPr lang="en-US" altLang="en-US" sz="1800"/>
          </a:p>
          <a:p>
            <a:pPr lvl="1" eaLnBrk="1" hangingPunct="1"/>
            <a:r>
              <a:rPr lang="en-US" altLang="en-US" sz="1800" b="1"/>
              <a:t>Threats</a:t>
            </a:r>
            <a:r>
              <a:rPr lang="en-US" altLang="en-US" sz="1800"/>
              <a:t>: problems that focus on your weaknesses and which can create a potentially negative situation.</a:t>
            </a:r>
            <a:endParaRPr lang="en-US" altLang="en-US" sz="1800"/>
          </a:p>
        </p:txBody>
      </p:sp>
      <p:graphicFrame>
        <p:nvGraphicFramePr>
          <p:cNvPr id="10" name="Table 9"/>
          <p:cNvGraphicFramePr>
            <a:graphicFrameLocks noGrp="1"/>
          </p:cNvGraphicFramePr>
          <p:nvPr/>
        </p:nvGraphicFramePr>
        <p:xfrm>
          <a:off x="7843838" y="1546225"/>
          <a:ext cx="2595562" cy="2312988"/>
        </p:xfrm>
        <a:graphic>
          <a:graphicData uri="http://schemas.openxmlformats.org/drawingml/2006/table">
            <a:tbl>
              <a:tblPr/>
              <a:tblGrid>
                <a:gridCol w="1321667"/>
                <a:gridCol w="1273895"/>
              </a:tblGrid>
              <a:tr h="1154678">
                <a:tc>
                  <a:txBody>
                    <a:bodyPr/>
                    <a:lstStyle/>
                    <a:p>
                      <a:pPr marL="0" marR="0" algn="ctr">
                        <a:lnSpc>
                          <a:spcPct val="115000"/>
                        </a:lnSpc>
                        <a:spcBef>
                          <a:spcPts val="0"/>
                        </a:spcBef>
                        <a:spcAft>
                          <a:spcPts val="0"/>
                        </a:spcAft>
                      </a:pPr>
                      <a:r>
                        <a:rPr lang="en-US" sz="1600" b="1" dirty="0">
                          <a:latin typeface="Calibri" panose="020F0502020204030204"/>
                          <a:ea typeface="Calibri" panose="020F0502020204030204"/>
                          <a:cs typeface="Times New Roman" panose="02020603050405020304"/>
                        </a:rPr>
                        <a:t>Strengths</a:t>
                      </a:r>
                      <a:endParaRPr lang="en-US" sz="1000" dirty="0">
                        <a:latin typeface="Calibri" panose="020F0502020204030204"/>
                        <a:ea typeface="Calibri" panose="020F0502020204030204"/>
                        <a:cs typeface="Times New Roman" panose="02020603050405020304"/>
                      </a:endParaRPr>
                    </a:p>
                  </a:txBody>
                  <a:tcPr marL="68587" marR="68587" marT="0" marB="0" anchor="ctr">
                    <a:lnL>
                      <a:noFill/>
                    </a:lnL>
                    <a:lnR w="76200" cap="flat" cmpd="sng" algn="ctr">
                      <a:solidFill>
                        <a:srgbClr val="FFFFFF"/>
                      </a:solidFill>
                      <a:prstDash val="solid"/>
                      <a:round/>
                      <a:headEnd type="none" w="med" len="med"/>
                      <a:tailEnd type="none" w="med" len="med"/>
                    </a:lnR>
                    <a:lnT>
                      <a:noFill/>
                    </a:lnT>
                    <a:lnB w="76200" cap="flat" cmpd="sng" algn="ctr">
                      <a:solidFill>
                        <a:srgbClr val="FFFFFF"/>
                      </a:solidFill>
                      <a:prstDash val="solid"/>
                      <a:round/>
                      <a:headEnd type="none" w="med" len="med"/>
                      <a:tailEnd type="none" w="med" len="med"/>
                    </a:lnB>
                    <a:solidFill>
                      <a:srgbClr val="C2D69B"/>
                    </a:solidFill>
                  </a:tcPr>
                </a:tc>
                <a:tc>
                  <a:txBody>
                    <a:bodyPr/>
                    <a:lstStyle/>
                    <a:p>
                      <a:pPr marL="0" marR="0" algn="ctr">
                        <a:lnSpc>
                          <a:spcPct val="115000"/>
                        </a:lnSpc>
                        <a:spcBef>
                          <a:spcPts val="0"/>
                        </a:spcBef>
                        <a:spcAft>
                          <a:spcPts val="0"/>
                        </a:spcAft>
                      </a:pPr>
                      <a:r>
                        <a:rPr lang="en-US" sz="1600" b="1" dirty="0">
                          <a:latin typeface="Calibri" panose="020F0502020204030204"/>
                          <a:ea typeface="Calibri" panose="020F0502020204030204"/>
                          <a:cs typeface="Times New Roman" panose="02020603050405020304"/>
                        </a:rPr>
                        <a:t>Weaknesses</a:t>
                      </a:r>
                      <a:endParaRPr lang="en-US" sz="1000" dirty="0">
                        <a:latin typeface="Calibri" panose="020F0502020204030204"/>
                        <a:ea typeface="Calibri" panose="020F0502020204030204"/>
                        <a:cs typeface="Times New Roman" panose="02020603050405020304"/>
                      </a:endParaRPr>
                    </a:p>
                  </a:txBody>
                  <a:tcPr marL="68587" marR="68587" marT="0" marB="0" anchor="ctr">
                    <a:lnL w="76200" cap="flat" cmpd="sng" algn="ctr">
                      <a:solidFill>
                        <a:srgbClr val="FFFFFF"/>
                      </a:solidFill>
                      <a:prstDash val="solid"/>
                      <a:round/>
                      <a:headEnd type="none" w="med" len="med"/>
                      <a:tailEnd type="none" w="med" len="med"/>
                    </a:lnL>
                    <a:lnR>
                      <a:noFill/>
                    </a:lnR>
                    <a:lnT>
                      <a:noFill/>
                    </a:lnT>
                    <a:lnB w="76200" cap="flat" cmpd="sng" algn="ctr">
                      <a:solidFill>
                        <a:srgbClr val="FFFFFF"/>
                      </a:solidFill>
                      <a:prstDash val="solid"/>
                      <a:round/>
                      <a:headEnd type="none" w="med" len="med"/>
                      <a:tailEnd type="none" w="med" len="med"/>
                    </a:lnB>
                    <a:solidFill>
                      <a:srgbClr val="92CDDC"/>
                    </a:solidFill>
                  </a:tcPr>
                </a:tc>
              </a:tr>
              <a:tr h="1158310">
                <a:tc>
                  <a:txBody>
                    <a:bodyPr/>
                    <a:lstStyle/>
                    <a:p>
                      <a:pPr marL="0" marR="0" algn="ctr">
                        <a:lnSpc>
                          <a:spcPct val="115000"/>
                        </a:lnSpc>
                        <a:spcBef>
                          <a:spcPts val="0"/>
                        </a:spcBef>
                        <a:spcAft>
                          <a:spcPts val="0"/>
                        </a:spcAft>
                      </a:pPr>
                      <a:r>
                        <a:rPr lang="en-US" sz="1600" b="1" dirty="0">
                          <a:latin typeface="Calibri" panose="020F0502020204030204"/>
                          <a:ea typeface="Calibri" panose="020F0502020204030204"/>
                          <a:cs typeface="Times New Roman" panose="02020603050405020304"/>
                        </a:rPr>
                        <a:t>Opportunities</a:t>
                      </a:r>
                      <a:endParaRPr lang="en-US" sz="1000" dirty="0">
                        <a:latin typeface="Calibri" panose="020F0502020204030204"/>
                        <a:ea typeface="Calibri" panose="020F0502020204030204"/>
                        <a:cs typeface="Times New Roman" panose="02020603050405020304"/>
                      </a:endParaRPr>
                    </a:p>
                  </a:txBody>
                  <a:tcPr marL="68587" marR="68587" marT="0" marB="0" anchor="ctr">
                    <a:lnL>
                      <a:noFill/>
                    </a:lnL>
                    <a:lnR w="76200" cap="flat" cmpd="sng" algn="ctr">
                      <a:solidFill>
                        <a:srgbClr val="FFFFFF"/>
                      </a:solidFill>
                      <a:prstDash val="solid"/>
                      <a:round/>
                      <a:headEnd type="none" w="med" len="med"/>
                      <a:tailEnd type="none" w="med" len="med"/>
                    </a:lnR>
                    <a:lnT w="76200" cap="flat" cmpd="sng" algn="ctr">
                      <a:solidFill>
                        <a:srgbClr val="FFFFFF"/>
                      </a:solidFill>
                      <a:prstDash val="solid"/>
                      <a:round/>
                      <a:headEnd type="none" w="med" len="med"/>
                      <a:tailEnd type="none" w="med" len="med"/>
                    </a:lnT>
                    <a:lnB>
                      <a:noFill/>
                    </a:lnB>
                    <a:solidFill>
                      <a:srgbClr val="B2A1C7"/>
                    </a:solidFill>
                  </a:tcPr>
                </a:tc>
                <a:tc>
                  <a:txBody>
                    <a:bodyPr/>
                    <a:lstStyle/>
                    <a:p>
                      <a:pPr marL="0" marR="0" algn="ctr">
                        <a:lnSpc>
                          <a:spcPct val="115000"/>
                        </a:lnSpc>
                        <a:spcBef>
                          <a:spcPts val="0"/>
                        </a:spcBef>
                        <a:spcAft>
                          <a:spcPts val="0"/>
                        </a:spcAft>
                      </a:pPr>
                      <a:r>
                        <a:rPr lang="en-US" sz="1600" b="1" dirty="0">
                          <a:latin typeface="Calibri" panose="020F0502020204030204"/>
                          <a:ea typeface="Calibri" panose="020F0502020204030204"/>
                          <a:cs typeface="Times New Roman" panose="02020603050405020304"/>
                        </a:rPr>
                        <a:t>Threats</a:t>
                      </a:r>
                      <a:endParaRPr lang="en-US" sz="1000" dirty="0">
                        <a:latin typeface="Calibri" panose="020F0502020204030204"/>
                        <a:ea typeface="Calibri" panose="020F0502020204030204"/>
                        <a:cs typeface="Times New Roman" panose="02020603050405020304"/>
                      </a:endParaRPr>
                    </a:p>
                  </a:txBody>
                  <a:tcPr marL="68587" marR="68587" marT="0" marB="0" anchor="ctr">
                    <a:lnL w="76200" cap="flat" cmpd="sng" algn="ctr">
                      <a:solidFill>
                        <a:srgbClr val="FFFFFF"/>
                      </a:solidFill>
                      <a:prstDash val="solid"/>
                      <a:round/>
                      <a:headEnd type="none" w="med" len="med"/>
                      <a:tailEnd type="none" w="med" len="med"/>
                    </a:lnL>
                    <a:lnR>
                      <a:noFill/>
                    </a:lnR>
                    <a:lnT w="76200" cap="flat" cmpd="sng" algn="ctr">
                      <a:solidFill>
                        <a:srgbClr val="FFFFFF"/>
                      </a:solidFill>
                      <a:prstDash val="solid"/>
                      <a:round/>
                      <a:headEnd type="none" w="med" len="med"/>
                      <a:tailEnd type="none" w="med" len="med"/>
                    </a:lnT>
                    <a:lnB>
                      <a:noFill/>
                    </a:lnB>
                    <a:solidFill>
                      <a:srgbClr val="FABF8F"/>
                    </a:solidFill>
                  </a:tcPr>
                </a:tc>
              </a:tr>
            </a:tbl>
          </a:graphicData>
        </a:graphic>
      </p:graphicFrame>
      <p:sp>
        <p:nvSpPr>
          <p:cNvPr id="25610" name="Content Placeholder 2"/>
          <p:cNvSpPr txBox="1"/>
          <p:nvPr/>
        </p:nvSpPr>
        <p:spPr bwMode="auto">
          <a:xfrm>
            <a:off x="1982789" y="1530350"/>
            <a:ext cx="5686425" cy="2395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Wingdings" panose="05000000000000000000" pitchFamily="2" charset="2"/>
              <a:buChar char="§"/>
              <a:defRPr sz="3200">
                <a:solidFill>
                  <a:schemeClr val="tx1"/>
                </a:solidFill>
                <a:latin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9pPr>
          </a:lstStyle>
          <a:p>
            <a:pPr eaLnBrk="1" hangingPunct="1"/>
            <a:r>
              <a:rPr lang="en-US" altLang="en-US" sz="2000"/>
              <a:t>A situation analysis details the context for your marketing efforts by considering internal and external factors that could influence your marketing strategy.</a:t>
            </a:r>
            <a:endParaRPr lang="en-US" altLang="en-US" sz="2000"/>
          </a:p>
          <a:p>
            <a:pPr eaLnBrk="1" hangingPunct="1"/>
            <a:r>
              <a:rPr lang="en-US" altLang="en-US" sz="2000"/>
              <a:t>This section of the plan could include a SWOT analysis to summarize your Strengths, Weaknesses, Opportunities and Threats.</a:t>
            </a:r>
            <a:endParaRPr lang="en-US" altLang="en-US" sz="2400"/>
          </a:p>
        </p:txBody>
      </p:sp>
      <p:sp>
        <p:nvSpPr>
          <p:cNvPr id="25611" name="Title 1"/>
          <p:cNvSpPr>
            <a:spLocks noGrp="1"/>
          </p:cNvSpPr>
          <p:nvPr>
            <p:ph type="title"/>
          </p:nvPr>
        </p:nvSpPr>
        <p:spPr>
          <a:xfrm>
            <a:off x="3340100" y="166688"/>
            <a:ext cx="6870700" cy="1143000"/>
          </a:xfrm>
        </p:spPr>
        <p:txBody>
          <a:bodyPr>
            <a:normAutofit fontScale="90000"/>
          </a:bodyPr>
          <a:lstStyle/>
          <a:p>
            <a:pPr eaLnBrk="1" hangingPunct="1"/>
            <a:r>
              <a:rPr altLang="en-US" smtClean="0"/>
              <a:t>2. Conduct a Situation Analysis</a:t>
            </a:r>
            <a:endParaRPr altLang="en-US" smtClean="0"/>
          </a:p>
        </p:txBody>
      </p:sp>
      <p:sp>
        <p:nvSpPr>
          <p:cNvPr id="25612"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chemeClr val="tx1"/>
                </a:solidFill>
                <a:latin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9pPr>
          </a:lstStyle>
          <a:p>
            <a:pPr>
              <a:spcBef>
                <a:spcPct val="0"/>
              </a:spcBef>
              <a:buFontTx/>
              <a:buNone/>
            </a:pPr>
            <a:fld id="{B6582CA5-3641-4D07-B2C9-B483E95CAE97}" type="slidenum">
              <a:rPr lang="en-US" altLang="en-US" sz="1200">
                <a:solidFill>
                  <a:srgbClr val="898989"/>
                </a:solidFill>
              </a:rPr>
            </a:fld>
            <a:endParaRPr lang="en-US" altLang="en-US" sz="1200">
              <a:solidFill>
                <a:srgbClr val="898989"/>
              </a:solidFill>
            </a:endParaRPr>
          </a:p>
        </p:txBody>
      </p:sp>
      <p:sp>
        <p:nvSpPr>
          <p:cNvPr id="9" name="Footer Placeholder 4"/>
          <p:cNvSpPr>
            <a:spLocks noGrp="1"/>
          </p:cNvSpPr>
          <p:nvPr>
            <p:ph type="ftr" sz="quarter" idx="10"/>
          </p:nvPr>
        </p:nvSpPr>
        <p:spPr/>
        <p:txBody>
          <a:bodyPr/>
          <a:lstStyle/>
          <a:p>
            <a:pPr>
              <a:defRPr/>
            </a:pPr>
            <a:r>
              <a:rPr lang="en-US" dirty="0"/>
              <a:t>Developing a </a:t>
            </a:r>
            <a:r>
              <a:rPr lang="en-US" dirty="0" smtClean="0"/>
              <a:t>Marketing Plan</a:t>
            </a:r>
            <a:endParaRPr lang="en-US"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ontent Placeholder 2"/>
          <p:cNvSpPr>
            <a:spLocks noGrp="1"/>
          </p:cNvSpPr>
          <p:nvPr>
            <p:ph idx="1"/>
          </p:nvPr>
        </p:nvSpPr>
        <p:spPr>
          <a:xfrm>
            <a:off x="1870075" y="1506538"/>
            <a:ext cx="8451850" cy="4464050"/>
          </a:xfrm>
        </p:spPr>
        <p:txBody>
          <a:bodyPr/>
          <a:lstStyle/>
          <a:p>
            <a:pPr marL="0" indent="0">
              <a:buNone/>
            </a:pPr>
            <a:r>
              <a:rPr lang="en-US" altLang="en-US" sz="2000"/>
              <a:t>Defining your market does not need to be a difficult process. You do not need a huge market base, but you need to be realistic and your market needs to be well-defined. </a:t>
            </a:r>
            <a:endParaRPr lang="en-US" altLang="en-US" sz="2000"/>
          </a:p>
          <a:p>
            <a:pPr lvl="1" eaLnBrk="1" hangingPunct="1"/>
            <a:r>
              <a:rPr lang="en-US" altLang="en-US" sz="1800"/>
              <a:t>Who are your competitors, and who do they target?</a:t>
            </a:r>
            <a:endParaRPr lang="en-US" altLang="en-US" sz="1800"/>
          </a:p>
          <a:p>
            <a:pPr lvl="1" eaLnBrk="1" hangingPunct="1"/>
            <a:r>
              <a:rPr lang="en-US" altLang="en-US" sz="1800"/>
              <a:t>Who is your perfect customer and client base?</a:t>
            </a:r>
            <a:endParaRPr lang="en-US" altLang="en-US" sz="1800"/>
          </a:p>
          <a:p>
            <a:pPr lvl="1" eaLnBrk="1" hangingPunct="1"/>
            <a:r>
              <a:rPr lang="en-US" altLang="en-US" sz="1800"/>
              <a:t>What is your current customer base (in terms of age, sex, income, and geographic location)?</a:t>
            </a:r>
            <a:endParaRPr lang="en-US" altLang="en-US" sz="1800"/>
          </a:p>
          <a:p>
            <a:pPr lvl="1" eaLnBrk="1" hangingPunct="1"/>
            <a:r>
              <a:rPr lang="en-US" altLang="en-US" sz="1800"/>
              <a:t>What habits do your customers and potential customers share? Where do they shop, what do they read, watch, listen to?</a:t>
            </a:r>
            <a:endParaRPr lang="en-US" altLang="en-US" sz="1800"/>
          </a:p>
          <a:p>
            <a:pPr lvl="1" eaLnBrk="1" hangingPunct="1"/>
            <a:r>
              <a:rPr lang="en-US" altLang="en-US" sz="1800"/>
              <a:t>What prospective customers are you currently not reaching? How can you reach them?</a:t>
            </a:r>
            <a:endParaRPr lang="en-US" altLang="en-US" sz="1800"/>
          </a:p>
          <a:p>
            <a:pPr lvl="1" eaLnBrk="1" hangingPunct="1"/>
            <a:r>
              <a:rPr lang="en-US" altLang="en-US" sz="1800"/>
              <a:t>What qualities do your customers value most about your product or service? Do they value selection, convenience, service, reliability, availability, or affordability? </a:t>
            </a:r>
            <a:endParaRPr lang="en-US" altLang="en-US" sz="1800"/>
          </a:p>
          <a:p>
            <a:pPr lvl="1" eaLnBrk="1" hangingPunct="1"/>
            <a:r>
              <a:rPr lang="en-US" altLang="en-US" sz="1800"/>
              <a:t>What qualities about your product or service do you need to improve? How can they be adjusted to serve your customers better?</a:t>
            </a:r>
            <a:endParaRPr lang="en-US" altLang="en-US" sz="1800"/>
          </a:p>
        </p:txBody>
      </p:sp>
      <p:sp>
        <p:nvSpPr>
          <p:cNvPr id="26627" name="Title 1"/>
          <p:cNvSpPr>
            <a:spLocks noGrp="1"/>
          </p:cNvSpPr>
          <p:nvPr>
            <p:ph type="title"/>
          </p:nvPr>
        </p:nvSpPr>
        <p:spPr>
          <a:xfrm>
            <a:off x="3340100" y="166688"/>
            <a:ext cx="6870700" cy="1143000"/>
          </a:xfrm>
        </p:spPr>
        <p:txBody>
          <a:bodyPr>
            <a:normAutofit fontScale="90000"/>
          </a:bodyPr>
          <a:lstStyle/>
          <a:p>
            <a:pPr eaLnBrk="1" hangingPunct="1"/>
            <a:r>
              <a:rPr altLang="en-US" dirty="0" smtClean="0"/>
              <a:t>3. Define Your Customers</a:t>
            </a:r>
            <a:r>
              <a:rPr lang="en-CA" altLang="en-US" dirty="0" smtClean="0"/>
              <a:t> (STP)</a:t>
            </a:r>
            <a:endParaRPr altLang="en-US" dirty="0" smtClean="0"/>
          </a:p>
        </p:txBody>
      </p:sp>
      <p:sp>
        <p:nvSpPr>
          <p:cNvPr id="26628"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chemeClr val="tx1"/>
                </a:solidFill>
                <a:latin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9pPr>
          </a:lstStyle>
          <a:p>
            <a:pPr>
              <a:spcBef>
                <a:spcPct val="0"/>
              </a:spcBef>
              <a:buFontTx/>
              <a:buNone/>
            </a:pPr>
            <a:fld id="{0FE390A0-6E2C-4F4F-967E-A096D6571945}" type="slidenum">
              <a:rPr lang="en-US" altLang="en-US" sz="1200">
                <a:solidFill>
                  <a:srgbClr val="898989"/>
                </a:solidFill>
              </a:rPr>
            </a:fld>
            <a:endParaRPr lang="en-US" altLang="en-US" sz="1200">
              <a:solidFill>
                <a:srgbClr val="898989"/>
              </a:solidFill>
            </a:endParaRPr>
          </a:p>
        </p:txBody>
      </p:sp>
      <p:sp>
        <p:nvSpPr>
          <p:cNvPr id="6" name="Footer Placeholder 4"/>
          <p:cNvSpPr>
            <a:spLocks noGrp="1"/>
          </p:cNvSpPr>
          <p:nvPr>
            <p:ph type="ftr" sz="quarter" idx="10"/>
          </p:nvPr>
        </p:nvSpPr>
        <p:spPr/>
        <p:txBody>
          <a:bodyPr/>
          <a:lstStyle/>
          <a:p>
            <a:pPr>
              <a:defRPr/>
            </a:pPr>
            <a:r>
              <a:rPr lang="en-US" dirty="0"/>
              <a:t>Developing a </a:t>
            </a:r>
            <a:r>
              <a:rPr lang="en-US" dirty="0" smtClean="0"/>
              <a:t>Marketing Plan</a:t>
            </a:r>
            <a:endParaRPr lang="en-US"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Content Placeholder 2"/>
          <p:cNvSpPr>
            <a:spLocks noGrp="1"/>
          </p:cNvSpPr>
          <p:nvPr>
            <p:ph idx="1"/>
          </p:nvPr>
        </p:nvSpPr>
        <p:spPr>
          <a:xfrm>
            <a:off x="1981201" y="1600200"/>
            <a:ext cx="7796213" cy="4254500"/>
          </a:xfrm>
        </p:spPr>
        <p:txBody>
          <a:bodyPr/>
          <a:lstStyle/>
          <a:p>
            <a:pPr marL="0" indent="0">
              <a:buNone/>
            </a:pPr>
            <a:r>
              <a:rPr lang="en-US" altLang="en-US" sz="2000"/>
              <a:t>Once you have identified what is unique about your business and who your target buyers are, focus on your competition: </a:t>
            </a:r>
            <a:endParaRPr lang="en-US" altLang="en-US" sz="2000"/>
          </a:p>
          <a:p>
            <a:pPr lvl="1" eaLnBrk="1" hangingPunct="1"/>
            <a:r>
              <a:rPr lang="en-US" altLang="en-US" sz="1800"/>
              <a:t>Identify your direct competitors and learn what they do.  </a:t>
            </a:r>
            <a:endParaRPr lang="en-US" altLang="en-US" sz="1800"/>
          </a:p>
          <a:p>
            <a:pPr lvl="1" eaLnBrk="1" hangingPunct="1"/>
            <a:r>
              <a:rPr lang="en-US" altLang="en-US" sz="1800"/>
              <a:t>Sharpen your decisions about the best business category and market segment in which to compete</a:t>
            </a:r>
            <a:r>
              <a:rPr lang="en-US" altLang="en-US" smtClean="0"/>
              <a:t>.</a:t>
            </a:r>
            <a:endParaRPr lang="en-US" altLang="en-US" smtClean="0"/>
          </a:p>
        </p:txBody>
      </p:sp>
      <p:sp>
        <p:nvSpPr>
          <p:cNvPr id="27651" name="Title 1"/>
          <p:cNvSpPr>
            <a:spLocks noGrp="1"/>
          </p:cNvSpPr>
          <p:nvPr>
            <p:ph type="title"/>
          </p:nvPr>
        </p:nvSpPr>
        <p:spPr>
          <a:xfrm>
            <a:off x="3340100" y="166688"/>
            <a:ext cx="6870700" cy="1143000"/>
          </a:xfrm>
        </p:spPr>
        <p:txBody>
          <a:bodyPr>
            <a:normAutofit fontScale="90000"/>
          </a:bodyPr>
          <a:lstStyle/>
          <a:p>
            <a:pPr eaLnBrk="1" hangingPunct="1"/>
            <a:r>
              <a:rPr altLang="en-US" smtClean="0"/>
              <a:t>4. Strategize Your Market Entry</a:t>
            </a:r>
            <a:endParaRPr altLang="en-US" smtClean="0"/>
          </a:p>
        </p:txBody>
      </p:sp>
      <p:sp>
        <p:nvSpPr>
          <p:cNvPr id="27652"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chemeClr val="tx1"/>
                </a:solidFill>
                <a:latin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9pPr>
          </a:lstStyle>
          <a:p>
            <a:pPr>
              <a:spcBef>
                <a:spcPct val="0"/>
              </a:spcBef>
              <a:buFontTx/>
              <a:buNone/>
            </a:pPr>
            <a:fld id="{0C87AA45-862B-4E01-95A3-1D1B67FCF267}" type="slidenum">
              <a:rPr lang="en-US" altLang="en-US" sz="1200">
                <a:solidFill>
                  <a:srgbClr val="898989"/>
                </a:solidFill>
              </a:rPr>
            </a:fld>
            <a:endParaRPr lang="en-US" altLang="en-US" sz="1200">
              <a:solidFill>
                <a:srgbClr val="898989"/>
              </a:solidFill>
            </a:endParaRPr>
          </a:p>
        </p:txBody>
      </p:sp>
      <p:sp>
        <p:nvSpPr>
          <p:cNvPr id="8" name="Footer Placeholder 4"/>
          <p:cNvSpPr>
            <a:spLocks noGrp="1"/>
          </p:cNvSpPr>
          <p:nvPr>
            <p:ph type="ftr" sz="quarter" idx="10"/>
          </p:nvPr>
        </p:nvSpPr>
        <p:spPr/>
        <p:txBody>
          <a:bodyPr/>
          <a:lstStyle/>
          <a:p>
            <a:pPr>
              <a:defRPr/>
            </a:pPr>
            <a:r>
              <a:rPr lang="en-US" dirty="0"/>
              <a:t>Developing a </a:t>
            </a:r>
            <a:r>
              <a:rPr lang="en-US" dirty="0" smtClean="0"/>
              <a:t>Marketing Plan</a:t>
            </a:r>
            <a:endParaRPr lang="en-US"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Content Placeholder 2"/>
          <p:cNvSpPr>
            <a:spLocks noGrp="1"/>
          </p:cNvSpPr>
          <p:nvPr>
            <p:ph idx="1"/>
          </p:nvPr>
        </p:nvSpPr>
        <p:spPr/>
        <p:txBody>
          <a:bodyPr/>
          <a:lstStyle/>
          <a:p>
            <a:pPr eaLnBrk="1" hangingPunct="1"/>
            <a:r>
              <a:rPr lang="en-US" altLang="en-US" sz="2000"/>
              <a:t>Sales forecasting provides the basis for comparison over a period of time. </a:t>
            </a:r>
            <a:endParaRPr lang="en-US" altLang="en-US" sz="2000"/>
          </a:p>
          <a:p>
            <a:pPr eaLnBrk="1" hangingPunct="1"/>
            <a:r>
              <a:rPr lang="en-US" altLang="en-US" sz="2000"/>
              <a:t>Market demand is the total volume that could be bought by a defined customer group in, a defined geographical area, in a defined time period, and under a defined marketing program.</a:t>
            </a:r>
            <a:endParaRPr lang="en-US" altLang="en-US" sz="2000"/>
          </a:p>
          <a:p>
            <a:pPr eaLnBrk="1" hangingPunct="1"/>
            <a:r>
              <a:rPr lang="en-US" altLang="en-US" sz="2000"/>
              <a:t>You should:</a:t>
            </a:r>
            <a:endParaRPr lang="en-US" altLang="en-US" sz="2000"/>
          </a:p>
          <a:p>
            <a:pPr lvl="1" eaLnBrk="1" hangingPunct="1"/>
            <a:r>
              <a:rPr lang="en-US" altLang="en-US" sz="1800"/>
              <a:t>Correctly identify and estimate current demand by considering total market potential, market share, and expected sales.</a:t>
            </a:r>
            <a:endParaRPr lang="en-US" altLang="en-US" sz="1800"/>
          </a:p>
          <a:p>
            <a:pPr lvl="1" eaLnBrk="1" hangingPunct="1"/>
            <a:r>
              <a:rPr lang="en-US" altLang="en-US" sz="1800"/>
              <a:t>Estimate future demand by considering past sales patterns, consumer trends, and overall market projections.</a:t>
            </a:r>
            <a:endParaRPr lang="en-US" altLang="en-US" sz="1800"/>
          </a:p>
          <a:p>
            <a:pPr eaLnBrk="1" hangingPunct="1"/>
            <a:endParaRPr lang="en-US" altLang="en-US" smtClean="0"/>
          </a:p>
        </p:txBody>
      </p:sp>
      <p:sp>
        <p:nvSpPr>
          <p:cNvPr id="28675" name="Title 1"/>
          <p:cNvSpPr>
            <a:spLocks noGrp="1"/>
          </p:cNvSpPr>
          <p:nvPr>
            <p:ph type="title"/>
          </p:nvPr>
        </p:nvSpPr>
        <p:spPr>
          <a:xfrm>
            <a:off x="3340100" y="166688"/>
            <a:ext cx="6870700" cy="1143000"/>
          </a:xfrm>
        </p:spPr>
        <p:txBody>
          <a:bodyPr>
            <a:normAutofit fontScale="90000"/>
          </a:bodyPr>
          <a:lstStyle/>
          <a:p>
            <a:pPr eaLnBrk="1" hangingPunct="1"/>
            <a:r>
              <a:rPr altLang="en-US" smtClean="0"/>
              <a:t>5. Forecast Sales or Demand Measurement</a:t>
            </a:r>
            <a:endParaRPr altLang="en-US" smtClean="0"/>
          </a:p>
        </p:txBody>
      </p:sp>
      <p:sp>
        <p:nvSpPr>
          <p:cNvPr id="28676"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chemeClr val="tx1"/>
                </a:solidFill>
                <a:latin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9pPr>
          </a:lstStyle>
          <a:p>
            <a:pPr>
              <a:spcBef>
                <a:spcPct val="0"/>
              </a:spcBef>
              <a:buFontTx/>
              <a:buNone/>
            </a:pPr>
            <a:fld id="{8DF12BAA-B7D2-4BAA-BBEE-D4AF10629860}" type="slidenum">
              <a:rPr lang="en-US" altLang="en-US" sz="1200">
                <a:solidFill>
                  <a:srgbClr val="898989"/>
                </a:solidFill>
              </a:rPr>
            </a:fld>
            <a:endParaRPr lang="en-US" altLang="en-US" sz="1200">
              <a:solidFill>
                <a:srgbClr val="898989"/>
              </a:solidFill>
            </a:endParaRPr>
          </a:p>
        </p:txBody>
      </p:sp>
      <p:sp>
        <p:nvSpPr>
          <p:cNvPr id="7" name="Footer Placeholder 4"/>
          <p:cNvSpPr>
            <a:spLocks noGrp="1"/>
          </p:cNvSpPr>
          <p:nvPr>
            <p:ph type="ftr" sz="quarter" idx="10"/>
          </p:nvPr>
        </p:nvSpPr>
        <p:spPr/>
        <p:txBody>
          <a:bodyPr/>
          <a:lstStyle/>
          <a:p>
            <a:pPr>
              <a:defRPr/>
            </a:pPr>
            <a:r>
              <a:rPr lang="en-US" dirty="0"/>
              <a:t>Developing a </a:t>
            </a:r>
            <a:r>
              <a:rPr lang="en-US" dirty="0" smtClean="0"/>
              <a:t>Marketing Plan</a:t>
            </a:r>
            <a:endParaRPr lang="en-US"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Content Placeholder 2"/>
          <p:cNvSpPr>
            <a:spLocks noGrp="1"/>
          </p:cNvSpPr>
          <p:nvPr>
            <p:ph idx="1"/>
          </p:nvPr>
        </p:nvSpPr>
        <p:spPr>
          <a:xfrm>
            <a:off x="1917700" y="1600200"/>
            <a:ext cx="8356600" cy="4370388"/>
          </a:xfrm>
        </p:spPr>
        <p:txBody>
          <a:bodyPr/>
          <a:lstStyle/>
          <a:p>
            <a:pPr eaLnBrk="1" hangingPunct="1"/>
            <a:r>
              <a:rPr lang="en-US" altLang="en-US" sz="2000"/>
              <a:t>Marketing budgets, especially in small and mid-sized businesses, are often arbitrarily set as either x% of planned revenue or y% over the prior year's marketing budget.</a:t>
            </a:r>
            <a:endParaRPr lang="en-US" altLang="en-US" sz="2000"/>
          </a:p>
          <a:p>
            <a:pPr eaLnBrk="1" hangingPunct="1"/>
            <a:r>
              <a:rPr lang="en-US" altLang="en-US" sz="2000"/>
              <a:t>Use targeted budgeting to more intelligently set your budget based on company objectives. </a:t>
            </a:r>
            <a:endParaRPr lang="en-US" altLang="en-US" sz="2000"/>
          </a:p>
        </p:txBody>
      </p:sp>
      <p:sp>
        <p:nvSpPr>
          <p:cNvPr id="29699" name="Title 1"/>
          <p:cNvSpPr>
            <a:spLocks noGrp="1"/>
          </p:cNvSpPr>
          <p:nvPr>
            <p:ph type="title"/>
          </p:nvPr>
        </p:nvSpPr>
        <p:spPr>
          <a:xfrm>
            <a:off x="2002971" y="166688"/>
            <a:ext cx="8207829" cy="1143000"/>
          </a:xfrm>
        </p:spPr>
        <p:txBody>
          <a:bodyPr>
            <a:normAutofit fontScale="90000"/>
          </a:bodyPr>
          <a:lstStyle/>
          <a:p>
            <a:pPr eaLnBrk="1" hangingPunct="1"/>
            <a:r>
              <a:rPr altLang="en-US" dirty="0" smtClean="0"/>
              <a:t> </a:t>
            </a:r>
            <a:r>
              <a:rPr lang="en-GB" altLang="en-US" dirty="0" smtClean="0"/>
              <a:t>DEFINE YOUR MARKETING BUDGET  </a:t>
            </a:r>
            <a:endParaRPr lang="en-GB" altLang="en-US" i="1" dirty="0" smtClean="0"/>
          </a:p>
        </p:txBody>
      </p:sp>
      <p:sp>
        <p:nvSpPr>
          <p:cNvPr id="29700"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chemeClr val="tx1"/>
                </a:solidFill>
                <a:latin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9pPr>
          </a:lstStyle>
          <a:p>
            <a:pPr>
              <a:spcBef>
                <a:spcPct val="0"/>
              </a:spcBef>
              <a:buFontTx/>
              <a:buNone/>
            </a:pPr>
            <a:fld id="{E6AD60F4-B9E8-42FC-A505-C27C669F10F2}" type="slidenum">
              <a:rPr lang="en-US" altLang="en-US" sz="1200">
                <a:solidFill>
                  <a:srgbClr val="898989"/>
                </a:solidFill>
              </a:rPr>
            </a:fld>
            <a:endParaRPr lang="en-US" altLang="en-US" sz="1200">
              <a:solidFill>
                <a:srgbClr val="898989"/>
              </a:solidFill>
            </a:endParaRPr>
          </a:p>
        </p:txBody>
      </p:sp>
      <p:sp>
        <p:nvSpPr>
          <p:cNvPr id="6" name="Footer Placeholder 4"/>
          <p:cNvSpPr>
            <a:spLocks noGrp="1"/>
          </p:cNvSpPr>
          <p:nvPr>
            <p:ph type="ftr" sz="quarter" idx="10"/>
          </p:nvPr>
        </p:nvSpPr>
        <p:spPr/>
        <p:txBody>
          <a:bodyPr/>
          <a:lstStyle/>
          <a:p>
            <a:pPr>
              <a:defRPr/>
            </a:pPr>
            <a:r>
              <a:rPr lang="en-US" dirty="0"/>
              <a:t>Developing a </a:t>
            </a:r>
            <a:r>
              <a:rPr lang="en-US" dirty="0" smtClean="0"/>
              <a:t>Marketing Plan</a:t>
            </a:r>
            <a:endParaRPr lang="en-US"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Content Placeholder 2"/>
          <p:cNvSpPr>
            <a:spLocks noGrp="1"/>
          </p:cNvSpPr>
          <p:nvPr>
            <p:ph idx="1"/>
          </p:nvPr>
        </p:nvSpPr>
        <p:spPr>
          <a:xfrm>
            <a:off x="1917700" y="1600200"/>
            <a:ext cx="8356600" cy="4370388"/>
          </a:xfrm>
        </p:spPr>
        <p:txBody>
          <a:bodyPr/>
          <a:lstStyle/>
          <a:p>
            <a:pPr eaLnBrk="1" hangingPunct="1">
              <a:buFont typeface="Wingdings" panose="05000000000000000000" pitchFamily="2" charset="2"/>
              <a:buNone/>
            </a:pPr>
            <a:r>
              <a:rPr lang="en-US" altLang="en-US" sz="2000"/>
              <a:t>Answer the following questions:</a:t>
            </a:r>
            <a:endParaRPr lang="en-US" altLang="en-US" sz="2000"/>
          </a:p>
          <a:p>
            <a:pPr lvl="1" eaLnBrk="1" hangingPunct="1"/>
            <a:r>
              <a:rPr lang="en-US" altLang="en-US" sz="1800"/>
              <a:t>What previous marketing methods have been most effective?</a:t>
            </a:r>
            <a:endParaRPr lang="en-US" altLang="en-US" sz="1800"/>
          </a:p>
          <a:p>
            <a:pPr lvl="1" eaLnBrk="1" hangingPunct="1"/>
            <a:r>
              <a:rPr lang="en-US" altLang="en-US" sz="1800"/>
              <a:t>What are your costs compared to sales?</a:t>
            </a:r>
            <a:endParaRPr lang="en-US" altLang="en-US" sz="1800"/>
          </a:p>
          <a:p>
            <a:pPr lvl="1" eaLnBrk="1" hangingPunct="1"/>
            <a:r>
              <a:rPr lang="en-US" altLang="en-US" sz="1800"/>
              <a:t>What is your cost per customer?</a:t>
            </a:r>
            <a:endParaRPr lang="en-US" altLang="en-US" sz="1800"/>
          </a:p>
          <a:p>
            <a:pPr lvl="1" eaLnBrk="1" hangingPunct="1"/>
            <a:r>
              <a:rPr lang="en-US" altLang="en-US" sz="1800"/>
              <a:t>What marketing methods will you use to attract new customers?</a:t>
            </a:r>
            <a:endParaRPr lang="en-US" altLang="en-US" sz="1800"/>
          </a:p>
          <a:p>
            <a:pPr lvl="1" eaLnBrk="1" hangingPunct="1"/>
            <a:r>
              <a:rPr lang="en-US" altLang="en-US" sz="1800"/>
              <a:t>What percentage of profits can you allocate to your marketing campaign? </a:t>
            </a:r>
            <a:endParaRPr lang="en-US" altLang="en-US" sz="1800"/>
          </a:p>
          <a:p>
            <a:pPr lvl="1" eaLnBrk="1" hangingPunct="1"/>
            <a:r>
              <a:rPr lang="en-US" altLang="en-US" sz="1800"/>
              <a:t>What marketing tools (i.e. - newspapers, magazines, Internet, direct mail, telemarketing, event sponsorships) can you implement within your budget? </a:t>
            </a:r>
            <a:endParaRPr lang="en-US" altLang="en-US" sz="1800"/>
          </a:p>
          <a:p>
            <a:pPr lvl="1" eaLnBrk="1" hangingPunct="1"/>
            <a:r>
              <a:rPr lang="en-US" altLang="en-US" sz="1800"/>
              <a:t>What methods are you using to test your marketing ideas?</a:t>
            </a:r>
            <a:endParaRPr lang="en-US" altLang="en-US" sz="1800"/>
          </a:p>
          <a:p>
            <a:pPr lvl="1" eaLnBrk="1" hangingPunct="1"/>
            <a:r>
              <a:rPr lang="en-US" altLang="en-US" sz="1800"/>
              <a:t>What methods are you using to measure results of your marketing campaign? </a:t>
            </a:r>
            <a:endParaRPr lang="en-US" altLang="en-US" sz="1800"/>
          </a:p>
        </p:txBody>
      </p:sp>
      <p:sp>
        <p:nvSpPr>
          <p:cNvPr id="30723" name="Title 1"/>
          <p:cNvSpPr>
            <a:spLocks noGrp="1"/>
          </p:cNvSpPr>
          <p:nvPr>
            <p:ph type="title"/>
          </p:nvPr>
        </p:nvSpPr>
        <p:spPr>
          <a:xfrm>
            <a:off x="3340100" y="166688"/>
            <a:ext cx="6870700" cy="1143000"/>
          </a:xfrm>
        </p:spPr>
        <p:txBody>
          <a:bodyPr>
            <a:normAutofit fontScale="90000"/>
          </a:bodyPr>
          <a:lstStyle/>
          <a:p>
            <a:pPr eaLnBrk="1" hangingPunct="1"/>
            <a:r>
              <a:rPr altLang="en-US" dirty="0" smtClean="0"/>
              <a:t>6. Define Your Marketing Budget</a:t>
            </a:r>
            <a:endParaRPr altLang="en-US" i="1" dirty="0" smtClean="0"/>
          </a:p>
        </p:txBody>
      </p:sp>
      <p:sp>
        <p:nvSpPr>
          <p:cNvPr id="30724"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chemeClr val="tx1"/>
                </a:solidFill>
                <a:latin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9pPr>
          </a:lstStyle>
          <a:p>
            <a:pPr>
              <a:spcBef>
                <a:spcPct val="0"/>
              </a:spcBef>
              <a:buFontTx/>
              <a:buNone/>
            </a:pPr>
            <a:fld id="{C47FC778-A88A-4F8B-ACFC-0E21FA886C65}" type="slidenum">
              <a:rPr lang="en-US" altLang="en-US" sz="1200">
                <a:solidFill>
                  <a:srgbClr val="898989"/>
                </a:solidFill>
              </a:rPr>
            </a:fld>
            <a:endParaRPr lang="en-US" altLang="en-US" sz="1200">
              <a:solidFill>
                <a:srgbClr val="898989"/>
              </a:solidFill>
            </a:endParaRPr>
          </a:p>
        </p:txBody>
      </p:sp>
      <p:sp>
        <p:nvSpPr>
          <p:cNvPr id="6" name="Footer Placeholder 4"/>
          <p:cNvSpPr>
            <a:spLocks noGrp="1"/>
          </p:cNvSpPr>
          <p:nvPr>
            <p:ph type="ftr" sz="quarter" idx="10"/>
          </p:nvPr>
        </p:nvSpPr>
        <p:spPr/>
        <p:txBody>
          <a:bodyPr/>
          <a:lstStyle/>
          <a:p>
            <a:pPr>
              <a:defRPr/>
            </a:pPr>
            <a:r>
              <a:rPr lang="en-US" dirty="0"/>
              <a:t>Developing a </a:t>
            </a:r>
            <a:r>
              <a:rPr lang="en-US" dirty="0" smtClean="0"/>
              <a:t>Marketing Plan</a:t>
            </a:r>
            <a:endParaRPr lang="en-US"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Content Placeholder 2"/>
          <p:cNvSpPr>
            <a:spLocks noGrp="1"/>
          </p:cNvSpPr>
          <p:nvPr>
            <p:ph idx="1"/>
          </p:nvPr>
        </p:nvSpPr>
        <p:spPr>
          <a:xfrm>
            <a:off x="2049463" y="1544638"/>
            <a:ext cx="6032500" cy="4398962"/>
          </a:xfrm>
        </p:spPr>
        <p:txBody>
          <a:bodyPr/>
          <a:lstStyle/>
          <a:p>
            <a:pPr eaLnBrk="1" hangingPunct="1"/>
            <a:r>
              <a:rPr lang="en-US" altLang="en-US" sz="2200"/>
              <a:t>Integrate marketing communication to consolidate marketing tools, approaches, and resources within a company to maximize impact and gain edge over the competition.</a:t>
            </a:r>
            <a:endParaRPr lang="en-US" altLang="en-US" sz="2200"/>
          </a:p>
          <a:p>
            <a:pPr eaLnBrk="1" hangingPunct="1"/>
            <a:r>
              <a:rPr lang="en-US" altLang="en-US" sz="2200"/>
              <a:t>Build on a "Marketing Mix“ and include the following:</a:t>
            </a:r>
            <a:endParaRPr lang="en-US" altLang="en-US" sz="2200"/>
          </a:p>
          <a:p>
            <a:pPr lvl="1" eaLnBrk="1" hangingPunct="1"/>
            <a:r>
              <a:rPr lang="en-US" altLang="en-US" sz="1800"/>
              <a:t>4P’s: Product, Price, Promotion, and Place</a:t>
            </a:r>
            <a:endParaRPr lang="en-US" altLang="en-US" sz="1800"/>
          </a:p>
          <a:p>
            <a:pPr lvl="1" eaLnBrk="1" hangingPunct="1"/>
            <a:r>
              <a:rPr lang="en-US" altLang="en-US" sz="1800"/>
              <a:t>Marketing &amp; Advertising </a:t>
            </a:r>
            <a:endParaRPr lang="en-US" altLang="en-US" sz="1800"/>
          </a:p>
          <a:p>
            <a:pPr lvl="2" eaLnBrk="1" hangingPunct="1"/>
            <a:r>
              <a:rPr lang="en-US" altLang="en-US" sz="1800"/>
              <a:t>Internet</a:t>
            </a:r>
            <a:endParaRPr lang="en-US" altLang="en-US" sz="1800"/>
          </a:p>
          <a:p>
            <a:pPr lvl="2" eaLnBrk="1" hangingPunct="1"/>
            <a:r>
              <a:rPr lang="en-US" altLang="en-US" sz="1800"/>
              <a:t>Events</a:t>
            </a:r>
            <a:endParaRPr lang="en-US" altLang="en-US" sz="1800"/>
          </a:p>
          <a:p>
            <a:pPr lvl="2" eaLnBrk="1" hangingPunct="1"/>
            <a:r>
              <a:rPr lang="en-US" altLang="en-US" sz="1800"/>
              <a:t>Direct </a:t>
            </a:r>
            <a:endParaRPr lang="en-US" altLang="en-US" sz="1800"/>
          </a:p>
          <a:p>
            <a:pPr lvl="2" eaLnBrk="1" hangingPunct="1"/>
            <a:r>
              <a:rPr lang="en-US" altLang="en-US" sz="1800"/>
              <a:t>Database</a:t>
            </a:r>
            <a:endParaRPr lang="en-US" altLang="en-US" sz="1800"/>
          </a:p>
          <a:p>
            <a:pPr lvl="1" eaLnBrk="1" hangingPunct="1"/>
            <a:r>
              <a:rPr lang="en-US" altLang="en-US" sz="1800"/>
              <a:t>Public Relations</a:t>
            </a:r>
            <a:endParaRPr lang="en-US" altLang="en-US" sz="1800"/>
          </a:p>
        </p:txBody>
      </p:sp>
      <p:pic>
        <p:nvPicPr>
          <p:cNvPr id="31747" name="Picture 2"/>
          <p:cNvPicPr>
            <a:picLocks noChangeAspect="1" noChangeArrowheads="1"/>
          </p:cNvPicPr>
          <p:nvPr/>
        </p:nvPicPr>
        <p:blipFill>
          <a:blip r:embed="rId1">
            <a:grayscl/>
            <a:extLst>
              <a:ext uri="{28A0092B-C50C-407E-A947-70E740481C1C}">
                <a14:useLocalDpi xmlns:a14="http://schemas.microsoft.com/office/drawing/2010/main" val="0"/>
              </a:ext>
            </a:extLst>
          </a:blip>
          <a:srcRect l="-6294" t="-30801" r="-6294" b="15401"/>
          <a:stretch>
            <a:fillRect/>
          </a:stretch>
        </p:blipFill>
        <p:spPr bwMode="auto">
          <a:xfrm>
            <a:off x="8218489" y="1512889"/>
            <a:ext cx="2130425" cy="2676525"/>
          </a:xfrm>
          <a:prstGeom prst="rect">
            <a:avLst/>
          </a:prstGeom>
          <a:noFill/>
          <a:ln w="12700">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8177214" y="1544639"/>
            <a:ext cx="2238375" cy="701675"/>
          </a:xfrm>
          <a:prstGeom prst="rect">
            <a:avLst/>
          </a:prstGeom>
          <a:noFill/>
        </p:spPr>
        <p:txBody>
          <a:bodyPr>
            <a:spAutoFit/>
          </a:bodyPr>
          <a:lstStyle/>
          <a:p>
            <a:pPr algn="ctr" eaLnBrk="1" hangingPunct="1">
              <a:defRPr/>
            </a:pPr>
            <a:r>
              <a:rPr lang="en-US" sz="2000" b="1" dirty="0">
                <a:solidFill>
                  <a:schemeClr val="tx2"/>
                </a:solidFill>
                <a:cs typeface="Arial" panose="020B0604020202020204" pitchFamily="34" charset="0"/>
              </a:rPr>
              <a:t>A COLLABORATIVE APPROACH</a:t>
            </a:r>
            <a:endParaRPr lang="en-US" sz="2000" b="1" dirty="0">
              <a:solidFill>
                <a:schemeClr val="tx2"/>
              </a:solidFill>
              <a:cs typeface="Arial" panose="020B0604020202020204" pitchFamily="34" charset="0"/>
            </a:endParaRPr>
          </a:p>
        </p:txBody>
      </p:sp>
      <p:sp>
        <p:nvSpPr>
          <p:cNvPr id="31749" name="Title 1"/>
          <p:cNvSpPr>
            <a:spLocks noGrp="1"/>
          </p:cNvSpPr>
          <p:nvPr>
            <p:ph type="title"/>
          </p:nvPr>
        </p:nvSpPr>
        <p:spPr>
          <a:xfrm>
            <a:off x="3340100" y="166688"/>
            <a:ext cx="6870700" cy="1143000"/>
          </a:xfrm>
        </p:spPr>
        <p:txBody>
          <a:bodyPr>
            <a:normAutofit fontScale="90000"/>
          </a:bodyPr>
          <a:lstStyle/>
          <a:p>
            <a:pPr eaLnBrk="1" hangingPunct="1"/>
            <a:r>
              <a:rPr altLang="en-US" smtClean="0"/>
              <a:t>7. Integrate Your Marketing Communication</a:t>
            </a:r>
            <a:endParaRPr altLang="en-US" smtClean="0"/>
          </a:p>
        </p:txBody>
      </p:sp>
      <p:sp>
        <p:nvSpPr>
          <p:cNvPr id="31750"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chemeClr val="tx1"/>
                </a:solidFill>
                <a:latin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9pPr>
          </a:lstStyle>
          <a:p>
            <a:pPr>
              <a:spcBef>
                <a:spcPct val="0"/>
              </a:spcBef>
              <a:buFontTx/>
              <a:buNone/>
            </a:pPr>
            <a:fld id="{B498000C-DAD1-4303-975D-3F77CB082BFF}" type="slidenum">
              <a:rPr lang="en-US" altLang="en-US" sz="1200">
                <a:solidFill>
                  <a:srgbClr val="898989"/>
                </a:solidFill>
              </a:rPr>
            </a:fld>
            <a:endParaRPr lang="en-US" altLang="en-US" sz="1200">
              <a:solidFill>
                <a:srgbClr val="898989"/>
              </a:solidFill>
            </a:endParaRPr>
          </a:p>
        </p:txBody>
      </p:sp>
      <p:sp>
        <p:nvSpPr>
          <p:cNvPr id="8" name="Footer Placeholder 4"/>
          <p:cNvSpPr>
            <a:spLocks noGrp="1"/>
          </p:cNvSpPr>
          <p:nvPr>
            <p:ph type="ftr" sz="quarter" idx="10"/>
          </p:nvPr>
        </p:nvSpPr>
        <p:spPr/>
        <p:txBody>
          <a:bodyPr/>
          <a:lstStyle/>
          <a:p>
            <a:pPr>
              <a:defRPr/>
            </a:pPr>
            <a:r>
              <a:rPr lang="en-US" dirty="0"/>
              <a:t>Developing a </a:t>
            </a:r>
            <a:r>
              <a:rPr lang="en-US" dirty="0" smtClean="0"/>
              <a:t>Marketing Plan</a:t>
            </a:r>
            <a:endParaRPr lang="en-US"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Content Placeholder 2"/>
          <p:cNvSpPr>
            <a:spLocks noGrp="1"/>
          </p:cNvSpPr>
          <p:nvPr>
            <p:ph idx="1"/>
          </p:nvPr>
        </p:nvSpPr>
        <p:spPr>
          <a:xfrm>
            <a:off x="1981200" y="1600201"/>
            <a:ext cx="8496300" cy="4664075"/>
          </a:xfrm>
        </p:spPr>
        <p:txBody>
          <a:bodyPr/>
          <a:lstStyle/>
          <a:p>
            <a:pPr eaLnBrk="1" hangingPunct="1"/>
            <a:r>
              <a:rPr lang="en-US" altLang="en-US" sz="2000"/>
              <a:t>Part of the challenge of marketing is figuring out which distribution method to use for your business. </a:t>
            </a:r>
            <a:endParaRPr lang="en-US" altLang="en-US" sz="2000"/>
          </a:p>
          <a:p>
            <a:pPr eaLnBrk="1" hangingPunct="1"/>
            <a:r>
              <a:rPr lang="en-US" altLang="en-US" sz="2000"/>
              <a:t>Include all relevant distribution channels: </a:t>
            </a:r>
            <a:endParaRPr lang="en-US" altLang="en-US" sz="2000"/>
          </a:p>
          <a:p>
            <a:pPr lvl="1" eaLnBrk="1" hangingPunct="1"/>
            <a:r>
              <a:rPr lang="en-US" altLang="en-US" sz="1800" b="1"/>
              <a:t>Retail: </a:t>
            </a:r>
            <a:r>
              <a:rPr lang="en-US" altLang="en-US" sz="1800"/>
              <a:t>Stores selling to final consumer buyers (one store, or a chain of stores).</a:t>
            </a:r>
            <a:endParaRPr lang="en-US" altLang="en-US" sz="1800"/>
          </a:p>
          <a:p>
            <a:pPr lvl="1" eaLnBrk="1" hangingPunct="1"/>
            <a:r>
              <a:rPr lang="en-US" altLang="en-US" sz="1800" b="1"/>
              <a:t>Wholesale: </a:t>
            </a:r>
            <a:r>
              <a:rPr lang="en-US" altLang="en-US" sz="1800"/>
              <a:t>An intermediary distribution channel that usually sells to retail stores.</a:t>
            </a:r>
            <a:endParaRPr lang="en-US" altLang="en-US" sz="1800"/>
          </a:p>
          <a:p>
            <a:pPr lvl="1" eaLnBrk="1" hangingPunct="1"/>
            <a:r>
              <a:rPr lang="en-US" altLang="en-US" sz="1800" b="1"/>
              <a:t>Direct mail: </a:t>
            </a:r>
            <a:r>
              <a:rPr lang="en-US" altLang="en-US" sz="1800"/>
              <a:t>Generally catalog merchants that sell directly to consumers.</a:t>
            </a:r>
            <a:endParaRPr lang="en-US" altLang="en-US" sz="1800"/>
          </a:p>
          <a:p>
            <a:pPr lvl="1" eaLnBrk="1" hangingPunct="1"/>
            <a:r>
              <a:rPr lang="en-US" altLang="en-US" sz="1800" b="1"/>
              <a:t>Telemarketing: </a:t>
            </a:r>
            <a:r>
              <a:rPr lang="en-US" altLang="en-US" sz="1800"/>
              <a:t>Merchants selling directly to consumer buyers at retail via phones.</a:t>
            </a:r>
            <a:endParaRPr lang="en-US" altLang="en-US" sz="1800"/>
          </a:p>
          <a:p>
            <a:pPr lvl="1" eaLnBrk="1" hangingPunct="1"/>
            <a:r>
              <a:rPr lang="en-US" altLang="en-US" sz="1800" b="1"/>
              <a:t>Cyber-Marketing: </a:t>
            </a:r>
            <a:r>
              <a:rPr lang="en-US" altLang="en-US" sz="1800"/>
              <a:t>Merchants selling directly to consumer buyers at retail prices, or business-to-business products and services at wholesale prices via computer networks.</a:t>
            </a:r>
            <a:endParaRPr lang="en-US" altLang="en-US" sz="1800"/>
          </a:p>
          <a:p>
            <a:pPr lvl="1" eaLnBrk="1" hangingPunct="1"/>
            <a:r>
              <a:rPr lang="en-US" altLang="en-US" sz="1800" b="1"/>
              <a:t>Sales force: </a:t>
            </a:r>
            <a:r>
              <a:rPr lang="en-US" altLang="en-US" sz="1800"/>
              <a:t>Salaried employees of a company or independent commissioned representatives who usually sell products for more than one company.</a:t>
            </a:r>
            <a:endParaRPr lang="en-US" altLang="en-US" sz="1800"/>
          </a:p>
        </p:txBody>
      </p:sp>
      <p:sp>
        <p:nvSpPr>
          <p:cNvPr id="32771" name="Title 1"/>
          <p:cNvSpPr>
            <a:spLocks noGrp="1"/>
          </p:cNvSpPr>
          <p:nvPr>
            <p:ph type="title"/>
          </p:nvPr>
        </p:nvSpPr>
        <p:spPr>
          <a:xfrm>
            <a:off x="3340100" y="166688"/>
            <a:ext cx="6870700" cy="1143000"/>
          </a:xfrm>
        </p:spPr>
        <p:txBody>
          <a:bodyPr/>
          <a:lstStyle/>
          <a:p>
            <a:pPr eaLnBrk="1" hangingPunct="1"/>
            <a:r>
              <a:rPr altLang="en-US" smtClean="0"/>
              <a:t>8. Identify Sales Channels</a:t>
            </a:r>
            <a:endParaRPr altLang="en-US" smtClean="0"/>
          </a:p>
        </p:txBody>
      </p:sp>
      <p:sp>
        <p:nvSpPr>
          <p:cNvPr id="32772"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chemeClr val="tx1"/>
                </a:solidFill>
                <a:latin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9pPr>
          </a:lstStyle>
          <a:p>
            <a:pPr>
              <a:spcBef>
                <a:spcPct val="0"/>
              </a:spcBef>
              <a:buFontTx/>
              <a:buNone/>
            </a:pPr>
            <a:fld id="{B4040068-C393-4C18-A4F3-BBBE6BC45731}" type="slidenum">
              <a:rPr lang="en-US" altLang="en-US" sz="1200">
                <a:solidFill>
                  <a:srgbClr val="898989"/>
                </a:solidFill>
              </a:rPr>
            </a:fld>
            <a:endParaRPr lang="en-US" altLang="en-US" sz="1200">
              <a:solidFill>
                <a:srgbClr val="898989"/>
              </a:solidFill>
            </a:endParaRPr>
          </a:p>
        </p:txBody>
      </p:sp>
      <p:sp>
        <p:nvSpPr>
          <p:cNvPr id="6" name="Footer Placeholder 4"/>
          <p:cNvSpPr>
            <a:spLocks noGrp="1"/>
          </p:cNvSpPr>
          <p:nvPr>
            <p:ph type="ftr" sz="quarter" idx="10"/>
          </p:nvPr>
        </p:nvSpPr>
        <p:spPr/>
        <p:txBody>
          <a:bodyPr/>
          <a:lstStyle/>
          <a:p>
            <a:pPr>
              <a:defRPr/>
            </a:pPr>
            <a:r>
              <a:rPr lang="en-US" dirty="0"/>
              <a:t>Developing a </a:t>
            </a:r>
            <a:r>
              <a:rPr lang="en-US" dirty="0" smtClean="0"/>
              <a:t>Marketing Plan</a:t>
            </a:r>
            <a:endParaRPr lang="en-US"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Content Placeholder 2"/>
          <p:cNvSpPr>
            <a:spLocks noGrp="1"/>
          </p:cNvSpPr>
          <p:nvPr>
            <p:ph idx="1"/>
          </p:nvPr>
        </p:nvSpPr>
        <p:spPr>
          <a:xfrm>
            <a:off x="1855789" y="1600200"/>
            <a:ext cx="8543925" cy="4370388"/>
          </a:xfrm>
        </p:spPr>
        <p:txBody>
          <a:bodyPr/>
          <a:lstStyle/>
          <a:p>
            <a:pPr eaLnBrk="1" hangingPunct="1"/>
            <a:r>
              <a:rPr lang="en-US" altLang="en-US" sz="2000"/>
              <a:t>Tracking helps monitor the effectiveness of each marketing activity and is especially helpful with your overall program evaluation.</a:t>
            </a:r>
            <a:endParaRPr lang="en-US" altLang="en-US" sz="2000"/>
          </a:p>
          <a:p>
            <a:pPr eaLnBrk="1" hangingPunct="1"/>
            <a:r>
              <a:rPr lang="en-US" altLang="en-US" sz="2000"/>
              <a:t>Include procedures for tracking each type of marketing activity you are using. </a:t>
            </a:r>
            <a:endParaRPr lang="en-US" altLang="en-US" sz="2000"/>
          </a:p>
          <a:p>
            <a:pPr eaLnBrk="1" hangingPunct="1"/>
            <a:r>
              <a:rPr lang="en-US" altLang="en-US" sz="2000"/>
              <a:t>Some examples are:</a:t>
            </a:r>
            <a:endParaRPr lang="en-US" altLang="en-US" sz="2000"/>
          </a:p>
          <a:p>
            <a:pPr lvl="1" eaLnBrk="1" hangingPunct="1"/>
            <a:r>
              <a:rPr lang="en-US" altLang="en-US" sz="1800" b="1"/>
              <a:t>Display advertising: </a:t>
            </a:r>
            <a:r>
              <a:rPr lang="en-US" altLang="en-US" sz="1800"/>
              <a:t>With traditional consumer publications, tracking can be done through the use of different phone numbers, special offers (specific to that advertisement or publication), or reference to a specific department.</a:t>
            </a:r>
            <a:endParaRPr lang="en-US" altLang="en-US" sz="1800"/>
          </a:p>
          <a:p>
            <a:pPr lvl="1" eaLnBrk="1" hangingPunct="1"/>
            <a:r>
              <a:rPr lang="en-US" altLang="en-US" sz="1800" b="1"/>
              <a:t>Internet marketing: </a:t>
            </a:r>
            <a:r>
              <a:rPr lang="en-US" altLang="en-US" sz="1800"/>
              <a:t>Usually, this is easily tracked by monitoring web traffic.</a:t>
            </a:r>
            <a:endParaRPr lang="en-US" altLang="en-US" sz="1800"/>
          </a:p>
          <a:p>
            <a:pPr lvl="1" eaLnBrk="1" hangingPunct="1"/>
            <a:r>
              <a:rPr lang="en-US" altLang="en-US" sz="1800" b="1"/>
              <a:t>Trade shows: </a:t>
            </a:r>
            <a:r>
              <a:rPr lang="en-US" altLang="en-US" sz="1800"/>
              <a:t>A trade show’s effectiveness can be tracked by collecting the right information at the show and following up on it.</a:t>
            </a:r>
            <a:endParaRPr lang="en-US" altLang="en-US" sz="1800"/>
          </a:p>
          <a:p>
            <a:pPr lvl="1" eaLnBrk="1" hangingPunct="1"/>
            <a:r>
              <a:rPr lang="en-US" altLang="en-US" sz="1800" b="1"/>
              <a:t>Database: </a:t>
            </a:r>
            <a:r>
              <a:rPr lang="en-US" altLang="en-US" sz="1800"/>
              <a:t>Before your Marketing Plan is kicked off, make sure you have the database structure in place to record this information.</a:t>
            </a:r>
            <a:endParaRPr lang="en-US" altLang="en-US" sz="1800"/>
          </a:p>
          <a:p>
            <a:pPr eaLnBrk="1" hangingPunct="1"/>
            <a:r>
              <a:rPr lang="en-US" altLang="en-US" sz="2000"/>
              <a:t>The tabulated results and customer information is very valuable information.</a:t>
            </a:r>
            <a:endParaRPr lang="en-US" altLang="en-US" sz="2000"/>
          </a:p>
        </p:txBody>
      </p:sp>
      <p:sp>
        <p:nvSpPr>
          <p:cNvPr id="33795" name="Title 1"/>
          <p:cNvSpPr>
            <a:spLocks noGrp="1"/>
          </p:cNvSpPr>
          <p:nvPr>
            <p:ph type="title"/>
          </p:nvPr>
        </p:nvSpPr>
        <p:spPr>
          <a:xfrm>
            <a:off x="3340100" y="166688"/>
            <a:ext cx="6870700" cy="1143000"/>
          </a:xfrm>
        </p:spPr>
        <p:txBody>
          <a:bodyPr/>
          <a:lstStyle/>
          <a:p>
            <a:pPr eaLnBrk="1" hangingPunct="1"/>
            <a:r>
              <a:rPr altLang="en-US" smtClean="0"/>
              <a:t>9. Track Marketing Activities</a:t>
            </a:r>
            <a:endParaRPr altLang="en-US" smtClean="0"/>
          </a:p>
        </p:txBody>
      </p:sp>
      <p:sp>
        <p:nvSpPr>
          <p:cNvPr id="33796"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chemeClr val="tx1"/>
                </a:solidFill>
                <a:latin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9pPr>
          </a:lstStyle>
          <a:p>
            <a:pPr>
              <a:spcBef>
                <a:spcPct val="0"/>
              </a:spcBef>
              <a:buFontTx/>
              <a:buNone/>
            </a:pPr>
            <a:fld id="{2D3D63F5-52BC-4DE6-B51B-E833744225BB}" type="slidenum">
              <a:rPr lang="en-US" altLang="en-US" sz="1200">
                <a:solidFill>
                  <a:srgbClr val="898989"/>
                </a:solidFill>
              </a:rPr>
            </a:fld>
            <a:endParaRPr lang="en-US" altLang="en-US" sz="1200">
              <a:solidFill>
                <a:srgbClr val="898989"/>
              </a:solidFill>
            </a:endParaRPr>
          </a:p>
        </p:txBody>
      </p:sp>
      <p:sp>
        <p:nvSpPr>
          <p:cNvPr id="6" name="Footer Placeholder 4"/>
          <p:cNvSpPr>
            <a:spLocks noGrp="1"/>
          </p:cNvSpPr>
          <p:nvPr>
            <p:ph type="ftr" sz="quarter" idx="10"/>
          </p:nvPr>
        </p:nvSpPr>
        <p:spPr/>
        <p:txBody>
          <a:bodyPr/>
          <a:lstStyle/>
          <a:p>
            <a:pPr>
              <a:defRPr/>
            </a:pPr>
            <a:r>
              <a:rPr lang="en-US" dirty="0"/>
              <a:t>Developing a </a:t>
            </a:r>
            <a:r>
              <a:rPr lang="en-US" dirty="0" smtClean="0"/>
              <a:t>Marketing Plan</a:t>
            </a:r>
            <a:endParaRPr lang="en-US"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Content Placeholder 2"/>
          <p:cNvSpPr>
            <a:spLocks noGrp="1"/>
          </p:cNvSpPr>
          <p:nvPr>
            <p:ph idx="1"/>
          </p:nvPr>
        </p:nvSpPr>
        <p:spPr/>
        <p:txBody>
          <a:bodyPr/>
          <a:lstStyle/>
          <a:p>
            <a:pPr eaLnBrk="1" hangingPunct="1">
              <a:lnSpc>
                <a:spcPct val="80000"/>
              </a:lnSpc>
            </a:pPr>
            <a:r>
              <a:rPr lang="en-US" altLang="en-US" sz="2000" dirty="0"/>
              <a:t>Identify how you will measure your success and in what ways your objectives have been met. Then, use these metrics to determine the success of your marketing efforts. </a:t>
            </a:r>
            <a:endParaRPr lang="en-US" altLang="en-US" sz="2000" dirty="0"/>
          </a:p>
          <a:p>
            <a:pPr eaLnBrk="1" hangingPunct="1">
              <a:lnSpc>
                <a:spcPct val="80000"/>
              </a:lnSpc>
            </a:pPr>
            <a:r>
              <a:rPr lang="en-US" altLang="en-US" sz="2000" dirty="0"/>
              <a:t>Answer the following questions: </a:t>
            </a:r>
            <a:endParaRPr lang="en-US" altLang="en-US" sz="2000" dirty="0"/>
          </a:p>
          <a:p>
            <a:pPr lvl="1" eaLnBrk="1" hangingPunct="1">
              <a:lnSpc>
                <a:spcPct val="80000"/>
              </a:lnSpc>
            </a:pPr>
            <a:r>
              <a:rPr lang="en-US" altLang="en-US" sz="1800" dirty="0"/>
              <a:t>Did we reach our goals? </a:t>
            </a:r>
            <a:endParaRPr lang="en-US" altLang="en-US" sz="1800" dirty="0"/>
          </a:p>
          <a:p>
            <a:pPr lvl="1" eaLnBrk="1" hangingPunct="1">
              <a:lnSpc>
                <a:spcPct val="80000"/>
              </a:lnSpc>
            </a:pPr>
            <a:r>
              <a:rPr lang="en-US" altLang="en-US" sz="1800" dirty="0"/>
              <a:t>Was the marketing campaign successful? </a:t>
            </a:r>
            <a:endParaRPr lang="en-US" altLang="en-US" sz="1800" dirty="0"/>
          </a:p>
          <a:p>
            <a:pPr lvl="1" eaLnBrk="1" hangingPunct="1">
              <a:lnSpc>
                <a:spcPct val="80000"/>
              </a:lnSpc>
            </a:pPr>
            <a:r>
              <a:rPr lang="en-US" altLang="en-US" sz="1800" dirty="0"/>
              <a:t>Were we able to determine Return on Investment (ROI)? </a:t>
            </a:r>
            <a:endParaRPr lang="en-US" altLang="en-US" sz="1800" dirty="0"/>
          </a:p>
          <a:p>
            <a:pPr lvl="1" eaLnBrk="1" hangingPunct="1">
              <a:lnSpc>
                <a:spcPct val="80000"/>
              </a:lnSpc>
            </a:pPr>
            <a:r>
              <a:rPr lang="en-US" altLang="en-US" sz="1800" dirty="0"/>
              <a:t>Did our efforts result in conversion? In other words, were we able to convert an inquirer to a visitor, a visitor to a customer? </a:t>
            </a:r>
            <a:endParaRPr lang="en-US" altLang="en-US" sz="1800" dirty="0"/>
          </a:p>
          <a:p>
            <a:pPr lvl="1" eaLnBrk="1" hangingPunct="1">
              <a:lnSpc>
                <a:spcPct val="80000"/>
              </a:lnSpc>
            </a:pPr>
            <a:r>
              <a:rPr lang="en-US" altLang="en-US" sz="1800" dirty="0"/>
              <a:t>Can we utilize our database to survey, capture additional information, or establish a more comprehensive customer relationship program?</a:t>
            </a:r>
            <a:endParaRPr lang="en-US" altLang="en-US" sz="1800" dirty="0"/>
          </a:p>
        </p:txBody>
      </p:sp>
      <p:sp>
        <p:nvSpPr>
          <p:cNvPr id="34819" name="Title 1"/>
          <p:cNvSpPr>
            <a:spLocks noGrp="1"/>
          </p:cNvSpPr>
          <p:nvPr>
            <p:ph type="title"/>
          </p:nvPr>
        </p:nvSpPr>
        <p:spPr>
          <a:xfrm>
            <a:off x="3340100" y="166688"/>
            <a:ext cx="6870700" cy="1143000"/>
          </a:xfrm>
        </p:spPr>
        <p:txBody>
          <a:bodyPr/>
          <a:lstStyle/>
          <a:p>
            <a:pPr eaLnBrk="1" hangingPunct="1"/>
            <a:r>
              <a:rPr altLang="en-US" smtClean="0"/>
              <a:t>10. Evaluate Your Progress</a:t>
            </a:r>
            <a:endParaRPr altLang="en-US" smtClean="0"/>
          </a:p>
        </p:txBody>
      </p:sp>
      <p:sp>
        <p:nvSpPr>
          <p:cNvPr id="34820"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chemeClr val="tx1"/>
                </a:solidFill>
                <a:latin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9pPr>
          </a:lstStyle>
          <a:p>
            <a:pPr>
              <a:spcBef>
                <a:spcPct val="0"/>
              </a:spcBef>
              <a:buFontTx/>
              <a:buNone/>
            </a:pPr>
            <a:fld id="{59D456EE-EEFC-4619-8818-9EEAE003E415}" type="slidenum">
              <a:rPr lang="en-US" altLang="en-US" sz="1200">
                <a:solidFill>
                  <a:srgbClr val="898989"/>
                </a:solidFill>
              </a:rPr>
            </a:fld>
            <a:endParaRPr lang="en-US" altLang="en-US" sz="1200">
              <a:solidFill>
                <a:srgbClr val="898989"/>
              </a:solidFill>
            </a:endParaRPr>
          </a:p>
        </p:txBody>
      </p:sp>
      <p:sp>
        <p:nvSpPr>
          <p:cNvPr id="6" name="Footer Placeholder 4"/>
          <p:cNvSpPr>
            <a:spLocks noGrp="1"/>
          </p:cNvSpPr>
          <p:nvPr>
            <p:ph type="ftr" sz="quarter" idx="10"/>
          </p:nvPr>
        </p:nvSpPr>
        <p:spPr/>
        <p:txBody>
          <a:bodyPr/>
          <a:lstStyle/>
          <a:p>
            <a:pPr>
              <a:defRPr/>
            </a:pPr>
            <a:r>
              <a:rPr lang="en-US" dirty="0"/>
              <a:t>Developing a </a:t>
            </a:r>
            <a:r>
              <a:rPr lang="en-US" dirty="0" smtClean="0"/>
              <a:t>Marketing Plan</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51315" y="823066"/>
            <a:ext cx="8675316" cy="320601"/>
          </a:xfrm>
          <a:prstGeom prst="rect">
            <a:avLst/>
          </a:prstGeom>
        </p:spPr>
        <p:txBody>
          <a:bodyPr vert="horz" wrap="square" lIns="0" tIns="12700" rIns="0" bIns="0" rtlCol="0" anchor="ctr">
            <a:spAutoFit/>
          </a:bodyPr>
          <a:lstStyle/>
          <a:p>
            <a:pPr marL="443865" marR="5080" indent="-431800">
              <a:lnSpc>
                <a:spcPct val="100000"/>
              </a:lnSpc>
              <a:spcBef>
                <a:spcPts val="100"/>
              </a:spcBef>
            </a:pPr>
            <a:r>
              <a:rPr lang="en-US" sz="2000" dirty="0" smtClean="0">
                <a:latin typeface="Merriweather" panose="00000500000000000000" pitchFamily="2" charset="0"/>
              </a:rPr>
              <a:t>STRUCTURING</a:t>
            </a:r>
            <a:r>
              <a:rPr lang="en-US" sz="2000" spc="-45" dirty="0" smtClean="0">
                <a:latin typeface="Merriweather" panose="00000500000000000000" pitchFamily="2" charset="0"/>
              </a:rPr>
              <a:t> </a:t>
            </a:r>
            <a:r>
              <a:rPr lang="en-US" sz="2000" dirty="0" smtClean="0">
                <a:latin typeface="Merriweather" panose="00000500000000000000" pitchFamily="2" charset="0"/>
              </a:rPr>
              <a:t>A</a:t>
            </a:r>
            <a:r>
              <a:rPr lang="en-US" sz="2000" spc="-25" dirty="0" smtClean="0">
                <a:latin typeface="Merriweather" panose="00000500000000000000" pitchFamily="2" charset="0"/>
              </a:rPr>
              <a:t> </a:t>
            </a:r>
            <a:r>
              <a:rPr lang="en-US" sz="2000" spc="-5" dirty="0" smtClean="0">
                <a:latin typeface="Merriweather" panose="00000500000000000000" pitchFamily="2" charset="0"/>
              </a:rPr>
              <a:t>DIGITAL</a:t>
            </a:r>
            <a:r>
              <a:rPr lang="en-US" sz="2000" spc="-25" dirty="0" smtClean="0">
                <a:latin typeface="Merriweather" panose="00000500000000000000" pitchFamily="2" charset="0"/>
              </a:rPr>
              <a:t> </a:t>
            </a:r>
            <a:r>
              <a:rPr lang="en-US" sz="2000" spc="-5" dirty="0" smtClean="0">
                <a:latin typeface="Merriweather" panose="00000500000000000000" pitchFamily="2" charset="0"/>
              </a:rPr>
              <a:t>MARKETING </a:t>
            </a:r>
            <a:r>
              <a:rPr lang="en-US" sz="2000" spc="-540" dirty="0" smtClean="0">
                <a:latin typeface="Merriweather" panose="00000500000000000000" pitchFamily="2" charset="0"/>
              </a:rPr>
              <a:t> </a:t>
            </a:r>
            <a:r>
              <a:rPr lang="en-US" sz="2000" dirty="0" smtClean="0">
                <a:latin typeface="Merriweather" panose="00000500000000000000" pitchFamily="2" charset="0"/>
              </a:rPr>
              <a:t>STRATEGY</a:t>
            </a:r>
            <a:r>
              <a:rPr lang="en-US" sz="2000" spc="-45" dirty="0" smtClean="0">
                <a:latin typeface="Merriweather" panose="00000500000000000000" pitchFamily="2" charset="0"/>
              </a:rPr>
              <a:t> </a:t>
            </a:r>
            <a:r>
              <a:rPr lang="en-US" sz="2000" dirty="0" smtClean="0">
                <a:latin typeface="Merriweather" panose="00000500000000000000" pitchFamily="2" charset="0"/>
              </a:rPr>
              <a:t>:</a:t>
            </a:r>
            <a:r>
              <a:rPr lang="en-US" sz="2000" spc="-15" dirty="0" smtClean="0">
                <a:latin typeface="Merriweather" panose="00000500000000000000" pitchFamily="2" charset="0"/>
              </a:rPr>
              <a:t> </a:t>
            </a:r>
            <a:r>
              <a:rPr lang="en-US" sz="2000" dirty="0" smtClean="0">
                <a:latin typeface="Merriweather" panose="00000500000000000000" pitchFamily="2" charset="0"/>
              </a:rPr>
              <a:t>MANY</a:t>
            </a:r>
            <a:r>
              <a:rPr lang="en-US" sz="2000" spc="-20" dirty="0" smtClean="0">
                <a:latin typeface="Merriweather" panose="00000500000000000000" pitchFamily="2" charset="0"/>
              </a:rPr>
              <a:t> </a:t>
            </a:r>
            <a:r>
              <a:rPr lang="en-US" sz="2000" spc="-5" dirty="0" smtClean="0">
                <a:latin typeface="Merriweather" panose="00000500000000000000" pitchFamily="2" charset="0"/>
              </a:rPr>
              <a:t>MODELS</a:t>
            </a:r>
            <a:endParaRPr lang="en-US" sz="2000" dirty="0">
              <a:latin typeface="Merriweather" panose="00000500000000000000" pitchFamily="2" charset="0"/>
            </a:endParaRPr>
          </a:p>
        </p:txBody>
      </p:sp>
      <p:pic>
        <p:nvPicPr>
          <p:cNvPr id="3" name="object 3"/>
          <p:cNvPicPr/>
          <p:nvPr/>
        </p:nvPicPr>
        <p:blipFill>
          <a:blip r:embed="rId1" cstate="print"/>
          <a:stretch>
            <a:fillRect/>
          </a:stretch>
        </p:blipFill>
        <p:spPr>
          <a:xfrm>
            <a:off x="2177795" y="1306067"/>
            <a:ext cx="7621524" cy="5551932"/>
          </a:xfrm>
          <a:prstGeom prst="rect">
            <a:avLst/>
          </a:prstGeom>
        </p:spPr>
      </p:pic>
      <p:sp>
        <p:nvSpPr>
          <p:cNvPr id="4" name="object 4"/>
          <p:cNvSpPr txBox="1"/>
          <p:nvPr/>
        </p:nvSpPr>
        <p:spPr>
          <a:xfrm>
            <a:off x="1602740" y="6529528"/>
            <a:ext cx="1932939" cy="166071"/>
          </a:xfrm>
          <a:prstGeom prst="rect">
            <a:avLst/>
          </a:prstGeom>
        </p:spPr>
        <p:txBody>
          <a:bodyPr vert="horz" wrap="square" lIns="0" tIns="12065" rIns="0" bIns="0" rtlCol="0">
            <a:spAutoFit/>
          </a:bodyPr>
          <a:lstStyle/>
          <a:p>
            <a:pPr marL="12700">
              <a:spcBef>
                <a:spcPts val="95"/>
              </a:spcBef>
            </a:pPr>
            <a:r>
              <a:rPr sz="1000" i="1" spc="-5" dirty="0">
                <a:solidFill>
                  <a:srgbClr val="221F1F"/>
                </a:solidFill>
                <a:latin typeface="Arial" panose="020B0604020202020204"/>
                <a:cs typeface="Arial" panose="020B0604020202020204"/>
              </a:rPr>
              <a:t>Source</a:t>
            </a:r>
            <a:r>
              <a:rPr sz="1000" spc="-5" dirty="0">
                <a:solidFill>
                  <a:srgbClr val="221F1F"/>
                </a:solidFill>
                <a:latin typeface="Arial MT"/>
                <a:cs typeface="Arial MT"/>
              </a:rPr>
              <a:t>:</a:t>
            </a:r>
            <a:r>
              <a:rPr sz="1000" spc="-30" dirty="0">
                <a:solidFill>
                  <a:srgbClr val="221F1F"/>
                </a:solidFill>
                <a:latin typeface="Arial MT"/>
                <a:cs typeface="Arial MT"/>
              </a:rPr>
              <a:t> </a:t>
            </a:r>
            <a:r>
              <a:rPr sz="1000" spc="-5" dirty="0">
                <a:solidFill>
                  <a:srgbClr val="221F1F"/>
                </a:solidFill>
                <a:latin typeface="Arial MT"/>
                <a:cs typeface="Arial MT"/>
              </a:rPr>
              <a:t>Chaffey</a:t>
            </a:r>
            <a:r>
              <a:rPr sz="1000" spc="-35" dirty="0">
                <a:solidFill>
                  <a:srgbClr val="221F1F"/>
                </a:solidFill>
                <a:latin typeface="Arial MT"/>
                <a:cs typeface="Arial MT"/>
              </a:rPr>
              <a:t> </a:t>
            </a:r>
            <a:r>
              <a:rPr sz="1000" spc="-5" dirty="0">
                <a:solidFill>
                  <a:srgbClr val="221F1F"/>
                </a:solidFill>
                <a:latin typeface="Arial MT"/>
                <a:cs typeface="Arial MT"/>
              </a:rPr>
              <a:t>and</a:t>
            </a:r>
            <a:r>
              <a:rPr sz="1000" spc="-30" dirty="0">
                <a:solidFill>
                  <a:srgbClr val="221F1F"/>
                </a:solidFill>
                <a:latin typeface="Arial MT"/>
                <a:cs typeface="Arial MT"/>
              </a:rPr>
              <a:t> </a:t>
            </a:r>
            <a:r>
              <a:rPr sz="1000" spc="-5" dirty="0">
                <a:solidFill>
                  <a:srgbClr val="221F1F"/>
                </a:solidFill>
                <a:latin typeface="Arial MT"/>
                <a:cs typeface="Arial MT"/>
              </a:rPr>
              <a:t>Smith</a:t>
            </a:r>
            <a:r>
              <a:rPr sz="1000" spc="-30" dirty="0">
                <a:solidFill>
                  <a:srgbClr val="221F1F"/>
                </a:solidFill>
                <a:latin typeface="Arial MT"/>
                <a:cs typeface="Arial MT"/>
              </a:rPr>
              <a:t> </a:t>
            </a:r>
            <a:r>
              <a:rPr sz="1000" spc="-5" dirty="0">
                <a:solidFill>
                  <a:srgbClr val="221F1F"/>
                </a:solidFill>
                <a:latin typeface="Arial MT"/>
                <a:cs typeface="Arial MT"/>
              </a:rPr>
              <a:t>(2019)</a:t>
            </a:r>
            <a:endParaRPr sz="1000">
              <a:latin typeface="Arial MT"/>
              <a:cs typeface="Arial MT"/>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Content Placeholder 3"/>
          <p:cNvSpPr>
            <a:spLocks noGrp="1"/>
          </p:cNvSpPr>
          <p:nvPr>
            <p:ph idx="1"/>
          </p:nvPr>
        </p:nvSpPr>
        <p:spPr/>
        <p:txBody>
          <a:bodyPr/>
          <a:lstStyle/>
          <a:p>
            <a:pPr eaLnBrk="1" hangingPunct="1">
              <a:lnSpc>
                <a:spcPct val="90000"/>
              </a:lnSpc>
            </a:pPr>
            <a:r>
              <a:rPr lang="en-US" altLang="en-US" sz="2000"/>
              <a:t>Kotler &amp; Keller, </a:t>
            </a:r>
            <a:r>
              <a:rPr lang="en-US" altLang="en-US" sz="2000" i="1"/>
              <a:t>Marketing Management</a:t>
            </a:r>
            <a:endParaRPr lang="en-US" altLang="en-US" sz="2000" i="1"/>
          </a:p>
          <a:p>
            <a:pPr eaLnBrk="1" hangingPunct="1">
              <a:lnSpc>
                <a:spcPct val="90000"/>
              </a:lnSpc>
            </a:pPr>
            <a:r>
              <a:rPr lang="en-US" altLang="en-US" sz="2000" dirty="0"/>
              <a:t>David Cravens, </a:t>
            </a:r>
            <a:r>
              <a:rPr lang="en-US" altLang="en-US" sz="2000" i="1" dirty="0"/>
              <a:t>Strategic Marketing </a:t>
            </a:r>
            <a:endParaRPr lang="en-US" altLang="en-US" sz="2000" i="1" dirty="0"/>
          </a:p>
          <a:p>
            <a:pPr eaLnBrk="1" hangingPunct="1">
              <a:lnSpc>
                <a:spcPct val="90000"/>
              </a:lnSpc>
            </a:pPr>
            <a:r>
              <a:rPr lang="en-US" altLang="en-US" sz="2000" i="1" dirty="0"/>
              <a:t>Business Owners Toolkit, Total Know-How for Small Businesses</a:t>
            </a:r>
            <a:endParaRPr lang="en-US" altLang="en-US" sz="2000" i="1" dirty="0"/>
          </a:p>
          <a:p>
            <a:pPr eaLnBrk="1" hangingPunct="1">
              <a:lnSpc>
                <a:spcPct val="90000"/>
              </a:lnSpc>
            </a:pPr>
            <a:r>
              <a:rPr lang="en-US" altLang="en-US" sz="2000" dirty="0"/>
              <a:t>Small Business Administration, </a:t>
            </a:r>
            <a:r>
              <a:rPr lang="en-US" altLang="en-US" sz="2000" i="1" dirty="0"/>
              <a:t>Marketing to Federal Agencies and Prime Contractors</a:t>
            </a:r>
            <a:endParaRPr lang="en-US" altLang="en-US" sz="2000" i="1" dirty="0"/>
          </a:p>
          <a:p>
            <a:pPr eaLnBrk="1" hangingPunct="1">
              <a:lnSpc>
                <a:spcPct val="90000"/>
              </a:lnSpc>
            </a:pPr>
            <a:r>
              <a:rPr lang="en-US" altLang="en-US" sz="2000" dirty="0" err="1"/>
              <a:t>Shirleen</a:t>
            </a:r>
            <a:r>
              <a:rPr lang="en-US" altLang="en-US" sz="2000" dirty="0"/>
              <a:t> </a:t>
            </a:r>
            <a:r>
              <a:rPr lang="en-US" altLang="en-US" sz="2000" dirty="0" err="1"/>
              <a:t>Glasin</a:t>
            </a:r>
            <a:r>
              <a:rPr lang="en-US" altLang="en-US" sz="2000" dirty="0"/>
              <a:t>, </a:t>
            </a:r>
            <a:r>
              <a:rPr lang="en-US" altLang="en-US" sz="2000" dirty="0" err="1"/>
              <a:t>Pro</a:t>
            </a:r>
            <a:r>
              <a:rPr lang="en-US" altLang="en-US" sz="2000" dirty="0" err="1">
                <a:solidFill>
                  <a:srgbClr val="FF0000"/>
                </a:solidFill>
              </a:rPr>
              <a:t>S</a:t>
            </a:r>
            <a:r>
              <a:rPr lang="en-US" altLang="en-US" sz="2000" dirty="0" err="1"/>
              <a:t>idian</a:t>
            </a:r>
            <a:r>
              <a:rPr lang="en-US" altLang="en-US" sz="2000" dirty="0"/>
              <a:t> Consulting,  </a:t>
            </a:r>
            <a:r>
              <a:rPr lang="en-US" altLang="en-US" sz="2000" i="1" dirty="0"/>
              <a:t>Developing a Marketing Plan</a:t>
            </a:r>
            <a:endParaRPr lang="en-US" altLang="en-US" sz="2000" i="1" dirty="0"/>
          </a:p>
          <a:p>
            <a:pPr eaLnBrk="1" hangingPunct="1">
              <a:lnSpc>
                <a:spcPct val="90000"/>
              </a:lnSpc>
            </a:pPr>
            <a:r>
              <a:rPr lang="en-US" altLang="en-US" sz="2000" dirty="0"/>
              <a:t>All Business, Dun &amp; Bradstreet Company, </a:t>
            </a:r>
            <a:r>
              <a:rPr lang="en-US" altLang="en-US" sz="2000" i="1" dirty="0"/>
              <a:t>Three Steps for Developing a Marketing Plan for Your Small Business</a:t>
            </a:r>
            <a:endParaRPr lang="en-US" altLang="en-US" sz="2000" i="1" dirty="0"/>
          </a:p>
          <a:p>
            <a:pPr eaLnBrk="1" hangingPunct="1">
              <a:lnSpc>
                <a:spcPct val="90000"/>
              </a:lnSpc>
            </a:pPr>
            <a:r>
              <a:rPr lang="en-US" altLang="en-US" sz="2000" dirty="0"/>
              <a:t>Entrepreneur.com, </a:t>
            </a:r>
            <a:r>
              <a:rPr lang="en-US" altLang="en-US" sz="2000" i="1" dirty="0"/>
              <a:t>Small Business Encyclopedia, How to Create a Marketing Plan</a:t>
            </a:r>
            <a:endParaRPr lang="en-US" altLang="en-US" sz="2000" i="1" dirty="0"/>
          </a:p>
          <a:p>
            <a:pPr eaLnBrk="1" hangingPunct="1">
              <a:lnSpc>
                <a:spcPct val="90000"/>
              </a:lnSpc>
            </a:pPr>
            <a:r>
              <a:rPr lang="en-US" altLang="en-US" sz="2000" dirty="0"/>
              <a:t>Business Know How, </a:t>
            </a:r>
            <a:r>
              <a:rPr lang="en-US" altLang="en-US" sz="2000" i="1" dirty="0"/>
              <a:t>Small Business and Home Business Ideas, 8 Keys to a Strong Marketing Strategy</a:t>
            </a:r>
            <a:endParaRPr lang="en-US" altLang="en-US" sz="2000" i="1" dirty="0"/>
          </a:p>
        </p:txBody>
      </p:sp>
      <p:sp>
        <p:nvSpPr>
          <p:cNvPr id="36867" name="Title 1"/>
          <p:cNvSpPr>
            <a:spLocks noGrp="1"/>
          </p:cNvSpPr>
          <p:nvPr>
            <p:ph type="title"/>
          </p:nvPr>
        </p:nvSpPr>
        <p:spPr>
          <a:xfrm>
            <a:off x="2209800" y="242888"/>
            <a:ext cx="8501743" cy="1143000"/>
          </a:xfrm>
        </p:spPr>
        <p:txBody>
          <a:bodyPr>
            <a:normAutofit/>
          </a:bodyPr>
          <a:lstStyle/>
          <a:p>
            <a:pPr eaLnBrk="1" hangingPunct="1"/>
            <a:r>
              <a:rPr lang="en-CA" altLang="en-US" sz="3600" dirty="0" smtClean="0">
                <a:latin typeface="Merriweather" panose="00000500000000000000" pitchFamily="2" charset="0"/>
              </a:rPr>
              <a:t>INCLUDE </a:t>
            </a:r>
            <a:r>
              <a:rPr lang="en-GB" altLang="en-US" sz="3600" dirty="0" smtClean="0">
                <a:latin typeface="Merriweather" panose="00000500000000000000" pitchFamily="2" charset="0"/>
              </a:rPr>
              <a:t>SOURCES AND CITATIONS </a:t>
            </a:r>
            <a:endParaRPr altLang="en-US" sz="3600" dirty="0" smtClean="0">
              <a:latin typeface="Merriweather" panose="00000500000000000000" pitchFamily="2" charset="0"/>
            </a:endParaRPr>
          </a:p>
        </p:txBody>
      </p:sp>
      <p:sp>
        <p:nvSpPr>
          <p:cNvPr id="36868"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Wingdings" panose="05000000000000000000" pitchFamily="2" charset="2"/>
              <a:buChar char="§"/>
              <a:defRPr sz="3200">
                <a:solidFill>
                  <a:schemeClr val="tx1"/>
                </a:solidFill>
                <a:latin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charset="0"/>
              </a:defRPr>
            </a:lvl9pPr>
          </a:lstStyle>
          <a:p>
            <a:pPr>
              <a:spcBef>
                <a:spcPct val="0"/>
              </a:spcBef>
              <a:buFontTx/>
              <a:buNone/>
            </a:pPr>
            <a:fld id="{16B10ADF-54A0-4AD6-B8C2-1ECE671E939A}" type="slidenum">
              <a:rPr lang="en-US" altLang="en-US" sz="1200">
                <a:solidFill>
                  <a:srgbClr val="898989"/>
                </a:solidFill>
              </a:rPr>
            </a:fld>
            <a:endParaRPr lang="en-US" altLang="en-US" sz="1200">
              <a:solidFill>
                <a:srgbClr val="898989"/>
              </a:solidFill>
            </a:endParaRPr>
          </a:p>
        </p:txBody>
      </p:sp>
      <p:sp>
        <p:nvSpPr>
          <p:cNvPr id="7" name="Footer Placeholder 4"/>
          <p:cNvSpPr>
            <a:spLocks noGrp="1"/>
          </p:cNvSpPr>
          <p:nvPr>
            <p:ph type="ftr" sz="quarter" idx="10"/>
          </p:nvPr>
        </p:nvSpPr>
        <p:spPr/>
        <p:txBody>
          <a:bodyPr/>
          <a:lstStyle/>
          <a:p>
            <a:pPr>
              <a:defRPr/>
            </a:pPr>
            <a:r>
              <a:rPr lang="en-US" dirty="0"/>
              <a:t>Developing a </a:t>
            </a:r>
            <a:r>
              <a:rPr lang="en-US" dirty="0" smtClean="0"/>
              <a:t>Marketing Plan</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547257" y="378046"/>
            <a:ext cx="7611600" cy="505908"/>
          </a:xfrm>
          <a:prstGeom prst="rect">
            <a:avLst/>
          </a:prstGeom>
        </p:spPr>
        <p:txBody>
          <a:bodyPr vert="horz" wrap="square" lIns="0" tIns="13335" rIns="0" bIns="0" rtlCol="0" anchor="ctr">
            <a:spAutoFit/>
          </a:bodyPr>
          <a:lstStyle/>
          <a:p>
            <a:pPr marL="12700">
              <a:lnSpc>
                <a:spcPct val="100000"/>
              </a:lnSpc>
              <a:spcBef>
                <a:spcPts val="105"/>
              </a:spcBef>
            </a:pPr>
            <a:r>
              <a:rPr lang="en-GB" sz="3200" spc="-5" dirty="0" smtClean="0">
                <a:latin typeface="Merriweather" panose="00000500000000000000" pitchFamily="2" charset="0"/>
              </a:rPr>
              <a:t>SITUATION</a:t>
            </a:r>
            <a:r>
              <a:rPr lang="en-GB" sz="3200" spc="-200" dirty="0" smtClean="0">
                <a:latin typeface="Merriweather" panose="00000500000000000000" pitchFamily="2" charset="0"/>
              </a:rPr>
              <a:t> </a:t>
            </a:r>
            <a:r>
              <a:rPr lang="en-GB" sz="3200" spc="-5" dirty="0" smtClean="0">
                <a:latin typeface="Merriweather" panose="00000500000000000000" pitchFamily="2" charset="0"/>
              </a:rPr>
              <a:t>ANALYSIS</a:t>
            </a:r>
            <a:endParaRPr lang="en-GB" sz="3200" dirty="0">
              <a:latin typeface="Merriweather" panose="00000500000000000000" pitchFamily="2" charset="0"/>
            </a:endParaRPr>
          </a:p>
        </p:txBody>
      </p:sp>
      <p:pic>
        <p:nvPicPr>
          <p:cNvPr id="3" name="object 3"/>
          <p:cNvPicPr/>
          <p:nvPr/>
        </p:nvPicPr>
        <p:blipFill>
          <a:blip r:embed="rId1" cstate="print"/>
          <a:stretch>
            <a:fillRect/>
          </a:stretch>
        </p:blipFill>
        <p:spPr>
          <a:xfrm>
            <a:off x="1999487" y="1459991"/>
            <a:ext cx="8273796" cy="4668012"/>
          </a:xfrm>
          <a:prstGeom prst="rect">
            <a:avLst/>
          </a:prstGeom>
        </p:spPr>
      </p:pic>
      <p:sp>
        <p:nvSpPr>
          <p:cNvPr id="4" name="object 4"/>
          <p:cNvSpPr txBox="1"/>
          <p:nvPr/>
        </p:nvSpPr>
        <p:spPr>
          <a:xfrm>
            <a:off x="2041348" y="6399378"/>
            <a:ext cx="3314065" cy="166071"/>
          </a:xfrm>
          <a:prstGeom prst="rect">
            <a:avLst/>
          </a:prstGeom>
        </p:spPr>
        <p:txBody>
          <a:bodyPr vert="horz" wrap="square" lIns="0" tIns="12065" rIns="0" bIns="0" rtlCol="0">
            <a:spAutoFit/>
          </a:bodyPr>
          <a:lstStyle/>
          <a:p>
            <a:pPr marL="12700">
              <a:spcBef>
                <a:spcPts val="95"/>
              </a:spcBef>
            </a:pPr>
            <a:r>
              <a:rPr sz="1000" i="1" spc="-5" dirty="0">
                <a:solidFill>
                  <a:srgbClr val="221F1F"/>
                </a:solidFill>
                <a:latin typeface="Arial" panose="020B0604020202020204"/>
                <a:cs typeface="Arial" panose="020B0604020202020204"/>
              </a:rPr>
              <a:t>Source</a:t>
            </a:r>
            <a:r>
              <a:rPr sz="1000" spc="-5" dirty="0">
                <a:solidFill>
                  <a:srgbClr val="221F1F"/>
                </a:solidFill>
                <a:latin typeface="Arial MT"/>
                <a:cs typeface="Arial MT"/>
              </a:rPr>
              <a:t>:</a:t>
            </a:r>
            <a:r>
              <a:rPr sz="1000" spc="-20" dirty="0">
                <a:solidFill>
                  <a:srgbClr val="221F1F"/>
                </a:solidFill>
                <a:latin typeface="Arial MT"/>
                <a:cs typeface="Arial MT"/>
              </a:rPr>
              <a:t> </a:t>
            </a:r>
            <a:r>
              <a:rPr sz="1000" spc="-5" dirty="0">
                <a:solidFill>
                  <a:srgbClr val="221F1F"/>
                </a:solidFill>
                <a:latin typeface="Arial MT"/>
                <a:cs typeface="Arial MT"/>
              </a:rPr>
              <a:t>Smart</a:t>
            </a:r>
            <a:r>
              <a:rPr sz="1000" spc="-20" dirty="0">
                <a:solidFill>
                  <a:srgbClr val="221F1F"/>
                </a:solidFill>
                <a:latin typeface="Arial MT"/>
                <a:cs typeface="Arial MT"/>
              </a:rPr>
              <a:t> </a:t>
            </a:r>
            <a:r>
              <a:rPr sz="1000" spc="-5" dirty="0">
                <a:solidFill>
                  <a:srgbClr val="221F1F"/>
                </a:solidFill>
                <a:latin typeface="Arial MT"/>
                <a:cs typeface="Arial MT"/>
              </a:rPr>
              <a:t>Insights</a:t>
            </a:r>
            <a:r>
              <a:rPr sz="1000" spc="-10" dirty="0">
                <a:solidFill>
                  <a:srgbClr val="221F1F"/>
                </a:solidFill>
                <a:latin typeface="Arial MT"/>
                <a:cs typeface="Arial MT"/>
              </a:rPr>
              <a:t> </a:t>
            </a:r>
            <a:r>
              <a:rPr sz="1000" b="1" spc="-5" dirty="0">
                <a:solidFill>
                  <a:srgbClr val="221F1F"/>
                </a:solidFill>
                <a:latin typeface="Arial" panose="020B0604020202020204"/>
                <a:cs typeface="Arial" panose="020B0604020202020204"/>
              </a:rPr>
              <a:t>(</a:t>
            </a:r>
            <a:r>
              <a:rPr sz="1000" b="1" spc="-5" dirty="0">
                <a:solidFill>
                  <a:srgbClr val="221F1F"/>
                </a:solidFill>
                <a:latin typeface="Arial" panose="020B0604020202020204"/>
                <a:cs typeface="Arial" panose="020B0604020202020204"/>
                <a:hlinkClick r:id="rId2"/>
              </a:rPr>
              <a:t>http://bit.ly/smartbenchmarking)</a:t>
            </a:r>
            <a:endParaRPr sz="1000">
              <a:latin typeface="Arial" panose="020B0604020202020204"/>
              <a:cs typeface="Arial" panose="020B0604020202020204"/>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27314" y="629080"/>
            <a:ext cx="11136086" cy="396904"/>
          </a:xfrm>
          <a:prstGeom prst="rect">
            <a:avLst/>
          </a:prstGeom>
        </p:spPr>
        <p:txBody>
          <a:bodyPr vert="horz" wrap="square" lIns="0" tIns="12065" rIns="0" bIns="0" rtlCol="0" anchor="ctr">
            <a:spAutoFit/>
          </a:bodyPr>
          <a:lstStyle/>
          <a:p>
            <a:pPr marL="12700" marR="5080" indent="787400">
              <a:lnSpc>
                <a:spcPct val="100000"/>
              </a:lnSpc>
              <a:spcBef>
                <a:spcPts val="95"/>
              </a:spcBef>
            </a:pPr>
            <a:r>
              <a:rPr lang="en-US" sz="2500" spc="-10" dirty="0" smtClean="0">
                <a:latin typeface="Merriweather" panose="00000500000000000000" pitchFamily="2" charset="0"/>
              </a:rPr>
              <a:t>CONSUMER</a:t>
            </a:r>
            <a:r>
              <a:rPr lang="en-US" sz="2500" spc="20" dirty="0" smtClean="0">
                <a:latin typeface="Merriweather" panose="00000500000000000000" pitchFamily="2" charset="0"/>
              </a:rPr>
              <a:t> </a:t>
            </a:r>
            <a:r>
              <a:rPr lang="en-US" sz="2500" spc="-5" dirty="0" smtClean="0">
                <a:latin typeface="Merriweather" panose="00000500000000000000" pitchFamily="2" charset="0"/>
              </a:rPr>
              <a:t>PROFILES</a:t>
            </a:r>
            <a:r>
              <a:rPr lang="en-US" sz="2500" spc="-10" dirty="0" smtClean="0">
                <a:latin typeface="Merriweather" panose="00000500000000000000" pitchFamily="2" charset="0"/>
              </a:rPr>
              <a:t> </a:t>
            </a:r>
            <a:r>
              <a:rPr lang="en-US" sz="2500" spc="-5" dirty="0" smtClean="0">
                <a:latin typeface="Merriweather" panose="00000500000000000000" pitchFamily="2" charset="0"/>
              </a:rPr>
              <a:t>: </a:t>
            </a:r>
            <a:r>
              <a:rPr lang="en-US" sz="2500" dirty="0" smtClean="0">
                <a:latin typeface="Merriweather" panose="00000500000000000000" pitchFamily="2" charset="0"/>
              </a:rPr>
              <a:t> </a:t>
            </a:r>
            <a:r>
              <a:rPr lang="en-US" sz="2500" spc="-10" dirty="0" smtClean="0">
                <a:latin typeface="Merriweather" panose="00000500000000000000" pitchFamily="2" charset="0"/>
              </a:rPr>
              <a:t>KNOW</a:t>
            </a:r>
            <a:r>
              <a:rPr lang="en-US" sz="2500" spc="5" dirty="0" smtClean="0">
                <a:latin typeface="Merriweather" panose="00000500000000000000" pitchFamily="2" charset="0"/>
              </a:rPr>
              <a:t> </a:t>
            </a:r>
            <a:r>
              <a:rPr lang="en-US" sz="2500" spc="-5" dirty="0" smtClean="0">
                <a:latin typeface="Merriweather" panose="00000500000000000000" pitchFamily="2" charset="0"/>
              </a:rPr>
              <a:t>THE</a:t>
            </a:r>
            <a:r>
              <a:rPr lang="en-US" sz="2500" spc="-10" dirty="0" smtClean="0">
                <a:latin typeface="Merriweather" panose="00000500000000000000" pitchFamily="2" charset="0"/>
              </a:rPr>
              <a:t> COLOUR</a:t>
            </a:r>
            <a:r>
              <a:rPr lang="en-US" sz="2500" spc="15" dirty="0" smtClean="0">
                <a:latin typeface="Merriweather" panose="00000500000000000000" pitchFamily="2" charset="0"/>
              </a:rPr>
              <a:t> </a:t>
            </a:r>
            <a:r>
              <a:rPr lang="en-US" sz="2500" spc="-5" dirty="0" smtClean="0">
                <a:latin typeface="Merriweather" panose="00000500000000000000" pitchFamily="2" charset="0"/>
              </a:rPr>
              <a:t>OF</a:t>
            </a:r>
            <a:r>
              <a:rPr lang="en-US" sz="2500" dirty="0" smtClean="0">
                <a:latin typeface="Merriweather" panose="00000500000000000000" pitchFamily="2" charset="0"/>
              </a:rPr>
              <a:t> </a:t>
            </a:r>
            <a:r>
              <a:rPr lang="en-US" sz="2500" spc="-5" dirty="0" smtClean="0">
                <a:latin typeface="Merriweather" panose="00000500000000000000" pitchFamily="2" charset="0"/>
              </a:rPr>
              <a:t>THEIR</a:t>
            </a:r>
            <a:r>
              <a:rPr lang="en-US" sz="2500" spc="25" dirty="0" smtClean="0">
                <a:latin typeface="Merriweather" panose="00000500000000000000" pitchFamily="2" charset="0"/>
              </a:rPr>
              <a:t> </a:t>
            </a:r>
            <a:r>
              <a:rPr lang="en-US" sz="2500" spc="-15" dirty="0" smtClean="0">
                <a:latin typeface="Merriweather" panose="00000500000000000000" pitchFamily="2" charset="0"/>
              </a:rPr>
              <a:t>EYES</a:t>
            </a:r>
            <a:r>
              <a:rPr lang="en-US" sz="2500" spc="20" dirty="0" smtClean="0">
                <a:latin typeface="Merriweather" panose="00000500000000000000" pitchFamily="2" charset="0"/>
              </a:rPr>
              <a:t> </a:t>
            </a:r>
            <a:r>
              <a:rPr lang="en-US" sz="2500" spc="-5" dirty="0" smtClean="0">
                <a:latin typeface="Merriweather" panose="00000500000000000000" pitchFamily="2" charset="0"/>
              </a:rPr>
              <a:t>!</a:t>
            </a:r>
            <a:endParaRPr lang="en-US" sz="2500" dirty="0">
              <a:latin typeface="Merriweather" panose="00000500000000000000" pitchFamily="2" charset="0"/>
            </a:endParaRPr>
          </a:p>
        </p:txBody>
      </p:sp>
      <p:pic>
        <p:nvPicPr>
          <p:cNvPr id="3" name="object 3"/>
          <p:cNvPicPr/>
          <p:nvPr/>
        </p:nvPicPr>
        <p:blipFill>
          <a:blip r:embed="rId1" cstate="print"/>
          <a:stretch>
            <a:fillRect/>
          </a:stretch>
        </p:blipFill>
        <p:spPr>
          <a:xfrm>
            <a:off x="2319527" y="1306067"/>
            <a:ext cx="7354824" cy="5177028"/>
          </a:xfrm>
          <a:prstGeom prst="rect">
            <a:avLst/>
          </a:prstGeom>
        </p:spPr>
      </p:pic>
    </p:spTree>
  </p:cSld>
  <p:clrMapOvr>
    <a:masterClrMapping/>
  </p:clrMapOvr>
</p:sld>
</file>

<file path=ppt/tags/tag1.xml><?xml version="1.0" encoding="utf-8"?>
<p:tagLst xmlns:p="http://schemas.openxmlformats.org/presentationml/2006/main">
  <p:tag name="commondata" val="eyJoZGlkIjoiYTk4NWE2MDhkZjdhMjJhYWFhNmJkMDhiY2VmMTM5YzUifQ=="/>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30851</Words>
  <Application>WPS 演示</Application>
  <PresentationFormat>Widescreen</PresentationFormat>
  <Paragraphs>770</Paragraphs>
  <Slides>70</Slides>
  <Notes>1</Notes>
  <HiddenSlides>0</HiddenSlides>
  <MMClips>0</MMClips>
  <ScaleCrop>false</ScaleCrop>
  <HeadingPairs>
    <vt:vector size="6" baseType="variant">
      <vt:variant>
        <vt:lpstr>已用的字体</vt:lpstr>
      </vt:variant>
      <vt:variant>
        <vt:i4>15</vt:i4>
      </vt:variant>
      <vt:variant>
        <vt:lpstr>主题</vt:lpstr>
      </vt:variant>
      <vt:variant>
        <vt:i4>1</vt:i4>
      </vt:variant>
      <vt:variant>
        <vt:lpstr>幻灯片标题</vt:lpstr>
      </vt:variant>
      <vt:variant>
        <vt:i4>70</vt:i4>
      </vt:variant>
    </vt:vector>
  </HeadingPairs>
  <TitlesOfParts>
    <vt:vector size="86" baseType="lpstr">
      <vt:lpstr>Arial</vt:lpstr>
      <vt:lpstr>宋体</vt:lpstr>
      <vt:lpstr>Wingdings</vt:lpstr>
      <vt:lpstr>Arial</vt:lpstr>
      <vt:lpstr>Arial MT</vt:lpstr>
      <vt:lpstr>Merriweather</vt:lpstr>
      <vt:lpstr>Segoe Print</vt:lpstr>
      <vt:lpstr>Times New Roman</vt:lpstr>
      <vt:lpstr>Calibri Light</vt:lpstr>
      <vt:lpstr>微软雅黑</vt:lpstr>
      <vt:lpstr>Arial Unicode MS</vt:lpstr>
      <vt:lpstr>Calibri</vt:lpstr>
      <vt:lpstr>等线</vt:lpstr>
      <vt:lpstr>Calibri</vt:lpstr>
      <vt:lpstr>等线 Light</vt:lpstr>
      <vt:lpstr>Office Theme</vt:lpstr>
      <vt:lpstr>MARKETING PLANNING</vt:lpstr>
      <vt:lpstr>Module Overview</vt:lpstr>
      <vt:lpstr>Digital marketing strategy and  channel strategy management</vt:lpstr>
      <vt:lpstr>Importance of integrated  digital marketing strategy</vt:lpstr>
      <vt:lpstr>Digital Marketing Planning:  issues and solutions</vt:lpstr>
      <vt:lpstr>Issues and solutions (Continued)</vt:lpstr>
      <vt:lpstr>STRUCTURING A DIGITAL MARKETING  STRATEGY : MANY MODELS</vt:lpstr>
      <vt:lpstr>SITUATION ANALYSIS</vt:lpstr>
      <vt:lpstr>CONSUMER PROFILES :  KNOW THE COLOUR OF THEIR EYES !</vt:lpstr>
      <vt:lpstr>COMPETITOR ANALYSIS :  FOR EACH MARKET TARGETED</vt:lpstr>
      <vt:lpstr>SETTING GOALS AND  OBJECTIVES: FOR EACH MARKET</vt:lpstr>
      <vt:lpstr>STRATEGY FORMULATION AND IMPLEMENTATION : FOR EACH MARKET TARGETED</vt:lpstr>
      <vt:lpstr>Key decisions in  strategy development</vt:lpstr>
      <vt:lpstr>CUSTOMER LIFECYCLE  SEGMENTATION</vt:lpstr>
      <vt:lpstr>DIFFERENTIAL  ADVANTAGE</vt:lpstr>
      <vt:lpstr>INFLUENCES ON CUSTOMERS OF OMNI  CHANNEL DECISION MAKING</vt:lpstr>
      <vt:lpstr>A MATRIX FOR EVALUATING DIGITAL MARKETING  BUSINESS INVESTMENT ALTERNATIVES</vt:lpstr>
      <vt:lpstr>Influences on customers of  multichannel decision making</vt:lpstr>
      <vt:lpstr>CHANNEL COVERAGE MAP</vt:lpstr>
      <vt:lpstr>STRATEGIC COMPETITIVE ADVANTAGE</vt:lpstr>
      <vt:lpstr>STRATEGIC COMPETITIVE ADVANTAGE</vt:lpstr>
      <vt:lpstr>STRATEGIC COMPETITIVE ADVANTAGE</vt:lpstr>
      <vt:lpstr>STRATEGIC COMPETITIVE ADVANTAGE</vt:lpstr>
      <vt:lpstr>STRATEGIC COMPETITIVE ADVANTAGE: WHAT IT TAKES TO WIN WITH DIGITAL MARKETING?</vt:lpstr>
      <vt:lpstr>PowerPoint 演示文稿</vt:lpstr>
      <vt:lpstr>BRINGING THE MARKETING MIX TOGETHER</vt:lpstr>
      <vt:lpstr>BRINGING THE MARKETING MIX TOGETHER</vt:lpstr>
      <vt:lpstr>BRINGING THE MARKETING MIX TOGETHER</vt:lpstr>
      <vt:lpstr>BRINGING THE MARKETING MIX TOGETHER</vt:lpstr>
      <vt:lpstr>BRINGING THE MARKETING MIX TOGETHER</vt:lpstr>
      <vt:lpstr>BRINGING THE MARKETING MIX TOGETHER</vt:lpstr>
      <vt:lpstr>BRINGING THE MARKETING MIX TOGETHER</vt:lpstr>
      <vt:lpstr>MARKETING IN THE DIGITAL ERA</vt:lpstr>
      <vt:lpstr>MARKETING PLAN IN THE DIGITAL ERA</vt:lpstr>
      <vt:lpstr>MARKETING PLAN IN THE DIGITAL ERA</vt:lpstr>
      <vt:lpstr>DIGITAL MARKETING FRAMEWORK</vt:lpstr>
      <vt:lpstr>ELEMENTS TO INCLUDE IN A PLAN FOR DIGITAL MARKETING</vt:lpstr>
      <vt:lpstr>ELEMENTS TO INCLUDE IN A PLAN FOR DIGITAL MARKETING</vt:lpstr>
      <vt:lpstr>ELEMENTS TO INCLUDE IN A PLAN FOR DIGITAL MARKETING</vt:lpstr>
      <vt:lpstr>ELEMENTS TO INCLUDE IN A PLAN FOR DIGITAL MARKETING</vt:lpstr>
      <vt:lpstr>ELEMENTS TO INCLUDE IN A PLAN FOR DIGITAL MARKETING</vt:lpstr>
      <vt:lpstr>ELEMENTS TO INCLUDE IN A PLAN FOR DIGITAL MARKETING</vt:lpstr>
      <vt:lpstr>ELEMENTS TO INCLUDE IN A PLAN FOR DIGITAL MARKETING</vt:lpstr>
      <vt:lpstr>ELEMENTS TO INCLUDE IN A PLAN FOR DIGITAL MARKETING</vt:lpstr>
      <vt:lpstr>ELEMENTS TO INCLUDE IN A PLAN FOR DIGITAL MARKETING</vt:lpstr>
      <vt:lpstr>ELEMENTS TO INCLUDE IN A PLAN FOR DIGITAL MARKETING</vt:lpstr>
      <vt:lpstr>WHAT MAKES A GOOD  DIGITAL MARKETING STRATEGY?</vt:lpstr>
      <vt:lpstr>CONTROL AND MONITOR  YOUR MARKETING STRATEGY</vt:lpstr>
      <vt:lpstr>WAYS TO TRACK MARKETING CAMPAIGNS</vt:lpstr>
      <vt:lpstr>KEY MARKETING METRICS</vt:lpstr>
      <vt:lpstr>RISK MANAGEMENT</vt:lpstr>
      <vt:lpstr>RISK MANAGEMENT</vt:lpstr>
      <vt:lpstr>HOW TO WRITE A MARKETING PLAN?</vt:lpstr>
      <vt:lpstr>Executive Summary</vt:lpstr>
      <vt:lpstr>A GOOD MARKETING PLAN</vt:lpstr>
      <vt:lpstr>OVERALL PLANNING PROCESS</vt:lpstr>
      <vt:lpstr>The Marketing Challenge</vt:lpstr>
      <vt:lpstr>The 10 Elements of a Good Marketing Plan</vt:lpstr>
      <vt:lpstr>1. Describe Your Business</vt:lpstr>
      <vt:lpstr>2. Conduct a Situation Analysis</vt:lpstr>
      <vt:lpstr>3. Define Your Customers (STP)</vt:lpstr>
      <vt:lpstr>4. Strategize Your Market Entry</vt:lpstr>
      <vt:lpstr>5. Forecast Sales or Demand Measurement</vt:lpstr>
      <vt:lpstr> DEFINE YOUR MARKETING BUDGET  </vt:lpstr>
      <vt:lpstr>6. Define Your Marketing Budget</vt:lpstr>
      <vt:lpstr>7. Integrate Your Marketing Communication</vt:lpstr>
      <vt:lpstr>8. Identify Sales Channels</vt:lpstr>
      <vt:lpstr>9. Track Marketing Activities</vt:lpstr>
      <vt:lpstr>10. Evaluate Your Progress</vt:lpstr>
      <vt:lpstr>INCLUDE SOURCES AND CITATIONS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klkoh@stanfort.edu.sg</dc:creator>
  <cp:lastModifiedBy>Jyyy</cp:lastModifiedBy>
  <cp:revision>64</cp:revision>
  <dcterms:created xsi:type="dcterms:W3CDTF">2021-09-28T06:55:00Z</dcterms:created>
  <dcterms:modified xsi:type="dcterms:W3CDTF">2023-12-27T02:45:06Z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7996D18567B541F3B0BCF3C9EF541249_13</vt:lpwstr>
  </property>
  <property fmtid="{D5CDD505-2E9C-101B-9397-08002B2CF9AE}" pid="3" name="KSOProductBuildVer">
    <vt:lpwstr>2052-12.1.0.15946</vt:lpwstr>
  </property>
</Properties>
</file>