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4" r:id="rId2"/>
  </p:sldMasterIdLst>
  <p:notesMasterIdLst>
    <p:notesMasterId r:id="rId18"/>
  </p:notesMasterIdLst>
  <p:handoutMasterIdLst>
    <p:handoutMasterId r:id="rId19"/>
  </p:handoutMasterIdLst>
  <p:sldIdLst>
    <p:sldId id="354" r:id="rId3"/>
    <p:sldId id="513" r:id="rId4"/>
    <p:sldId id="406" r:id="rId5"/>
    <p:sldId id="514" r:id="rId6"/>
    <p:sldId id="515" r:id="rId7"/>
    <p:sldId id="516" r:id="rId8"/>
    <p:sldId id="517" r:id="rId9"/>
    <p:sldId id="518" r:id="rId10"/>
    <p:sldId id="519" r:id="rId11"/>
    <p:sldId id="520" r:id="rId12"/>
    <p:sldId id="521" r:id="rId13"/>
    <p:sldId id="522" r:id="rId14"/>
    <p:sldId id="523" r:id="rId15"/>
    <p:sldId id="524" r:id="rId16"/>
    <p:sldId id="298"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63" userDrawn="1">
          <p15:clr>
            <a:srgbClr val="A4A3A4"/>
          </p15:clr>
        </p15:guide>
        <p15:guide id="2" pos="56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7" autoAdjust="0"/>
    <p:restoredTop sz="96374" autoAdjust="0"/>
  </p:normalViewPr>
  <p:slideViewPr>
    <p:cSldViewPr snapToGrid="0" snapToObjects="1">
      <p:cViewPr varScale="1">
        <p:scale>
          <a:sx n="107" d="100"/>
          <a:sy n="107" d="100"/>
        </p:scale>
        <p:origin x="318" y="114"/>
      </p:cViewPr>
      <p:guideLst>
        <p:guide orient="horz" pos="2863"/>
        <p:guide pos="567"/>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3" d="2"/>
        <a:sy n="3" d="2"/>
      </p:scale>
      <p:origin x="0" y="0"/>
    </p:cViewPr>
  </p:notesTextViewPr>
  <p:sorterViewPr>
    <p:cViewPr>
      <p:scale>
        <a:sx n="100" d="100"/>
        <a:sy n="100" d="100"/>
      </p:scale>
      <p:origin x="0" y="-3346"/>
    </p:cViewPr>
  </p:sorterViewPr>
  <p:notesViewPr>
    <p:cSldViewPr snapToGrid="0" snapToObjects="1">
      <p:cViewPr varScale="1">
        <p:scale>
          <a:sx n="53" d="100"/>
          <a:sy n="53" d="100"/>
        </p:scale>
        <p:origin x="209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5" Type="http://schemas.openxmlformats.org/officeDocument/2006/relationships/slide" Target="slides/slide15.xml"/><Relationship Id="rId10" Type="http://schemas.openxmlformats.org/officeDocument/2006/relationships/slide" Target="slides/slide10.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8/21/2019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3636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0"/>
          </p:nvPr>
        </p:nvSpPr>
        <p:spPr>
          <a:xfrm>
            <a:off x="457200" y="1600200"/>
            <a:ext cx="8229600" cy="4525963"/>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46963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12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49524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211430"/>
            <a:ext cx="3730239" cy="436500"/>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2828282"/>
            <a:ext cx="3732767" cy="426566"/>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3452328"/>
            <a:ext cx="3732767" cy="47019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9728" y="4120000"/>
            <a:ext cx="3730239" cy="536185"/>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495241"/>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211430"/>
            <a:ext cx="3733414" cy="436500"/>
          </a:xfrm>
        </p:spPr>
        <p:txBody>
          <a:bodyPr/>
          <a:lstStyle>
            <a:lvl1pPr marL="255588" indent="-255588">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9737" y="2828281"/>
            <a:ext cx="3730239" cy="426567"/>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956561" y="3440381"/>
            <a:ext cx="3730239" cy="482139"/>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953386" y="4108054"/>
            <a:ext cx="3733414" cy="54813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24"/>
          </p:nvPr>
        </p:nvSpPr>
        <p:spPr>
          <a:xfrm>
            <a:off x="454025" y="4817960"/>
            <a:ext cx="3733414" cy="459588"/>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Content Placeholder 12"/>
          <p:cNvSpPr>
            <a:spLocks noGrp="1"/>
          </p:cNvSpPr>
          <p:nvPr>
            <p:ph sz="quarter" idx="25"/>
          </p:nvPr>
        </p:nvSpPr>
        <p:spPr>
          <a:xfrm>
            <a:off x="4953000" y="4817173"/>
            <a:ext cx="3733800" cy="460375"/>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77823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20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377093"/>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9728" y="2043531"/>
            <a:ext cx="3730239" cy="366383"/>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9728" y="2527537"/>
            <a:ext cx="3732767" cy="34095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025" y="2984198"/>
            <a:ext cx="3732767" cy="380107"/>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4025" y="3480014"/>
            <a:ext cx="3730239" cy="372733"/>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1"/>
            <a:ext cx="3730239" cy="377092"/>
          </a:xfrm>
        </p:spPr>
        <p:txBody>
          <a:bodyPr/>
          <a:lstStyle>
            <a:lvl1pPr marL="255588" indent="-255588">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3000" y="2044863"/>
            <a:ext cx="3733414" cy="365051"/>
          </a:xfrm>
        </p:spPr>
        <p:txBody>
          <a:bodyPr/>
          <a:lstStyle>
            <a:lvl1pPr marL="255588" indent="-255588">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9737" y="2529072"/>
            <a:ext cx="3730239" cy="339417"/>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959737" y="2971770"/>
            <a:ext cx="3730239" cy="392536"/>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959737" y="3476599"/>
            <a:ext cx="3733414" cy="376148"/>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24"/>
          </p:nvPr>
        </p:nvSpPr>
        <p:spPr>
          <a:xfrm>
            <a:off x="450850" y="3973218"/>
            <a:ext cx="3733414" cy="368525"/>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Content Placeholder 12"/>
          <p:cNvSpPr>
            <a:spLocks noGrp="1"/>
          </p:cNvSpPr>
          <p:nvPr>
            <p:ph sz="quarter" idx="25"/>
          </p:nvPr>
        </p:nvSpPr>
        <p:spPr>
          <a:xfrm>
            <a:off x="4959737" y="3961790"/>
            <a:ext cx="3733800" cy="379954"/>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26"/>
          </p:nvPr>
        </p:nvSpPr>
        <p:spPr>
          <a:xfrm>
            <a:off x="450850" y="4468067"/>
            <a:ext cx="3729038" cy="376237"/>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7" name="Content Placeholder 16"/>
          <p:cNvSpPr>
            <a:spLocks noGrp="1"/>
          </p:cNvSpPr>
          <p:nvPr>
            <p:ph sz="quarter" idx="27"/>
          </p:nvPr>
        </p:nvSpPr>
        <p:spPr>
          <a:xfrm>
            <a:off x="450850" y="4966050"/>
            <a:ext cx="3729038" cy="403225"/>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8"/>
          </p:nvPr>
        </p:nvSpPr>
        <p:spPr>
          <a:xfrm>
            <a:off x="447675" y="5478496"/>
            <a:ext cx="3732213" cy="307345"/>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9"/>
          </p:nvPr>
        </p:nvSpPr>
        <p:spPr>
          <a:xfrm>
            <a:off x="447675" y="5857875"/>
            <a:ext cx="3732213" cy="244475"/>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30"/>
          </p:nvPr>
        </p:nvSpPr>
        <p:spPr>
          <a:xfrm>
            <a:off x="4953000" y="4430713"/>
            <a:ext cx="3733800" cy="363537"/>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31"/>
          </p:nvPr>
        </p:nvSpPr>
        <p:spPr>
          <a:xfrm>
            <a:off x="4953000" y="4916488"/>
            <a:ext cx="3733800" cy="320675"/>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7" name="Content Placeholder 26"/>
          <p:cNvSpPr>
            <a:spLocks noGrp="1"/>
          </p:cNvSpPr>
          <p:nvPr>
            <p:ph sz="quarter" idx="32"/>
          </p:nvPr>
        </p:nvSpPr>
        <p:spPr>
          <a:xfrm>
            <a:off x="4953000" y="5368925"/>
            <a:ext cx="3733800" cy="344488"/>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9" name="Content Placeholder 28"/>
          <p:cNvSpPr>
            <a:spLocks noGrp="1"/>
          </p:cNvSpPr>
          <p:nvPr>
            <p:ph sz="quarter" idx="33"/>
          </p:nvPr>
        </p:nvSpPr>
        <p:spPr>
          <a:xfrm>
            <a:off x="4953000" y="5786438"/>
            <a:ext cx="3733800" cy="315912"/>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04704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24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302397" y="1554620"/>
            <a:ext cx="3730239" cy="21151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316978" y="1875686"/>
            <a:ext cx="3730239" cy="205507"/>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314450" y="2198503"/>
            <a:ext cx="3732767" cy="19124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314450" y="2475295"/>
            <a:ext cx="3732767" cy="213205"/>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308747" y="2817880"/>
            <a:ext cx="3730239" cy="209069"/>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724491" y="1585350"/>
            <a:ext cx="3730239" cy="300665"/>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721315" y="2014138"/>
            <a:ext cx="3733414" cy="28812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733151" y="2396416"/>
            <a:ext cx="3730239" cy="260889"/>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724490" y="2784021"/>
            <a:ext cx="3730239" cy="268995"/>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731564" y="3195822"/>
            <a:ext cx="3733414" cy="3139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24"/>
          </p:nvPr>
        </p:nvSpPr>
        <p:spPr>
          <a:xfrm>
            <a:off x="288496" y="3172118"/>
            <a:ext cx="3733414" cy="206708"/>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Content Placeholder 12"/>
          <p:cNvSpPr>
            <a:spLocks noGrp="1"/>
          </p:cNvSpPr>
          <p:nvPr>
            <p:ph sz="quarter" idx="25"/>
          </p:nvPr>
        </p:nvSpPr>
        <p:spPr>
          <a:xfrm>
            <a:off x="4731564" y="3613977"/>
            <a:ext cx="3733800" cy="219459"/>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26"/>
          </p:nvPr>
        </p:nvSpPr>
        <p:spPr>
          <a:xfrm>
            <a:off x="289697" y="3592909"/>
            <a:ext cx="3729038" cy="211034"/>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7" name="Content Placeholder 16"/>
          <p:cNvSpPr>
            <a:spLocks noGrp="1"/>
          </p:cNvSpPr>
          <p:nvPr>
            <p:ph sz="quarter" idx="27"/>
          </p:nvPr>
        </p:nvSpPr>
        <p:spPr>
          <a:xfrm>
            <a:off x="289697" y="3977818"/>
            <a:ext cx="3729038" cy="226172"/>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8"/>
          </p:nvPr>
        </p:nvSpPr>
        <p:spPr>
          <a:xfrm>
            <a:off x="289697" y="4380434"/>
            <a:ext cx="3732213" cy="303840"/>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9"/>
          </p:nvPr>
        </p:nvSpPr>
        <p:spPr>
          <a:xfrm>
            <a:off x="296046" y="4862208"/>
            <a:ext cx="3732213" cy="282880"/>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30"/>
          </p:nvPr>
        </p:nvSpPr>
        <p:spPr>
          <a:xfrm>
            <a:off x="4735125" y="3983296"/>
            <a:ext cx="3733800" cy="275560"/>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31"/>
          </p:nvPr>
        </p:nvSpPr>
        <p:spPr>
          <a:xfrm>
            <a:off x="4735125" y="4388146"/>
            <a:ext cx="3733800" cy="243070"/>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7" name="Content Placeholder 26"/>
          <p:cNvSpPr>
            <a:spLocks noGrp="1"/>
          </p:cNvSpPr>
          <p:nvPr>
            <p:ph sz="quarter" idx="32"/>
          </p:nvPr>
        </p:nvSpPr>
        <p:spPr>
          <a:xfrm>
            <a:off x="4735125" y="4734989"/>
            <a:ext cx="3733800" cy="261121"/>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9" name="Content Placeholder 28"/>
          <p:cNvSpPr>
            <a:spLocks noGrp="1"/>
          </p:cNvSpPr>
          <p:nvPr>
            <p:ph sz="quarter" idx="33"/>
          </p:nvPr>
        </p:nvSpPr>
        <p:spPr>
          <a:xfrm>
            <a:off x="4735125" y="5099883"/>
            <a:ext cx="3733800" cy="264219"/>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5" name="Content Placeholder 14"/>
          <p:cNvSpPr>
            <a:spLocks noGrp="1"/>
          </p:cNvSpPr>
          <p:nvPr>
            <p:ph sz="quarter" idx="34"/>
          </p:nvPr>
        </p:nvSpPr>
        <p:spPr>
          <a:xfrm>
            <a:off x="302397" y="5309021"/>
            <a:ext cx="3719513" cy="263570"/>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0" name="Content Placeholder 19"/>
          <p:cNvSpPr>
            <a:spLocks noGrp="1"/>
          </p:cNvSpPr>
          <p:nvPr>
            <p:ph sz="quarter" idx="35"/>
          </p:nvPr>
        </p:nvSpPr>
        <p:spPr>
          <a:xfrm>
            <a:off x="305572" y="5752922"/>
            <a:ext cx="3813175" cy="314325"/>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4" name="Content Placeholder 23"/>
          <p:cNvSpPr>
            <a:spLocks noGrp="1"/>
          </p:cNvSpPr>
          <p:nvPr>
            <p:ph sz="quarter" idx="36"/>
          </p:nvPr>
        </p:nvSpPr>
        <p:spPr>
          <a:xfrm>
            <a:off x="4731950" y="5505124"/>
            <a:ext cx="3813175" cy="187033"/>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8" name="Content Placeholder 27"/>
          <p:cNvSpPr>
            <a:spLocks noGrp="1"/>
          </p:cNvSpPr>
          <p:nvPr>
            <p:ph sz="quarter" idx="37"/>
          </p:nvPr>
        </p:nvSpPr>
        <p:spPr>
          <a:xfrm>
            <a:off x="4742248" y="5809672"/>
            <a:ext cx="3813175" cy="242220"/>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963315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39372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1885097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861608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88752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40159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67955"/>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86271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 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hre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50"/>
            <a:ext cx="8232128" cy="982352"/>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939753"/>
            <a:ext cx="8229600" cy="1196411"/>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4665662"/>
            <a:ext cx="8232128" cy="1251043"/>
          </a:xfrm>
        </p:spPr>
        <p:txBody>
          <a:bodyPr/>
          <a:lstStyle>
            <a:lvl1pPr marR="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36293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Four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8"/>
            <a:ext cx="8232128" cy="984807"/>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743198"/>
            <a:ext cx="8229600" cy="1021037"/>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939052"/>
            <a:ext cx="8232128" cy="96912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5068609"/>
            <a:ext cx="8232128" cy="915328"/>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062393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49524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264889"/>
            <a:ext cx="8229600" cy="572316"/>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051103"/>
            <a:ext cx="8232128" cy="573499"/>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3837317"/>
            <a:ext cx="8232128" cy="57984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623532"/>
            <a:ext cx="8232128" cy="5723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4672" y="5424490"/>
            <a:ext cx="8234655" cy="591750"/>
          </a:xfrm>
        </p:spPr>
        <p:txBody>
          <a:bodyPr/>
          <a:lstStyle>
            <a:lvl1pPr indent="-255600">
              <a:defRPr sz="1800"/>
            </a:lvl1pPr>
            <a:lvl2pPr indent="-284400">
              <a:defRPr sz="1800"/>
            </a:lvl2pPr>
            <a:lvl3pPr indent="-230400">
              <a:defRPr sz="1800"/>
            </a:lvl3pPr>
            <a:lvl4pPr indent="-230400">
              <a:defRPr sz="1800"/>
            </a:lvl4pPr>
            <a:lvl5pPr indent="-230400">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43125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8229600" cy="739698"/>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8232128" cy="813243"/>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8232128" cy="69315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8232128" cy="659559"/>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53875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956561" y="4125688"/>
            <a:ext cx="3730239" cy="711233"/>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956562" y="4997359"/>
            <a:ext cx="3733414" cy="736869"/>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03634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49524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211430"/>
            <a:ext cx="3730239" cy="436500"/>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2828282"/>
            <a:ext cx="3732767" cy="426566"/>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3452328"/>
            <a:ext cx="3732767" cy="47019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9728" y="4120000"/>
            <a:ext cx="3730239" cy="536185"/>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495241"/>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211430"/>
            <a:ext cx="3733414" cy="436500"/>
          </a:xfrm>
        </p:spPr>
        <p:txBody>
          <a:bodyPr/>
          <a:lstStyle>
            <a:lvl1pPr marL="255588" indent="-255588">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9737" y="2828281"/>
            <a:ext cx="3730239" cy="426567"/>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956561" y="3440381"/>
            <a:ext cx="3730239" cy="482139"/>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953386" y="4108054"/>
            <a:ext cx="3733414" cy="54813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24"/>
          </p:nvPr>
        </p:nvSpPr>
        <p:spPr>
          <a:xfrm>
            <a:off x="454025" y="4817960"/>
            <a:ext cx="3733414" cy="459588"/>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Content Placeholder 12"/>
          <p:cNvSpPr>
            <a:spLocks noGrp="1"/>
          </p:cNvSpPr>
          <p:nvPr>
            <p:ph sz="quarter" idx="25"/>
          </p:nvPr>
        </p:nvSpPr>
        <p:spPr>
          <a:xfrm>
            <a:off x="4953000" y="4817173"/>
            <a:ext cx="3733800" cy="460375"/>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7" name="Content Placeholder 16"/>
          <p:cNvSpPr>
            <a:spLocks noGrp="1"/>
          </p:cNvSpPr>
          <p:nvPr>
            <p:ph sz="quarter" idx="26"/>
          </p:nvPr>
        </p:nvSpPr>
        <p:spPr>
          <a:xfrm>
            <a:off x="454025" y="5434013"/>
            <a:ext cx="3733800" cy="546100"/>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7"/>
          </p:nvPr>
        </p:nvSpPr>
        <p:spPr>
          <a:xfrm>
            <a:off x="4953000" y="5414963"/>
            <a:ext cx="3736975" cy="565150"/>
          </a:xfrm>
        </p:spPr>
        <p:txBody>
          <a:bodyPr/>
          <a:lstStyle>
            <a:lvl1pPr marL="255588" indent="-255588">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748269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574562"/>
            <a:ext cx="8229600" cy="4428411"/>
          </a:xfrm>
          <a:prstGeom prst="rect">
            <a:avLst/>
          </a:prstGeom>
          <a:noFill/>
          <a:ln>
            <a:noFill/>
          </a:ln>
        </p:spPr>
        <p:txBody>
          <a:bodyPr lIns="0" tIns="0" rIns="0" bIns="0"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9">
            <a:alphaModFix/>
          </a:blip>
          <a:srcRect/>
          <a:stretch/>
        </p:blipFill>
        <p:spPr>
          <a:xfrm>
            <a:off x="443972" y="6429709"/>
            <a:ext cx="917999" cy="279914"/>
          </a:xfrm>
          <a:prstGeom prst="rect">
            <a:avLst/>
          </a:prstGeom>
          <a:noFill/>
          <a:ln>
            <a:noFill/>
          </a:ln>
        </p:spPr>
      </p:pic>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Text Placeholder 5"/>
          <p:cNvSpPr txBox="1">
            <a:spLocks/>
          </p:cNvSpPr>
          <p:nvPr userDrawn="1"/>
        </p:nvSpPr>
        <p:spPr>
          <a:xfrm>
            <a:off x="2650837" y="6438783"/>
            <a:ext cx="6035070" cy="419217"/>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2018, 2015, 2012 Pearson Education, Inc. All Rights Reserved</a:t>
            </a:r>
          </a:p>
        </p:txBody>
      </p:sp>
    </p:spTree>
  </p:cSld>
  <p:clrMap bg1="lt1" tx1="dk1" bg2="dk2" tx2="lt2" accent1="accent1" accent2="accent2" accent3="accent3" accent4="accent4" accent5="accent5" accent6="accent6" hlink="hlink" folHlink="folHlink"/>
  <p:sldLayoutIdLst>
    <p:sldLayoutId id="2147483682" r:id="rId1"/>
    <p:sldLayoutId id="2147483675" r:id="rId2"/>
    <p:sldLayoutId id="2147483650" r:id="rId3"/>
    <p:sldLayoutId id="2147483679" r:id="rId4"/>
    <p:sldLayoutId id="2147483677" r:id="rId5"/>
    <p:sldLayoutId id="2147483678" r:id="rId6"/>
    <p:sldLayoutId id="2147483687" r:id="rId7"/>
    <p:sldLayoutId id="2147483686" r:id="rId8"/>
    <p:sldLayoutId id="2147483688" r:id="rId9"/>
    <p:sldLayoutId id="2147483689" r:id="rId10"/>
    <p:sldLayoutId id="2147483690" r:id="rId11"/>
    <p:sldLayoutId id="2147483691" r:id="rId12"/>
    <p:sldLayoutId id="2147483681" r:id="rId13"/>
    <p:sldLayoutId id="2147483671" r:id="rId14"/>
    <p:sldLayoutId id="2147483680" r:id="rId15"/>
    <p:sldLayoutId id="2147483656" r:id="rId16"/>
    <p:sldLayoutId id="214748368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75987149"/>
      </p:ext>
    </p:extLst>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vmlDrawing" Target="../drawings/vmlDrawing2.v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8707" cy="984808"/>
          </a:xfrm>
        </p:spPr>
        <p:txBody>
          <a:bodyPr anchor="ctr"/>
          <a:lstStyle/>
          <a:p>
            <a:r>
              <a:rPr lang="en-US" sz="3000" dirty="0">
                <a:solidFill>
                  <a:schemeClr val="tx2"/>
                </a:solidFill>
              </a:rPr>
              <a:t>Chemistry: An Introduction to General, Organic, and Biological Chemistry</a:t>
            </a:r>
            <a:endParaRPr lang="en-US" sz="3000" dirty="0">
              <a:cs typeface="Times New Roman" panose="02020603050405020304" pitchFamily="18" charset="0"/>
            </a:endParaRPr>
          </a:p>
        </p:txBody>
      </p:sp>
      <p:sp>
        <p:nvSpPr>
          <p:cNvPr id="3" name="Text Placeholder 2"/>
          <p:cNvSpPr>
            <a:spLocks noGrp="1"/>
          </p:cNvSpPr>
          <p:nvPr>
            <p:ph type="body" idx="1"/>
          </p:nvPr>
        </p:nvSpPr>
        <p:spPr>
          <a:xfrm>
            <a:off x="457200" y="1307640"/>
            <a:ext cx="8229600" cy="369870"/>
          </a:xfrm>
        </p:spPr>
        <p:txBody>
          <a:bodyPr anchor="ctr"/>
          <a:lstStyle/>
          <a:p>
            <a:r>
              <a:rPr lang="en-US" dirty="0">
                <a:solidFill>
                  <a:schemeClr val="tx2"/>
                </a:solidFill>
                <a:latin typeface="+mn-lt"/>
              </a:rPr>
              <a:t>Thirteenth</a:t>
            </a:r>
            <a:r>
              <a:rPr lang="en-US" dirty="0">
                <a:latin typeface="+mn-lt"/>
                <a:cs typeface="Times New Roman" panose="02020603050405020304" pitchFamily="18" charset="0"/>
              </a:rPr>
              <a:t> Edition</a:t>
            </a:r>
            <a:endParaRPr lang="en-US" dirty="0">
              <a:latin typeface="+mn-lt"/>
            </a:endParaRPr>
          </a:p>
        </p:txBody>
      </p:sp>
      <p:sp>
        <p:nvSpPr>
          <p:cNvPr id="4" name="Text Placeholder 3"/>
          <p:cNvSpPr>
            <a:spLocks noGrp="1"/>
          </p:cNvSpPr>
          <p:nvPr>
            <p:ph type="body" idx="2"/>
          </p:nvPr>
        </p:nvSpPr>
        <p:spPr>
          <a:xfrm>
            <a:off x="5029200" y="2346384"/>
            <a:ext cx="3657600" cy="905769"/>
          </a:xfrm>
        </p:spPr>
        <p:txBody>
          <a:bodyPr/>
          <a:lstStyle/>
          <a:p>
            <a:pPr lvl="0" algn="ctr"/>
            <a:r>
              <a:rPr lang="en-US" b="1" dirty="0">
                <a:latin typeface="+mn-lt"/>
              </a:rPr>
              <a:t>Chapter 11</a:t>
            </a:r>
          </a:p>
        </p:txBody>
      </p:sp>
      <p:sp>
        <p:nvSpPr>
          <p:cNvPr id="5" name="Text Placeholder 4"/>
          <p:cNvSpPr>
            <a:spLocks noGrp="1"/>
          </p:cNvSpPr>
          <p:nvPr>
            <p:ph type="body" idx="3"/>
          </p:nvPr>
        </p:nvSpPr>
        <p:spPr>
          <a:xfrm>
            <a:off x="5029200" y="3409979"/>
            <a:ext cx="3657600" cy="950360"/>
          </a:xfrm>
        </p:spPr>
        <p:txBody>
          <a:bodyPr/>
          <a:lstStyle/>
          <a:p>
            <a:pPr lvl="0" algn="ctr">
              <a:buSzPct val="25000"/>
            </a:pPr>
            <a:r>
              <a:rPr lang="en-IN" dirty="0">
                <a:latin typeface="+mn-lt"/>
              </a:rPr>
              <a:t>Introduction to Organic Chemistry: Hydrocarbons</a:t>
            </a:r>
            <a:endParaRPr lang="en-US" dirty="0">
              <a:latin typeface="+mn-lt"/>
            </a:endParaRPr>
          </a:p>
        </p:txBody>
      </p:sp>
      <p:pic>
        <p:nvPicPr>
          <p:cNvPr id="7" name="Picture 6" descr="Front Cover: Chemistry: An Introduction to General, Organic, and Biological Chemistry Thirteenth Edition by Timberlak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27" y="1784971"/>
            <a:ext cx="3329141" cy="4495987"/>
          </a:xfrm>
          <a:prstGeom prst="rect">
            <a:avLst/>
          </a:prstGeom>
          <a:ln>
            <a:solidFill>
              <a:schemeClr val="tx1"/>
            </a:solidFill>
          </a:ln>
        </p:spPr>
      </p:pic>
      <p:sp>
        <p:nvSpPr>
          <p:cNvPr id="6" name="Text Placeholder 5"/>
          <p:cNvSpPr>
            <a:spLocks noGrp="1"/>
          </p:cNvSpPr>
          <p:nvPr>
            <p:ph type="body" idx="13"/>
          </p:nvPr>
        </p:nvSpPr>
        <p:spPr>
          <a:xfrm>
            <a:off x="2650837" y="6438783"/>
            <a:ext cx="6035070" cy="419217"/>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2018, 2015, 2012 Pearson Education, Inc. All Rights Reserved</a:t>
            </a:r>
          </a:p>
        </p:txBody>
      </p:sp>
    </p:spTree>
    <p:extLst>
      <p:ext uri="{BB962C8B-B14F-4D97-AF65-F5344CB8AC3E}">
        <p14:creationId xmlns:p14="http://schemas.microsoft.com/office/powerpoint/2010/main" val="407457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EABC-0F03-4AD5-B743-0459C6770102}"/>
              </a:ext>
            </a:extLst>
          </p:cNvPr>
          <p:cNvSpPr>
            <a:spLocks noGrp="1"/>
          </p:cNvSpPr>
          <p:nvPr>
            <p:ph type="title"/>
          </p:nvPr>
        </p:nvSpPr>
        <p:spPr/>
        <p:txBody>
          <a:bodyPr/>
          <a:lstStyle/>
          <a:p>
            <a:r>
              <a:rPr lang="en-IN" dirty="0"/>
              <a:t>Hydrocarbons</a:t>
            </a:r>
          </a:p>
        </p:txBody>
      </p:sp>
      <p:sp>
        <p:nvSpPr>
          <p:cNvPr id="3" name="Content Placeholder 2">
            <a:extLst>
              <a:ext uri="{FF2B5EF4-FFF2-40B4-BE49-F238E27FC236}">
                <a16:creationId xmlns:a16="http://schemas.microsoft.com/office/drawing/2014/main" id="{CE67A1FF-48D7-4154-B3DD-ED1666772EC9}"/>
              </a:ext>
            </a:extLst>
          </p:cNvPr>
          <p:cNvSpPr>
            <a:spLocks noGrp="1"/>
          </p:cNvSpPr>
          <p:nvPr>
            <p:ph sz="quarter" idx="13"/>
          </p:nvPr>
        </p:nvSpPr>
        <p:spPr>
          <a:xfrm>
            <a:off x="457200" y="1556327"/>
            <a:ext cx="8229600" cy="1329748"/>
          </a:xfrm>
        </p:spPr>
        <p:txBody>
          <a:bodyPr/>
          <a:lstStyle/>
          <a:p>
            <a:r>
              <a:rPr lang="en-IN" sz="2400" b="1" dirty="0"/>
              <a:t>Hydrocarbons </a:t>
            </a:r>
            <a:r>
              <a:rPr lang="en-IN" sz="2400" dirty="0"/>
              <a:t>are organic compounds that contain only carbon and hydrogen.</a:t>
            </a:r>
          </a:p>
          <a:p>
            <a:r>
              <a:rPr lang="en-IN" sz="2400" dirty="0"/>
              <a:t>In organic molecules, every carbon has four bonds.</a:t>
            </a:r>
          </a:p>
        </p:txBody>
      </p:sp>
      <p:pic>
        <p:nvPicPr>
          <p:cNvPr id="6" name="Picture 5" descr="C is single bonded to 3 H atoms below and single bonded to 1 H atom above.">
            <a:extLst>
              <a:ext uri="{FF2B5EF4-FFF2-40B4-BE49-F238E27FC236}">
                <a16:creationId xmlns:a16="http://schemas.microsoft.com/office/drawing/2014/main" id="{D6C27254-E09A-4F80-8A31-FC2FED212BE8}"/>
              </a:ext>
            </a:extLst>
          </p:cNvPr>
          <p:cNvPicPr>
            <a:picLocks noChangeAspect="1"/>
          </p:cNvPicPr>
          <p:nvPr/>
        </p:nvPicPr>
        <p:blipFill>
          <a:blip r:embed="rId2"/>
          <a:stretch>
            <a:fillRect/>
          </a:stretch>
        </p:blipFill>
        <p:spPr>
          <a:xfrm>
            <a:off x="4000353" y="3129752"/>
            <a:ext cx="1304657" cy="1329043"/>
          </a:xfrm>
          <a:prstGeom prst="rect">
            <a:avLst/>
          </a:prstGeom>
        </p:spPr>
      </p:pic>
      <p:sp>
        <p:nvSpPr>
          <p:cNvPr id="4" name="Content Placeholder 3">
            <a:extLst>
              <a:ext uri="{FF2B5EF4-FFF2-40B4-BE49-F238E27FC236}">
                <a16:creationId xmlns:a16="http://schemas.microsoft.com/office/drawing/2014/main" id="{8D0C8449-F1C9-4013-A0C5-33F1F1108A6D}"/>
              </a:ext>
            </a:extLst>
          </p:cNvPr>
          <p:cNvSpPr>
            <a:spLocks noGrp="1"/>
          </p:cNvSpPr>
          <p:nvPr>
            <p:ph sz="quarter" idx="14"/>
          </p:nvPr>
        </p:nvSpPr>
        <p:spPr>
          <a:xfrm>
            <a:off x="457200" y="4671175"/>
            <a:ext cx="8229600" cy="465604"/>
          </a:xfrm>
        </p:spPr>
        <p:txBody>
          <a:bodyPr/>
          <a:lstStyle/>
          <a:p>
            <a:r>
              <a:rPr lang="en-IN" sz="2400" b="1" dirty="0"/>
              <a:t>Saturated hydrocarbons</a:t>
            </a:r>
            <a:r>
              <a:rPr lang="en-IN" sz="2400" dirty="0"/>
              <a:t> contain only single bonds.</a:t>
            </a:r>
          </a:p>
        </p:txBody>
      </p:sp>
      <p:pic>
        <p:nvPicPr>
          <p:cNvPr id="7" name="Picture 6" descr="C, single bond, C. Each C is single bonded to 3 H atoms.">
            <a:extLst>
              <a:ext uri="{FF2B5EF4-FFF2-40B4-BE49-F238E27FC236}">
                <a16:creationId xmlns:a16="http://schemas.microsoft.com/office/drawing/2014/main" id="{7A79E94F-782E-4AF9-90C0-F3AEB2E86875}"/>
              </a:ext>
            </a:extLst>
          </p:cNvPr>
          <p:cNvPicPr>
            <a:picLocks noChangeAspect="1"/>
          </p:cNvPicPr>
          <p:nvPr/>
        </p:nvPicPr>
        <p:blipFill>
          <a:blip r:embed="rId3"/>
          <a:stretch>
            <a:fillRect/>
          </a:stretch>
        </p:blipFill>
        <p:spPr>
          <a:xfrm>
            <a:off x="3918218" y="5301673"/>
            <a:ext cx="1755800" cy="1194920"/>
          </a:xfrm>
          <a:prstGeom prst="rect">
            <a:avLst/>
          </a:prstGeom>
        </p:spPr>
      </p:pic>
    </p:spTree>
    <p:extLst>
      <p:ext uri="{BB962C8B-B14F-4D97-AF65-F5344CB8AC3E}">
        <p14:creationId xmlns:p14="http://schemas.microsoft.com/office/powerpoint/2010/main" val="4027646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1CC0B-AC67-4C9B-A1DD-715FCACB5854}"/>
              </a:ext>
            </a:extLst>
          </p:cNvPr>
          <p:cNvSpPr>
            <a:spLocks noGrp="1"/>
          </p:cNvSpPr>
          <p:nvPr>
            <p:ph type="title"/>
          </p:nvPr>
        </p:nvSpPr>
        <p:spPr/>
        <p:txBody>
          <a:bodyPr/>
          <a:lstStyle/>
          <a:p>
            <a:r>
              <a:rPr lang="en-IN" dirty="0"/>
              <a:t>Carbon Compounds: Methane (C</a:t>
            </a:r>
            <a:r>
              <a:rPr lang="en-IN" sz="100" dirty="0"/>
              <a:t> </a:t>
            </a:r>
            <a:r>
              <a:rPr lang="en-IN" dirty="0"/>
              <a:t>H</a:t>
            </a:r>
            <a:r>
              <a:rPr lang="en-IN" sz="100" dirty="0"/>
              <a:t> </a:t>
            </a:r>
            <a:r>
              <a:rPr lang="en-IN" baseline="-25000" dirty="0"/>
              <a:t>4</a:t>
            </a:r>
            <a:r>
              <a:rPr lang="en-IN" dirty="0"/>
              <a:t>)</a:t>
            </a:r>
          </a:p>
        </p:txBody>
      </p:sp>
      <p:sp>
        <p:nvSpPr>
          <p:cNvPr id="3" name="Content Placeholder 2">
            <a:extLst>
              <a:ext uri="{FF2B5EF4-FFF2-40B4-BE49-F238E27FC236}">
                <a16:creationId xmlns:a16="http://schemas.microsoft.com/office/drawing/2014/main" id="{85E031BA-8DD4-4616-8D61-D0E2128C6C18}"/>
              </a:ext>
            </a:extLst>
          </p:cNvPr>
          <p:cNvSpPr>
            <a:spLocks noGrp="1"/>
          </p:cNvSpPr>
          <p:nvPr>
            <p:ph sz="quarter" idx="16"/>
          </p:nvPr>
        </p:nvSpPr>
        <p:spPr>
          <a:xfrm>
            <a:off x="457200" y="1555748"/>
            <a:ext cx="8032376" cy="1121255"/>
          </a:xfrm>
        </p:spPr>
        <p:txBody>
          <a:bodyPr/>
          <a:lstStyle/>
          <a:p>
            <a:pPr marL="432" indent="0">
              <a:buNone/>
            </a:pPr>
            <a:r>
              <a:rPr lang="en-IN" sz="2400" dirty="0"/>
              <a:t>In methane, C</a:t>
            </a:r>
            <a:r>
              <a:rPr lang="en-IN" sz="100" dirty="0"/>
              <a:t> </a:t>
            </a:r>
            <a:r>
              <a:rPr lang="en-IN" sz="2400" dirty="0"/>
              <a:t>H</a:t>
            </a:r>
            <a:r>
              <a:rPr lang="en-IN" sz="100" dirty="0"/>
              <a:t> </a:t>
            </a:r>
            <a:r>
              <a:rPr lang="en-IN" sz="2400" baseline="-25000" dirty="0"/>
              <a:t>4</a:t>
            </a:r>
            <a:r>
              <a:rPr lang="en-IN" sz="2400" dirty="0"/>
              <a:t>, carbon forms four covalent bonds to hydrogen. Methane is tetrahedral and has bond angles of 109°.</a:t>
            </a:r>
          </a:p>
        </p:txBody>
      </p:sp>
      <p:pic>
        <p:nvPicPr>
          <p:cNvPr id="7" name="Picture 6" descr="Five visual representations of C H 4 are as follows. &#10;• a. A space filling model shows the carbon atom represented by a large black sphere. The hydrogen atoms are represented by 4 white half spheres, like domes, sitting on the surface of the carbon. &#10;• b. A ball and stick model shows a black ball representing a carbon atom connected by rods to four smaller white balls representing the hydrogen atoms. One H is directly above the C, and the other 3 surround it in a plane below. The lower hydrogens are 109-degrees from the top hydrogen. &#10;• c. A wedge and dash model shows a Lewis structure with straight lines representing a bond in the plane of the page, hatched wedges representing a bond going into the page, and solid wedges representing a bond coming out of the page. C H 4 consists of a central C bonded to four H symbols as follows. straight line above, straight line to the right, solid wedge below, hatched wedge to the left. &#10;• d. An expanded structural formula shows the element symbol for carbon, C. It is connected above, below, leftward, and rightward by single line segments to four element symbols for hydrogen, H. &#10;• e. A condensed structural formula is written as C H sub 4.&#10;">
            <a:extLst>
              <a:ext uri="{FF2B5EF4-FFF2-40B4-BE49-F238E27FC236}">
                <a16:creationId xmlns:a16="http://schemas.microsoft.com/office/drawing/2014/main" id="{7F41175B-C975-4F63-9955-7FAB2F45AD99}"/>
              </a:ext>
            </a:extLst>
          </p:cNvPr>
          <p:cNvPicPr>
            <a:picLocks noChangeAspect="1"/>
          </p:cNvPicPr>
          <p:nvPr/>
        </p:nvPicPr>
        <p:blipFill>
          <a:blip r:embed="rId2"/>
          <a:stretch>
            <a:fillRect/>
          </a:stretch>
        </p:blipFill>
        <p:spPr>
          <a:xfrm>
            <a:off x="1170137" y="2784582"/>
            <a:ext cx="6803726" cy="1231500"/>
          </a:xfrm>
          <a:prstGeom prst="rect">
            <a:avLst/>
          </a:prstGeom>
        </p:spPr>
      </p:pic>
      <p:sp>
        <p:nvSpPr>
          <p:cNvPr id="4" name="Content Placeholder 3">
            <a:extLst>
              <a:ext uri="{FF2B5EF4-FFF2-40B4-BE49-F238E27FC236}">
                <a16:creationId xmlns:a16="http://schemas.microsoft.com/office/drawing/2014/main" id="{9A819A7E-F37E-4574-91CB-845769AD5657}"/>
              </a:ext>
            </a:extLst>
          </p:cNvPr>
          <p:cNvSpPr>
            <a:spLocks noGrp="1"/>
          </p:cNvSpPr>
          <p:nvPr>
            <p:ph sz="quarter" idx="14"/>
          </p:nvPr>
        </p:nvSpPr>
        <p:spPr>
          <a:xfrm>
            <a:off x="457200" y="4078945"/>
            <a:ext cx="8229600" cy="770965"/>
          </a:xfrm>
        </p:spPr>
        <p:txBody>
          <a:bodyPr/>
          <a:lstStyle/>
          <a:p>
            <a:pPr marL="432" indent="0">
              <a:buNone/>
            </a:pPr>
            <a:r>
              <a:rPr lang="en-IN" sz="2400" dirty="0"/>
              <a:t>Two-dimensional and three-dimensional representations of methane, C</a:t>
            </a:r>
            <a:r>
              <a:rPr lang="en-IN" sz="100" dirty="0"/>
              <a:t> </a:t>
            </a:r>
            <a:r>
              <a:rPr lang="en-IN" sz="2400" dirty="0"/>
              <a:t>H</a:t>
            </a:r>
            <a:r>
              <a:rPr lang="en-IN" sz="100" dirty="0"/>
              <a:t> </a:t>
            </a:r>
            <a:r>
              <a:rPr lang="en-IN" sz="2400" baseline="-25000" dirty="0"/>
              <a:t>4</a:t>
            </a:r>
            <a:r>
              <a:rPr lang="en-IN" sz="2400" dirty="0"/>
              <a:t>:</a:t>
            </a:r>
          </a:p>
        </p:txBody>
      </p:sp>
      <p:sp>
        <p:nvSpPr>
          <p:cNvPr id="5" name="Content Placeholder 4">
            <a:extLst>
              <a:ext uri="{FF2B5EF4-FFF2-40B4-BE49-F238E27FC236}">
                <a16:creationId xmlns:a16="http://schemas.microsoft.com/office/drawing/2014/main" id="{71B584D5-1194-4955-BCE5-62ABCAF07E4C}"/>
              </a:ext>
            </a:extLst>
          </p:cNvPr>
          <p:cNvSpPr>
            <a:spLocks noGrp="1"/>
          </p:cNvSpPr>
          <p:nvPr>
            <p:ph sz="quarter" idx="15"/>
          </p:nvPr>
        </p:nvSpPr>
        <p:spPr>
          <a:xfrm>
            <a:off x="454672" y="4916208"/>
            <a:ext cx="3687022" cy="1350123"/>
          </a:xfrm>
        </p:spPr>
        <p:txBody>
          <a:bodyPr/>
          <a:lstStyle/>
          <a:p>
            <a:pPr marL="432" indent="0">
              <a:spcBef>
                <a:spcPts val="600"/>
              </a:spcBef>
              <a:buNone/>
            </a:pPr>
            <a:r>
              <a:rPr lang="en-IN" sz="2400" dirty="0">
                <a:solidFill>
                  <a:schemeClr val="tx2"/>
                </a:solidFill>
              </a:rPr>
              <a:t>a. </a:t>
            </a:r>
            <a:r>
              <a:rPr lang="en-IN" sz="2400" dirty="0"/>
              <a:t>space-filling model</a:t>
            </a:r>
          </a:p>
          <a:p>
            <a:pPr marL="432" indent="0">
              <a:spcBef>
                <a:spcPts val="600"/>
              </a:spcBef>
              <a:buNone/>
            </a:pPr>
            <a:r>
              <a:rPr lang="en-IN" sz="2400" dirty="0">
                <a:solidFill>
                  <a:schemeClr val="tx2"/>
                </a:solidFill>
              </a:rPr>
              <a:t>b. </a:t>
            </a:r>
            <a:r>
              <a:rPr lang="en-IN" sz="2400" dirty="0"/>
              <a:t>ball-and-stick model</a:t>
            </a:r>
          </a:p>
          <a:p>
            <a:pPr marL="432" indent="0">
              <a:spcBef>
                <a:spcPts val="600"/>
              </a:spcBef>
              <a:buNone/>
            </a:pPr>
            <a:r>
              <a:rPr lang="en-IN" sz="2400" dirty="0">
                <a:solidFill>
                  <a:schemeClr val="tx2"/>
                </a:solidFill>
              </a:rPr>
              <a:t>c. </a:t>
            </a:r>
            <a:r>
              <a:rPr lang="en-IN" sz="2400" dirty="0"/>
              <a:t>wedge-dash model</a:t>
            </a:r>
          </a:p>
        </p:txBody>
      </p:sp>
      <p:sp>
        <p:nvSpPr>
          <p:cNvPr id="6" name="Content Placeholder 5">
            <a:extLst>
              <a:ext uri="{FF2B5EF4-FFF2-40B4-BE49-F238E27FC236}">
                <a16:creationId xmlns:a16="http://schemas.microsoft.com/office/drawing/2014/main" id="{8DC34865-1C4A-49F9-9F1B-7A172D837610}"/>
              </a:ext>
            </a:extLst>
          </p:cNvPr>
          <p:cNvSpPr>
            <a:spLocks noGrp="1"/>
          </p:cNvSpPr>
          <p:nvPr>
            <p:ph sz="quarter" idx="17"/>
          </p:nvPr>
        </p:nvSpPr>
        <p:spPr>
          <a:xfrm>
            <a:off x="4303059" y="4916208"/>
            <a:ext cx="4386269" cy="839133"/>
          </a:xfrm>
        </p:spPr>
        <p:txBody>
          <a:bodyPr/>
          <a:lstStyle/>
          <a:p>
            <a:pPr marL="432" indent="0">
              <a:spcBef>
                <a:spcPts val="600"/>
              </a:spcBef>
              <a:buNone/>
            </a:pPr>
            <a:r>
              <a:rPr lang="en-IN" sz="2400" dirty="0">
                <a:solidFill>
                  <a:schemeClr val="tx2"/>
                </a:solidFill>
              </a:rPr>
              <a:t>d. </a:t>
            </a:r>
            <a:r>
              <a:rPr lang="en-IN" sz="2400" dirty="0"/>
              <a:t>expanded structural formula</a:t>
            </a:r>
          </a:p>
          <a:p>
            <a:pPr marL="432" indent="0">
              <a:spcBef>
                <a:spcPts val="600"/>
              </a:spcBef>
              <a:buNone/>
            </a:pPr>
            <a:r>
              <a:rPr lang="en-IN" sz="2400" dirty="0">
                <a:solidFill>
                  <a:schemeClr val="tx2"/>
                </a:solidFill>
              </a:rPr>
              <a:t>e. </a:t>
            </a:r>
            <a:r>
              <a:rPr lang="en-IN" sz="2400" dirty="0"/>
              <a:t>condensed structural formula</a:t>
            </a:r>
          </a:p>
        </p:txBody>
      </p:sp>
    </p:spTree>
    <p:extLst>
      <p:ext uri="{BB962C8B-B14F-4D97-AF65-F5344CB8AC3E}">
        <p14:creationId xmlns:p14="http://schemas.microsoft.com/office/powerpoint/2010/main" val="2388306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1CC0B-AC67-4C9B-A1DD-715FCACB5854}"/>
              </a:ext>
            </a:extLst>
          </p:cNvPr>
          <p:cNvSpPr>
            <a:spLocks noGrp="1"/>
          </p:cNvSpPr>
          <p:nvPr>
            <p:ph type="title"/>
          </p:nvPr>
        </p:nvSpPr>
        <p:spPr/>
        <p:txBody>
          <a:bodyPr/>
          <a:lstStyle/>
          <a:p>
            <a:r>
              <a:rPr lang="en-IN" dirty="0"/>
              <a:t>Carbon Compounds: Ethane (C</a:t>
            </a:r>
            <a:r>
              <a:rPr lang="en-IN" sz="100" dirty="0"/>
              <a:t> </a:t>
            </a:r>
            <a:r>
              <a:rPr lang="en-IN" baseline="-25000" dirty="0"/>
              <a:t>2</a:t>
            </a:r>
            <a:r>
              <a:rPr lang="en-IN" sz="100" dirty="0"/>
              <a:t> </a:t>
            </a:r>
            <a:r>
              <a:rPr lang="en-IN" dirty="0"/>
              <a:t>H</a:t>
            </a:r>
            <a:r>
              <a:rPr lang="en-IN" sz="100" dirty="0"/>
              <a:t> </a:t>
            </a:r>
            <a:r>
              <a:rPr lang="en-IN" baseline="-25000" dirty="0"/>
              <a:t>6</a:t>
            </a:r>
            <a:r>
              <a:rPr lang="en-IN" dirty="0"/>
              <a:t>)</a:t>
            </a:r>
          </a:p>
        </p:txBody>
      </p:sp>
      <p:sp>
        <p:nvSpPr>
          <p:cNvPr id="3" name="Content Placeholder 2">
            <a:extLst>
              <a:ext uri="{FF2B5EF4-FFF2-40B4-BE49-F238E27FC236}">
                <a16:creationId xmlns:a16="http://schemas.microsoft.com/office/drawing/2014/main" id="{85E031BA-8DD4-4616-8D61-D0E2128C6C18}"/>
              </a:ext>
            </a:extLst>
          </p:cNvPr>
          <p:cNvSpPr>
            <a:spLocks noGrp="1"/>
          </p:cNvSpPr>
          <p:nvPr>
            <p:ph sz="quarter" idx="16"/>
          </p:nvPr>
        </p:nvSpPr>
        <p:spPr>
          <a:xfrm>
            <a:off x="457200" y="1555748"/>
            <a:ext cx="8615082" cy="875657"/>
          </a:xfrm>
        </p:spPr>
        <p:txBody>
          <a:bodyPr/>
          <a:lstStyle/>
          <a:p>
            <a:pPr marL="432" indent="0">
              <a:buNone/>
            </a:pPr>
            <a:r>
              <a:rPr lang="en-IN" sz="2400" dirty="0"/>
              <a:t>In ethane, C</a:t>
            </a:r>
            <a:r>
              <a:rPr lang="en-IN" sz="100" dirty="0"/>
              <a:t> </a:t>
            </a:r>
            <a:r>
              <a:rPr lang="en-IN" sz="2400" baseline="-25000" dirty="0"/>
              <a:t>2</a:t>
            </a:r>
            <a:r>
              <a:rPr lang="en-IN" sz="100" dirty="0"/>
              <a:t> </a:t>
            </a:r>
            <a:r>
              <a:rPr lang="en-IN" sz="2400" dirty="0"/>
              <a:t>H</a:t>
            </a:r>
            <a:r>
              <a:rPr lang="en-IN" sz="100" dirty="0"/>
              <a:t> </a:t>
            </a:r>
            <a:r>
              <a:rPr lang="en-IN" sz="2400" baseline="-25000" dirty="0"/>
              <a:t>6</a:t>
            </a:r>
            <a:r>
              <a:rPr lang="en-IN" sz="2400" dirty="0"/>
              <a:t>, each tetrahedral carbon forms three covalent bonds to hydrogen and one to the other carbon.</a:t>
            </a:r>
          </a:p>
        </p:txBody>
      </p:sp>
      <p:pic>
        <p:nvPicPr>
          <p:cNvPr id="8" name="Picture 7" descr="Five visual representations of C 2 H 6 are as follows. &#10;• a. A space filling model shows 2 bonded carbon atoms, each bonded to 3 hydrogen atoms. &#10;• b. A ball and stick model shows 2 single bonded carbons, each single bonded to 3 hydrogens. Both carbons have a tetrahedral structure, with the other carbon serving as the vertical bond. &#10;• c. A wedge dash model shows the same structure. Two carbons are bonded by a single line segment. Each is bonded to three hydrogens by a solid wedge, a dashed line segment, and a hatched wedge, respectively. &#10;• d. An expanded structural formula consists of two single bonded carbons. Each is single bonded to three hydrogens, above, below, and to the side. &#10;• e. A condensed structural formula is written as C H 3, solid line segment, C H 3.&#10;">
            <a:extLst>
              <a:ext uri="{FF2B5EF4-FFF2-40B4-BE49-F238E27FC236}">
                <a16:creationId xmlns:a16="http://schemas.microsoft.com/office/drawing/2014/main" id="{63FCA22F-D06D-41DC-B9BD-096D459C2FDF}"/>
              </a:ext>
            </a:extLst>
          </p:cNvPr>
          <p:cNvPicPr>
            <a:picLocks noChangeAspect="1"/>
          </p:cNvPicPr>
          <p:nvPr/>
        </p:nvPicPr>
        <p:blipFill>
          <a:blip r:embed="rId2"/>
          <a:stretch>
            <a:fillRect/>
          </a:stretch>
        </p:blipFill>
        <p:spPr>
          <a:xfrm>
            <a:off x="1455924" y="2572257"/>
            <a:ext cx="6196290" cy="1141714"/>
          </a:xfrm>
          <a:prstGeom prst="rect">
            <a:avLst/>
          </a:prstGeom>
        </p:spPr>
      </p:pic>
      <p:sp>
        <p:nvSpPr>
          <p:cNvPr id="4" name="Content Placeholder 3">
            <a:extLst>
              <a:ext uri="{FF2B5EF4-FFF2-40B4-BE49-F238E27FC236}">
                <a16:creationId xmlns:a16="http://schemas.microsoft.com/office/drawing/2014/main" id="{9A819A7E-F37E-4574-91CB-845769AD5657}"/>
              </a:ext>
            </a:extLst>
          </p:cNvPr>
          <p:cNvSpPr>
            <a:spLocks noGrp="1"/>
          </p:cNvSpPr>
          <p:nvPr>
            <p:ph sz="quarter" idx="14"/>
          </p:nvPr>
        </p:nvSpPr>
        <p:spPr>
          <a:xfrm>
            <a:off x="457200" y="3854823"/>
            <a:ext cx="8229600" cy="770965"/>
          </a:xfrm>
        </p:spPr>
        <p:txBody>
          <a:bodyPr/>
          <a:lstStyle/>
          <a:p>
            <a:pPr marL="432" indent="0">
              <a:buNone/>
            </a:pPr>
            <a:r>
              <a:rPr lang="en-IN" sz="2400" dirty="0"/>
              <a:t>Two-dimensional and three-dimensional representations of methane, C</a:t>
            </a:r>
            <a:r>
              <a:rPr lang="en-IN" sz="100" dirty="0"/>
              <a:t> </a:t>
            </a:r>
            <a:r>
              <a:rPr lang="en-IN" sz="2400" baseline="-25000" dirty="0"/>
              <a:t>2</a:t>
            </a:r>
            <a:r>
              <a:rPr lang="en-IN" sz="100" dirty="0"/>
              <a:t> </a:t>
            </a:r>
            <a:r>
              <a:rPr lang="en-IN" sz="2400" dirty="0"/>
              <a:t>H</a:t>
            </a:r>
            <a:r>
              <a:rPr lang="en-IN" sz="100" dirty="0"/>
              <a:t> </a:t>
            </a:r>
            <a:r>
              <a:rPr lang="en-IN" sz="2400" baseline="-25000" dirty="0"/>
              <a:t>6</a:t>
            </a:r>
            <a:r>
              <a:rPr lang="en-IN" sz="2400" dirty="0"/>
              <a:t>:</a:t>
            </a:r>
          </a:p>
        </p:txBody>
      </p:sp>
      <p:sp>
        <p:nvSpPr>
          <p:cNvPr id="5" name="Content Placeholder 4">
            <a:extLst>
              <a:ext uri="{FF2B5EF4-FFF2-40B4-BE49-F238E27FC236}">
                <a16:creationId xmlns:a16="http://schemas.microsoft.com/office/drawing/2014/main" id="{71B584D5-1194-4955-BCE5-62ABCAF07E4C}"/>
              </a:ext>
            </a:extLst>
          </p:cNvPr>
          <p:cNvSpPr>
            <a:spLocks noGrp="1"/>
          </p:cNvSpPr>
          <p:nvPr>
            <p:ph sz="quarter" idx="15"/>
          </p:nvPr>
        </p:nvSpPr>
        <p:spPr>
          <a:xfrm>
            <a:off x="454672" y="4727947"/>
            <a:ext cx="3687022" cy="1321259"/>
          </a:xfrm>
        </p:spPr>
        <p:txBody>
          <a:bodyPr/>
          <a:lstStyle/>
          <a:p>
            <a:pPr marL="432" indent="0">
              <a:spcBef>
                <a:spcPts val="600"/>
              </a:spcBef>
              <a:buNone/>
            </a:pPr>
            <a:r>
              <a:rPr lang="en-IN" sz="2400" dirty="0">
                <a:solidFill>
                  <a:schemeClr val="tx2"/>
                </a:solidFill>
              </a:rPr>
              <a:t>a. </a:t>
            </a:r>
            <a:r>
              <a:rPr lang="en-IN" sz="2400" dirty="0"/>
              <a:t>space-filling model</a:t>
            </a:r>
          </a:p>
          <a:p>
            <a:pPr marL="432" indent="0">
              <a:spcBef>
                <a:spcPts val="600"/>
              </a:spcBef>
              <a:buNone/>
            </a:pPr>
            <a:r>
              <a:rPr lang="en-IN" sz="2400" dirty="0">
                <a:solidFill>
                  <a:schemeClr val="tx2"/>
                </a:solidFill>
              </a:rPr>
              <a:t>b. </a:t>
            </a:r>
            <a:r>
              <a:rPr lang="en-IN" sz="2400" dirty="0"/>
              <a:t>ball-and-stick model</a:t>
            </a:r>
          </a:p>
          <a:p>
            <a:pPr marL="432" indent="0">
              <a:spcBef>
                <a:spcPts val="600"/>
              </a:spcBef>
              <a:buNone/>
            </a:pPr>
            <a:r>
              <a:rPr lang="en-IN" sz="2400" dirty="0">
                <a:solidFill>
                  <a:schemeClr val="tx2"/>
                </a:solidFill>
              </a:rPr>
              <a:t>c. </a:t>
            </a:r>
            <a:r>
              <a:rPr lang="en-IN" sz="2400" dirty="0"/>
              <a:t>wedge-dash model</a:t>
            </a:r>
          </a:p>
        </p:txBody>
      </p:sp>
      <p:sp>
        <p:nvSpPr>
          <p:cNvPr id="6" name="Content Placeholder 5">
            <a:extLst>
              <a:ext uri="{FF2B5EF4-FFF2-40B4-BE49-F238E27FC236}">
                <a16:creationId xmlns:a16="http://schemas.microsoft.com/office/drawing/2014/main" id="{8DC34865-1C4A-49F9-9F1B-7A172D837610}"/>
              </a:ext>
            </a:extLst>
          </p:cNvPr>
          <p:cNvSpPr>
            <a:spLocks noGrp="1"/>
          </p:cNvSpPr>
          <p:nvPr>
            <p:ph sz="quarter" idx="17"/>
          </p:nvPr>
        </p:nvSpPr>
        <p:spPr>
          <a:xfrm>
            <a:off x="4303059" y="4727947"/>
            <a:ext cx="4386269" cy="839134"/>
          </a:xfrm>
        </p:spPr>
        <p:txBody>
          <a:bodyPr/>
          <a:lstStyle/>
          <a:p>
            <a:pPr marL="432" indent="0">
              <a:spcBef>
                <a:spcPts val="600"/>
              </a:spcBef>
              <a:buNone/>
            </a:pPr>
            <a:r>
              <a:rPr lang="en-IN" sz="2400" dirty="0">
                <a:solidFill>
                  <a:schemeClr val="tx2"/>
                </a:solidFill>
              </a:rPr>
              <a:t>d. </a:t>
            </a:r>
            <a:r>
              <a:rPr lang="en-IN" sz="2400" dirty="0"/>
              <a:t>expanded structural formula</a:t>
            </a:r>
          </a:p>
          <a:p>
            <a:pPr marL="432" indent="0">
              <a:spcBef>
                <a:spcPts val="600"/>
              </a:spcBef>
              <a:buNone/>
            </a:pPr>
            <a:r>
              <a:rPr lang="en-IN" sz="2400" dirty="0">
                <a:solidFill>
                  <a:schemeClr val="tx2"/>
                </a:solidFill>
              </a:rPr>
              <a:t>e. </a:t>
            </a:r>
            <a:r>
              <a:rPr lang="en-IN" sz="2400" dirty="0"/>
              <a:t>condensed structural formula</a:t>
            </a:r>
          </a:p>
        </p:txBody>
      </p:sp>
    </p:spTree>
    <p:extLst>
      <p:ext uri="{BB962C8B-B14F-4D97-AF65-F5344CB8AC3E}">
        <p14:creationId xmlns:p14="http://schemas.microsoft.com/office/powerpoint/2010/main" val="1823127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C2C1-34D7-4CEE-9168-AAD5740D51D1}"/>
              </a:ext>
            </a:extLst>
          </p:cNvPr>
          <p:cNvSpPr>
            <a:spLocks noGrp="1"/>
          </p:cNvSpPr>
          <p:nvPr>
            <p:ph type="title"/>
          </p:nvPr>
        </p:nvSpPr>
        <p:spPr/>
        <p:txBody>
          <a:bodyPr/>
          <a:lstStyle/>
          <a:p>
            <a:r>
              <a:rPr lang="en-IN" dirty="0"/>
              <a:t>Learning Check 2</a:t>
            </a:r>
          </a:p>
        </p:txBody>
      </p:sp>
      <p:sp>
        <p:nvSpPr>
          <p:cNvPr id="3" name="Content Placeholder 2">
            <a:extLst>
              <a:ext uri="{FF2B5EF4-FFF2-40B4-BE49-F238E27FC236}">
                <a16:creationId xmlns:a16="http://schemas.microsoft.com/office/drawing/2014/main" id="{B1254392-5FEC-4063-A814-514D4322CDFA}"/>
              </a:ext>
            </a:extLst>
          </p:cNvPr>
          <p:cNvSpPr>
            <a:spLocks noGrp="1"/>
          </p:cNvSpPr>
          <p:nvPr>
            <p:ph sz="quarter" idx="13"/>
          </p:nvPr>
        </p:nvSpPr>
        <p:spPr>
          <a:xfrm>
            <a:off x="457200" y="1556326"/>
            <a:ext cx="8229600" cy="891039"/>
          </a:xfrm>
        </p:spPr>
        <p:txBody>
          <a:bodyPr/>
          <a:lstStyle/>
          <a:p>
            <a:pPr marL="432" indent="0">
              <a:buNone/>
            </a:pPr>
            <a:r>
              <a:rPr lang="en-IN" dirty="0"/>
              <a:t>In the butane molecule, C</a:t>
            </a:r>
            <a:r>
              <a:rPr lang="en-IN" sz="100" dirty="0"/>
              <a:t> </a:t>
            </a:r>
            <a:r>
              <a:rPr lang="en-IN" baseline="-25000" dirty="0"/>
              <a:t>4</a:t>
            </a:r>
            <a:r>
              <a:rPr lang="en-IN" sz="100" dirty="0"/>
              <a:t> </a:t>
            </a:r>
            <a:r>
              <a:rPr lang="en-IN" dirty="0"/>
              <a:t>H</a:t>
            </a:r>
            <a:r>
              <a:rPr lang="en-IN" sz="100" dirty="0"/>
              <a:t> </a:t>
            </a:r>
            <a:r>
              <a:rPr lang="en-IN" baseline="-25000" dirty="0"/>
              <a:t>10</a:t>
            </a:r>
            <a:r>
              <a:rPr lang="en-IN" dirty="0"/>
              <a:t>, predict the shape around each carbon atom.</a:t>
            </a:r>
          </a:p>
        </p:txBody>
      </p:sp>
      <p:pic>
        <p:nvPicPr>
          <p:cNvPr id="4" name="Picture 3" descr="H, single bond, C, single bond, C, single bond, C, single bond, C, single bond, H. Each C is single bonded below and above to H.">
            <a:extLst>
              <a:ext uri="{FF2B5EF4-FFF2-40B4-BE49-F238E27FC236}">
                <a16:creationId xmlns:a16="http://schemas.microsoft.com/office/drawing/2014/main" id="{1FC81C0C-6851-499C-B1CA-C3634BED8B8F}"/>
              </a:ext>
            </a:extLst>
          </p:cNvPr>
          <p:cNvPicPr>
            <a:picLocks noChangeAspect="1"/>
          </p:cNvPicPr>
          <p:nvPr/>
        </p:nvPicPr>
        <p:blipFill>
          <a:blip r:embed="rId2"/>
          <a:stretch>
            <a:fillRect/>
          </a:stretch>
        </p:blipFill>
        <p:spPr>
          <a:xfrm>
            <a:off x="2816907" y="2854125"/>
            <a:ext cx="3743268" cy="1609483"/>
          </a:xfrm>
          <a:prstGeom prst="rect">
            <a:avLst/>
          </a:prstGeom>
        </p:spPr>
      </p:pic>
    </p:spTree>
    <p:extLst>
      <p:ext uri="{BB962C8B-B14F-4D97-AF65-F5344CB8AC3E}">
        <p14:creationId xmlns:p14="http://schemas.microsoft.com/office/powerpoint/2010/main" val="2383581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D72EC-C199-4283-840A-BB546FA530DD}"/>
              </a:ext>
            </a:extLst>
          </p:cNvPr>
          <p:cNvSpPr>
            <a:spLocks noGrp="1"/>
          </p:cNvSpPr>
          <p:nvPr>
            <p:ph type="title"/>
          </p:nvPr>
        </p:nvSpPr>
        <p:spPr/>
        <p:txBody>
          <a:bodyPr/>
          <a:lstStyle/>
          <a:p>
            <a:r>
              <a:rPr lang="en-IN" dirty="0"/>
              <a:t>Solution 2</a:t>
            </a:r>
          </a:p>
        </p:txBody>
      </p:sp>
      <p:sp>
        <p:nvSpPr>
          <p:cNvPr id="3" name="Content Placeholder 2">
            <a:extLst>
              <a:ext uri="{FF2B5EF4-FFF2-40B4-BE49-F238E27FC236}">
                <a16:creationId xmlns:a16="http://schemas.microsoft.com/office/drawing/2014/main" id="{FFF09B48-3F2B-439C-BF0A-52C92BDB3414}"/>
              </a:ext>
            </a:extLst>
          </p:cNvPr>
          <p:cNvSpPr>
            <a:spLocks noGrp="1"/>
          </p:cNvSpPr>
          <p:nvPr>
            <p:ph sz="quarter" idx="13"/>
          </p:nvPr>
        </p:nvSpPr>
        <p:spPr>
          <a:xfrm>
            <a:off x="457200" y="1556327"/>
            <a:ext cx="8229600" cy="801391"/>
          </a:xfrm>
        </p:spPr>
        <p:txBody>
          <a:bodyPr/>
          <a:lstStyle/>
          <a:p>
            <a:pPr marL="432" lvl="0" indent="0">
              <a:buNone/>
            </a:pPr>
            <a:r>
              <a:rPr lang="en-IN" sz="2400" dirty="0">
                <a:solidFill>
                  <a:srgbClr val="000000"/>
                </a:solidFill>
              </a:rPr>
              <a:t>In the butane molecule, C</a:t>
            </a:r>
            <a:r>
              <a:rPr lang="en-IN" sz="100" dirty="0">
                <a:solidFill>
                  <a:srgbClr val="000000"/>
                </a:solidFill>
              </a:rPr>
              <a:t> </a:t>
            </a:r>
            <a:r>
              <a:rPr lang="en-IN" sz="2400" baseline="-25000" dirty="0">
                <a:solidFill>
                  <a:srgbClr val="000000"/>
                </a:solidFill>
              </a:rPr>
              <a:t>4</a:t>
            </a:r>
            <a:r>
              <a:rPr lang="en-IN" sz="100" dirty="0">
                <a:solidFill>
                  <a:srgbClr val="000000"/>
                </a:solidFill>
              </a:rPr>
              <a:t> </a:t>
            </a:r>
            <a:r>
              <a:rPr lang="en-IN" sz="2400" dirty="0">
                <a:solidFill>
                  <a:srgbClr val="000000"/>
                </a:solidFill>
              </a:rPr>
              <a:t>H</a:t>
            </a:r>
            <a:r>
              <a:rPr lang="en-IN" sz="100" dirty="0">
                <a:solidFill>
                  <a:srgbClr val="000000"/>
                </a:solidFill>
              </a:rPr>
              <a:t> </a:t>
            </a:r>
            <a:r>
              <a:rPr lang="en-IN" sz="2400" baseline="-25000" dirty="0">
                <a:solidFill>
                  <a:srgbClr val="000000"/>
                </a:solidFill>
              </a:rPr>
              <a:t>10</a:t>
            </a:r>
            <a:r>
              <a:rPr lang="en-IN" sz="2400" dirty="0">
                <a:solidFill>
                  <a:srgbClr val="000000"/>
                </a:solidFill>
              </a:rPr>
              <a:t>, predict the shape around each carbon atom.</a:t>
            </a:r>
          </a:p>
        </p:txBody>
      </p:sp>
      <p:pic>
        <p:nvPicPr>
          <p:cNvPr id="5" name="Picture 4" descr="H, single bond, C, single bond, C, single bond, C, single bond, C, single bond, H. Each C is single bonded below and above to H.">
            <a:extLst>
              <a:ext uri="{FF2B5EF4-FFF2-40B4-BE49-F238E27FC236}">
                <a16:creationId xmlns:a16="http://schemas.microsoft.com/office/drawing/2014/main" id="{EF2A3DCC-EBED-47FA-A248-680B43440E5A}"/>
              </a:ext>
            </a:extLst>
          </p:cNvPr>
          <p:cNvPicPr>
            <a:picLocks noChangeAspect="1"/>
          </p:cNvPicPr>
          <p:nvPr/>
        </p:nvPicPr>
        <p:blipFill>
          <a:blip r:embed="rId2"/>
          <a:stretch>
            <a:fillRect/>
          </a:stretch>
        </p:blipFill>
        <p:spPr>
          <a:xfrm>
            <a:off x="2816907" y="2854125"/>
            <a:ext cx="3743268" cy="1609483"/>
          </a:xfrm>
          <a:prstGeom prst="rect">
            <a:avLst/>
          </a:prstGeom>
        </p:spPr>
      </p:pic>
      <p:sp>
        <p:nvSpPr>
          <p:cNvPr id="4" name="Content Placeholder 3">
            <a:extLst>
              <a:ext uri="{FF2B5EF4-FFF2-40B4-BE49-F238E27FC236}">
                <a16:creationId xmlns:a16="http://schemas.microsoft.com/office/drawing/2014/main" id="{1F478EBF-474F-48B3-977C-C9C2414784C8}"/>
              </a:ext>
            </a:extLst>
          </p:cNvPr>
          <p:cNvSpPr>
            <a:spLocks noGrp="1"/>
          </p:cNvSpPr>
          <p:nvPr>
            <p:ph sz="quarter" idx="14"/>
          </p:nvPr>
        </p:nvSpPr>
        <p:spPr>
          <a:xfrm>
            <a:off x="457200" y="4760260"/>
            <a:ext cx="8229600" cy="941294"/>
          </a:xfrm>
        </p:spPr>
        <p:txBody>
          <a:bodyPr/>
          <a:lstStyle/>
          <a:p>
            <a:pPr marL="432" indent="0">
              <a:buNone/>
            </a:pPr>
            <a:r>
              <a:rPr lang="en-IN" sz="2400" dirty="0"/>
              <a:t>Each carbon atom has four single covalent bonds and, therefore, a tetrahedral shape.</a:t>
            </a:r>
          </a:p>
        </p:txBody>
      </p:sp>
    </p:spTree>
    <p:extLst>
      <p:ext uri="{BB962C8B-B14F-4D97-AF65-F5344CB8AC3E}">
        <p14:creationId xmlns:p14="http://schemas.microsoft.com/office/powerpoint/2010/main" val="1406393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nchor="b"/>
          <a:lstStyle/>
          <a:p>
            <a:r>
              <a:rPr lang="en-US" sz="3400"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CAEB9-3A1E-440B-8346-E76F4181E9DF}"/>
              </a:ext>
            </a:extLst>
          </p:cNvPr>
          <p:cNvSpPr>
            <a:spLocks noGrp="1"/>
          </p:cNvSpPr>
          <p:nvPr>
            <p:ph type="title"/>
          </p:nvPr>
        </p:nvSpPr>
        <p:spPr/>
        <p:txBody>
          <a:bodyPr/>
          <a:lstStyle/>
          <a:p>
            <a:r>
              <a:rPr lang="en-IN" sz="3400" dirty="0"/>
              <a:t>Introduction to Organic Chemistry: Hydrocarbons</a:t>
            </a:r>
          </a:p>
        </p:txBody>
      </p:sp>
      <p:sp>
        <p:nvSpPr>
          <p:cNvPr id="3" name="Content Placeholder 2">
            <a:extLst>
              <a:ext uri="{FF2B5EF4-FFF2-40B4-BE49-F238E27FC236}">
                <a16:creationId xmlns:a16="http://schemas.microsoft.com/office/drawing/2014/main" id="{751D9478-EA24-4F52-A224-68C83BF1F9C0}"/>
              </a:ext>
            </a:extLst>
          </p:cNvPr>
          <p:cNvSpPr>
            <a:spLocks noGrp="1"/>
          </p:cNvSpPr>
          <p:nvPr>
            <p:ph sz="quarter" idx="13"/>
          </p:nvPr>
        </p:nvSpPr>
        <p:spPr>
          <a:xfrm>
            <a:off x="457200" y="1556327"/>
            <a:ext cx="5342965" cy="4091438"/>
          </a:xfrm>
        </p:spPr>
        <p:txBody>
          <a:bodyPr/>
          <a:lstStyle/>
          <a:p>
            <a:pPr marL="432" indent="0">
              <a:buNone/>
            </a:pPr>
            <a:r>
              <a:rPr lang="en-IN" sz="2200" dirty="0"/>
              <a:t>Firefighters/emergency medical technicians must be knowledgeable about fire codes, arson, and the handling and disposal of hazardous materials.</a:t>
            </a:r>
          </a:p>
          <a:p>
            <a:pPr marL="432" indent="0">
              <a:buNone/>
            </a:pPr>
            <a:r>
              <a:rPr lang="en-IN" sz="2200" dirty="0"/>
              <a:t>Since firefighters/emergency medical technicians also provide emergency care for sick and injured people, they need to be aware of emergency medical and rescue procedures, as well as the proper methods for controlling the spread of infectious disease.</a:t>
            </a:r>
          </a:p>
        </p:txBody>
      </p:sp>
      <p:pic>
        <p:nvPicPr>
          <p:cNvPr id="4" name="Picture 3" descr="Two emergency medical technicians work on a patient.">
            <a:extLst>
              <a:ext uri="{FF2B5EF4-FFF2-40B4-BE49-F238E27FC236}">
                <a16:creationId xmlns:a16="http://schemas.microsoft.com/office/drawing/2014/main" id="{ED452BCE-119D-41C0-AE2C-85FBFEC1A42C}"/>
              </a:ext>
            </a:extLst>
          </p:cNvPr>
          <p:cNvPicPr>
            <a:picLocks noChangeAspect="1"/>
          </p:cNvPicPr>
          <p:nvPr/>
        </p:nvPicPr>
        <p:blipFill>
          <a:blip r:embed="rId2"/>
          <a:stretch>
            <a:fillRect/>
          </a:stretch>
        </p:blipFill>
        <p:spPr>
          <a:xfrm>
            <a:off x="6136235" y="2337330"/>
            <a:ext cx="2851765" cy="2846726"/>
          </a:xfrm>
          <a:prstGeom prst="rect">
            <a:avLst/>
          </a:prstGeom>
        </p:spPr>
      </p:pic>
    </p:spTree>
    <p:extLst>
      <p:ext uri="{BB962C8B-B14F-4D97-AF65-F5344CB8AC3E}">
        <p14:creationId xmlns:p14="http://schemas.microsoft.com/office/powerpoint/2010/main" val="2214007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187B-7E9A-4810-8AE7-E7F3191B33D4}"/>
              </a:ext>
            </a:extLst>
          </p:cNvPr>
          <p:cNvSpPr>
            <a:spLocks noGrp="1"/>
          </p:cNvSpPr>
          <p:nvPr>
            <p:ph type="title"/>
          </p:nvPr>
        </p:nvSpPr>
        <p:spPr/>
        <p:txBody>
          <a:bodyPr/>
          <a:lstStyle/>
          <a:p>
            <a:r>
              <a:rPr lang="en-IN" dirty="0"/>
              <a:t>11.1 Organic Compounds</a:t>
            </a:r>
          </a:p>
        </p:txBody>
      </p:sp>
      <p:sp>
        <p:nvSpPr>
          <p:cNvPr id="3" name="Content Placeholder 2">
            <a:extLst>
              <a:ext uri="{FF2B5EF4-FFF2-40B4-BE49-F238E27FC236}">
                <a16:creationId xmlns:a16="http://schemas.microsoft.com/office/drawing/2014/main" id="{B4EF4FA3-6BAA-466C-98ED-CD122A7CB631}"/>
              </a:ext>
            </a:extLst>
          </p:cNvPr>
          <p:cNvSpPr>
            <a:spLocks noGrp="1"/>
          </p:cNvSpPr>
          <p:nvPr>
            <p:ph sz="quarter" idx="13"/>
          </p:nvPr>
        </p:nvSpPr>
        <p:spPr>
          <a:xfrm>
            <a:off x="457201" y="1556327"/>
            <a:ext cx="4616823" cy="2155061"/>
          </a:xfrm>
        </p:spPr>
        <p:txBody>
          <a:bodyPr/>
          <a:lstStyle/>
          <a:p>
            <a:pPr marL="432" indent="0">
              <a:buNone/>
            </a:pPr>
            <a:r>
              <a:rPr lang="en-IN" sz="2400" dirty="0"/>
              <a:t>Organic chemistry is the study of carbon compounds.</a:t>
            </a:r>
          </a:p>
          <a:p>
            <a:pPr marL="432" indent="0">
              <a:buNone/>
            </a:pPr>
            <a:r>
              <a:rPr lang="en-IN" sz="2400" dirty="0"/>
              <a:t>Organic compounds such as vegetable oil contain carbon and hydrogen.</a:t>
            </a:r>
          </a:p>
        </p:txBody>
      </p:sp>
      <p:pic>
        <p:nvPicPr>
          <p:cNvPr id="5" name="Picture 4" descr="Vegetable oil is poured into a pitcher of water.">
            <a:extLst>
              <a:ext uri="{FF2B5EF4-FFF2-40B4-BE49-F238E27FC236}">
                <a16:creationId xmlns:a16="http://schemas.microsoft.com/office/drawing/2014/main" id="{600FA581-1129-4C3A-B064-1651F225AD58}"/>
              </a:ext>
            </a:extLst>
          </p:cNvPr>
          <p:cNvPicPr>
            <a:picLocks noChangeAspect="1"/>
          </p:cNvPicPr>
          <p:nvPr/>
        </p:nvPicPr>
        <p:blipFill>
          <a:blip r:embed="rId2"/>
          <a:stretch>
            <a:fillRect/>
          </a:stretch>
        </p:blipFill>
        <p:spPr>
          <a:xfrm>
            <a:off x="5305338" y="2008157"/>
            <a:ext cx="3159110" cy="2841687"/>
          </a:xfrm>
          <a:prstGeom prst="rect">
            <a:avLst/>
          </a:prstGeom>
        </p:spPr>
      </p:pic>
      <p:sp>
        <p:nvSpPr>
          <p:cNvPr id="4" name="Content Placeholder 3">
            <a:extLst>
              <a:ext uri="{FF2B5EF4-FFF2-40B4-BE49-F238E27FC236}">
                <a16:creationId xmlns:a16="http://schemas.microsoft.com/office/drawing/2014/main" id="{0B927332-01E6-42F3-87B6-4FADA68C3062}"/>
              </a:ext>
            </a:extLst>
          </p:cNvPr>
          <p:cNvSpPr>
            <a:spLocks noGrp="1"/>
          </p:cNvSpPr>
          <p:nvPr>
            <p:ph sz="quarter" idx="14"/>
          </p:nvPr>
        </p:nvSpPr>
        <p:spPr>
          <a:xfrm>
            <a:off x="457199" y="5301672"/>
            <a:ext cx="8579225" cy="946727"/>
          </a:xfrm>
        </p:spPr>
        <p:txBody>
          <a:bodyPr/>
          <a:lstStyle/>
          <a:p>
            <a:pPr marL="432" indent="0">
              <a:buNone/>
            </a:pPr>
            <a:r>
              <a:rPr lang="en-IN" sz="2400" b="1" dirty="0"/>
              <a:t>Learning Goal</a:t>
            </a:r>
            <a:r>
              <a:rPr lang="en-IN" sz="2400" dirty="0"/>
              <a:t> Identify properties characteristic of organic or inorganic compounds.</a:t>
            </a:r>
          </a:p>
        </p:txBody>
      </p:sp>
    </p:spTree>
    <p:extLst>
      <p:ext uri="{BB962C8B-B14F-4D97-AF65-F5344CB8AC3E}">
        <p14:creationId xmlns:p14="http://schemas.microsoft.com/office/powerpoint/2010/main" val="3525123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FA20D-478E-4DC5-811A-7DA995BED30C}"/>
              </a:ext>
            </a:extLst>
          </p:cNvPr>
          <p:cNvSpPr>
            <a:spLocks noGrp="1"/>
          </p:cNvSpPr>
          <p:nvPr>
            <p:ph type="title"/>
          </p:nvPr>
        </p:nvSpPr>
        <p:spPr/>
        <p:txBody>
          <a:bodyPr/>
          <a:lstStyle/>
          <a:p>
            <a:r>
              <a:rPr lang="en-IN" dirty="0"/>
              <a:t>Organic Compounds</a:t>
            </a:r>
          </a:p>
        </p:txBody>
      </p:sp>
      <p:sp>
        <p:nvSpPr>
          <p:cNvPr id="3" name="Content Placeholder 2">
            <a:extLst>
              <a:ext uri="{FF2B5EF4-FFF2-40B4-BE49-F238E27FC236}">
                <a16:creationId xmlns:a16="http://schemas.microsoft.com/office/drawing/2014/main" id="{954BA582-5632-4226-A2A6-923F927BC2C8}"/>
              </a:ext>
            </a:extLst>
          </p:cNvPr>
          <p:cNvSpPr>
            <a:spLocks noGrp="1"/>
          </p:cNvSpPr>
          <p:nvPr>
            <p:ph sz="quarter" idx="13"/>
          </p:nvPr>
        </p:nvSpPr>
        <p:spPr>
          <a:xfrm>
            <a:off x="457200" y="1556326"/>
            <a:ext cx="8229600" cy="2863273"/>
          </a:xfrm>
        </p:spPr>
        <p:txBody>
          <a:bodyPr/>
          <a:lstStyle/>
          <a:p>
            <a:pPr marL="432" indent="0">
              <a:buNone/>
            </a:pPr>
            <a:r>
              <a:rPr lang="en-IN" sz="2400" dirty="0"/>
              <a:t>An </a:t>
            </a:r>
            <a:r>
              <a:rPr lang="en-IN" sz="2400" b="1" dirty="0"/>
              <a:t>organic compound</a:t>
            </a:r>
          </a:p>
          <a:p>
            <a:r>
              <a:rPr lang="en-IN" sz="2400" dirty="0"/>
              <a:t>is a compound made from carbon and hydrogen atoms</a:t>
            </a:r>
          </a:p>
          <a:p>
            <a:r>
              <a:rPr lang="en-IN" sz="2400" dirty="0"/>
              <a:t>may also contain other </a:t>
            </a:r>
            <a:r>
              <a:rPr lang="en-IN" sz="2400" dirty="0" err="1"/>
              <a:t>nonmetals</a:t>
            </a:r>
            <a:r>
              <a:rPr lang="en-IN" sz="2400" dirty="0"/>
              <a:t> such as oxygen, </a:t>
            </a:r>
            <a:r>
              <a:rPr lang="en-IN" sz="2400" dirty="0" err="1"/>
              <a:t>sulfur</a:t>
            </a:r>
            <a:r>
              <a:rPr lang="en-IN" sz="2400" dirty="0"/>
              <a:t>, nitrogen, phosphorus, or a halogen</a:t>
            </a:r>
          </a:p>
          <a:p>
            <a:r>
              <a:rPr lang="en-IN" sz="2400" dirty="0"/>
              <a:t>is often found in common products such as gasoline, medicines, shampoos, plastics, and perfumes</a:t>
            </a:r>
          </a:p>
        </p:txBody>
      </p:sp>
      <p:sp>
        <p:nvSpPr>
          <p:cNvPr id="4" name="Content Placeholder 3">
            <a:extLst>
              <a:ext uri="{FF2B5EF4-FFF2-40B4-BE49-F238E27FC236}">
                <a16:creationId xmlns:a16="http://schemas.microsoft.com/office/drawing/2014/main" id="{87512C07-3FAC-4F94-962F-6A46CD0220C2}"/>
              </a:ext>
            </a:extLst>
          </p:cNvPr>
          <p:cNvSpPr>
            <a:spLocks noGrp="1"/>
          </p:cNvSpPr>
          <p:nvPr>
            <p:ph sz="quarter" idx="14"/>
          </p:nvPr>
        </p:nvSpPr>
        <p:spPr>
          <a:xfrm>
            <a:off x="457200" y="4572000"/>
            <a:ext cx="8229600" cy="869576"/>
          </a:xfrm>
        </p:spPr>
        <p:txBody>
          <a:bodyPr/>
          <a:lstStyle/>
          <a:p>
            <a:pPr marL="432" indent="0">
              <a:buNone/>
            </a:pPr>
            <a:r>
              <a:rPr lang="en-IN" sz="2400" dirty="0"/>
              <a:t>The formulas of organic compounds are written with carbon first, followed by hydrogen, and then any other elements.</a:t>
            </a:r>
          </a:p>
        </p:txBody>
      </p:sp>
    </p:spTree>
    <p:extLst>
      <p:ext uri="{BB962C8B-B14F-4D97-AF65-F5344CB8AC3E}">
        <p14:creationId xmlns:p14="http://schemas.microsoft.com/office/powerpoint/2010/main" val="2239239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FA20D-478E-4DC5-811A-7DA995BED30C}"/>
              </a:ext>
            </a:extLst>
          </p:cNvPr>
          <p:cNvSpPr>
            <a:spLocks noGrp="1"/>
          </p:cNvSpPr>
          <p:nvPr>
            <p:ph type="title"/>
          </p:nvPr>
        </p:nvSpPr>
        <p:spPr/>
        <p:txBody>
          <a:bodyPr/>
          <a:lstStyle/>
          <a:p>
            <a:r>
              <a:rPr lang="en-IN" dirty="0"/>
              <a:t>Properties of Organic Compounds</a:t>
            </a:r>
          </a:p>
        </p:txBody>
      </p:sp>
      <p:sp>
        <p:nvSpPr>
          <p:cNvPr id="3" name="Content Placeholder 2">
            <a:extLst>
              <a:ext uri="{FF2B5EF4-FFF2-40B4-BE49-F238E27FC236}">
                <a16:creationId xmlns:a16="http://schemas.microsoft.com/office/drawing/2014/main" id="{954BA582-5632-4226-A2A6-923F927BC2C8}"/>
              </a:ext>
            </a:extLst>
          </p:cNvPr>
          <p:cNvSpPr>
            <a:spLocks noGrp="1"/>
          </p:cNvSpPr>
          <p:nvPr>
            <p:ph sz="quarter" idx="13"/>
          </p:nvPr>
        </p:nvSpPr>
        <p:spPr>
          <a:xfrm>
            <a:off x="457200" y="1556326"/>
            <a:ext cx="4518212" cy="3472874"/>
          </a:xfrm>
        </p:spPr>
        <p:txBody>
          <a:bodyPr/>
          <a:lstStyle/>
          <a:p>
            <a:pPr marL="432" indent="0">
              <a:buNone/>
            </a:pPr>
            <a:r>
              <a:rPr lang="en-IN" sz="2400" dirty="0"/>
              <a:t>Organic compounds typically</a:t>
            </a:r>
            <a:endParaRPr lang="en-IN" sz="2400" b="1" dirty="0"/>
          </a:p>
          <a:p>
            <a:r>
              <a:rPr lang="en-IN" sz="2400" dirty="0"/>
              <a:t>have covalent bonds</a:t>
            </a:r>
          </a:p>
          <a:p>
            <a:r>
              <a:rPr lang="en-IN" sz="2400" dirty="0"/>
              <a:t>have low melting and boiling points</a:t>
            </a:r>
          </a:p>
          <a:p>
            <a:r>
              <a:rPr lang="en-IN" sz="2400" dirty="0"/>
              <a:t>are flammable and undergo combustion</a:t>
            </a:r>
          </a:p>
          <a:p>
            <a:r>
              <a:rPr lang="en-IN" sz="2400" dirty="0"/>
              <a:t>are not soluble in water</a:t>
            </a:r>
          </a:p>
        </p:txBody>
      </p:sp>
      <p:pic>
        <p:nvPicPr>
          <p:cNvPr id="5" name="Picture 4" descr="Vegetable oil is poured into a pitcher of water.">
            <a:extLst>
              <a:ext uri="{FF2B5EF4-FFF2-40B4-BE49-F238E27FC236}">
                <a16:creationId xmlns:a16="http://schemas.microsoft.com/office/drawing/2014/main" id="{8B47C63D-1B31-479E-9952-548638CAA513}"/>
              </a:ext>
            </a:extLst>
          </p:cNvPr>
          <p:cNvPicPr>
            <a:picLocks noChangeAspect="1"/>
          </p:cNvPicPr>
          <p:nvPr/>
        </p:nvPicPr>
        <p:blipFill>
          <a:blip r:embed="rId2"/>
          <a:stretch>
            <a:fillRect/>
          </a:stretch>
        </p:blipFill>
        <p:spPr>
          <a:xfrm>
            <a:off x="5211779" y="1747005"/>
            <a:ext cx="3475021" cy="3120314"/>
          </a:xfrm>
          <a:prstGeom prst="rect">
            <a:avLst/>
          </a:prstGeom>
        </p:spPr>
      </p:pic>
      <p:sp>
        <p:nvSpPr>
          <p:cNvPr id="4" name="Content Placeholder 3">
            <a:extLst>
              <a:ext uri="{FF2B5EF4-FFF2-40B4-BE49-F238E27FC236}">
                <a16:creationId xmlns:a16="http://schemas.microsoft.com/office/drawing/2014/main" id="{87512C07-3FAC-4F94-962F-6A46CD0220C2}"/>
              </a:ext>
            </a:extLst>
          </p:cNvPr>
          <p:cNvSpPr>
            <a:spLocks noGrp="1"/>
          </p:cNvSpPr>
          <p:nvPr>
            <p:ph sz="quarter" idx="14"/>
          </p:nvPr>
        </p:nvSpPr>
        <p:spPr>
          <a:xfrm>
            <a:off x="457200" y="5301674"/>
            <a:ext cx="8229600" cy="775276"/>
          </a:xfrm>
        </p:spPr>
        <p:txBody>
          <a:bodyPr/>
          <a:lstStyle/>
          <a:p>
            <a:pPr marL="432" indent="0">
              <a:buNone/>
            </a:pPr>
            <a:r>
              <a:rPr lang="en-IN" sz="2400" dirty="0"/>
              <a:t>Vegetable oil is a mixture of organic compounds and is not soluble in water.</a:t>
            </a:r>
          </a:p>
        </p:txBody>
      </p:sp>
    </p:spTree>
    <p:extLst>
      <p:ext uri="{BB962C8B-B14F-4D97-AF65-F5344CB8AC3E}">
        <p14:creationId xmlns:p14="http://schemas.microsoft.com/office/powerpoint/2010/main" val="4141019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FA20D-478E-4DC5-811A-7DA995BED30C}"/>
              </a:ext>
            </a:extLst>
          </p:cNvPr>
          <p:cNvSpPr>
            <a:spLocks noGrp="1"/>
          </p:cNvSpPr>
          <p:nvPr>
            <p:ph type="title"/>
          </p:nvPr>
        </p:nvSpPr>
        <p:spPr/>
        <p:txBody>
          <a:bodyPr/>
          <a:lstStyle/>
          <a:p>
            <a:r>
              <a:rPr lang="en-IN" dirty="0"/>
              <a:t>Organic and Inorganic Compounds</a:t>
            </a:r>
          </a:p>
        </p:txBody>
      </p:sp>
      <p:sp>
        <p:nvSpPr>
          <p:cNvPr id="3" name="Content Placeholder 2">
            <a:extLst>
              <a:ext uri="{FF2B5EF4-FFF2-40B4-BE49-F238E27FC236}">
                <a16:creationId xmlns:a16="http://schemas.microsoft.com/office/drawing/2014/main" id="{954BA582-5632-4226-A2A6-923F927BC2C8}"/>
              </a:ext>
            </a:extLst>
          </p:cNvPr>
          <p:cNvSpPr>
            <a:spLocks noGrp="1"/>
          </p:cNvSpPr>
          <p:nvPr>
            <p:ph sz="quarter" idx="13"/>
          </p:nvPr>
        </p:nvSpPr>
        <p:spPr>
          <a:xfrm>
            <a:off x="457200" y="1556326"/>
            <a:ext cx="4294094" cy="2863274"/>
          </a:xfrm>
        </p:spPr>
        <p:txBody>
          <a:bodyPr/>
          <a:lstStyle/>
          <a:p>
            <a:pPr marL="432" indent="0">
              <a:buNone/>
            </a:pPr>
            <a:r>
              <a:rPr lang="en-IN" sz="2400" dirty="0"/>
              <a:t>Many inorganic compounds have high melting and boiling points.</a:t>
            </a:r>
          </a:p>
          <a:p>
            <a:pPr marL="432" indent="0">
              <a:buNone/>
            </a:pPr>
            <a:r>
              <a:rPr lang="en-IN" sz="2400" dirty="0"/>
              <a:t>Inorganic compounds that are ionic are usually soluble in water, and most do not burn in air.</a:t>
            </a:r>
          </a:p>
        </p:txBody>
      </p:sp>
      <p:pic>
        <p:nvPicPr>
          <p:cNvPr id="6" name="Picture 5" descr="The central carbon is single bonded to 2 side hydrogens and end carbons are each single bonded to 3 side hydrogens. Table salt consists of a crystalline lattice of alternating N a plus and C l minus ions.">
            <a:extLst>
              <a:ext uri="{FF2B5EF4-FFF2-40B4-BE49-F238E27FC236}">
                <a16:creationId xmlns:a16="http://schemas.microsoft.com/office/drawing/2014/main" id="{BD56A434-57C0-4062-976C-ED84DB99297F}"/>
              </a:ext>
            </a:extLst>
          </p:cNvPr>
          <p:cNvPicPr>
            <a:picLocks noChangeAspect="1"/>
          </p:cNvPicPr>
          <p:nvPr/>
        </p:nvPicPr>
        <p:blipFill>
          <a:blip r:embed="rId2"/>
          <a:stretch>
            <a:fillRect/>
          </a:stretch>
        </p:blipFill>
        <p:spPr>
          <a:xfrm>
            <a:off x="4858048" y="2203689"/>
            <a:ext cx="3946116" cy="2543915"/>
          </a:xfrm>
          <a:prstGeom prst="rect">
            <a:avLst/>
          </a:prstGeom>
        </p:spPr>
      </p:pic>
      <p:sp>
        <p:nvSpPr>
          <p:cNvPr id="4" name="Content Placeholder 3">
            <a:extLst>
              <a:ext uri="{FF2B5EF4-FFF2-40B4-BE49-F238E27FC236}">
                <a16:creationId xmlns:a16="http://schemas.microsoft.com/office/drawing/2014/main" id="{87512C07-3FAC-4F94-962F-6A46CD0220C2}"/>
              </a:ext>
            </a:extLst>
          </p:cNvPr>
          <p:cNvSpPr>
            <a:spLocks noGrp="1"/>
          </p:cNvSpPr>
          <p:nvPr>
            <p:ph sz="quarter" idx="14"/>
          </p:nvPr>
        </p:nvSpPr>
        <p:spPr>
          <a:xfrm>
            <a:off x="457200" y="4979671"/>
            <a:ext cx="8346964" cy="1223905"/>
          </a:xfrm>
        </p:spPr>
        <p:txBody>
          <a:bodyPr/>
          <a:lstStyle/>
          <a:p>
            <a:pPr marL="432" indent="0">
              <a:buNone/>
            </a:pPr>
            <a:r>
              <a:rPr lang="en-IN" sz="2400" dirty="0"/>
              <a:t>Propane, C</a:t>
            </a:r>
            <a:r>
              <a:rPr lang="en-IN" sz="100" dirty="0"/>
              <a:t> </a:t>
            </a:r>
            <a:r>
              <a:rPr lang="en-IN" sz="2400" baseline="-25000" dirty="0"/>
              <a:t>3</a:t>
            </a:r>
            <a:r>
              <a:rPr lang="en-IN" sz="100" dirty="0"/>
              <a:t> </a:t>
            </a:r>
            <a:r>
              <a:rPr lang="en-IN" sz="2400" dirty="0"/>
              <a:t>H</a:t>
            </a:r>
            <a:r>
              <a:rPr lang="en-IN" sz="100" dirty="0"/>
              <a:t> </a:t>
            </a:r>
            <a:r>
              <a:rPr lang="en-IN" sz="2400" baseline="-25000" dirty="0"/>
              <a:t>8</a:t>
            </a:r>
            <a:r>
              <a:rPr lang="en-IN" sz="2400" dirty="0"/>
              <a:t>, is an organic compound used as a fuel. Salt, N</a:t>
            </a:r>
            <a:r>
              <a:rPr lang="en-IN" sz="100" dirty="0"/>
              <a:t> </a:t>
            </a:r>
            <a:r>
              <a:rPr lang="en-IN" sz="2400" dirty="0"/>
              <a:t>a</a:t>
            </a:r>
            <a:r>
              <a:rPr lang="en-IN" sz="100" dirty="0"/>
              <a:t> </a:t>
            </a:r>
            <a:r>
              <a:rPr lang="en-IN" sz="2400" dirty="0"/>
              <a:t>C</a:t>
            </a:r>
            <a:r>
              <a:rPr lang="en-IN" sz="100" dirty="0"/>
              <a:t> </a:t>
            </a:r>
            <a:r>
              <a:rPr lang="en-IN" sz="2400" dirty="0"/>
              <a:t>l, is an inorganic compound composed of N</a:t>
            </a:r>
            <a:r>
              <a:rPr lang="en-IN" sz="100" dirty="0"/>
              <a:t> </a:t>
            </a:r>
            <a:r>
              <a:rPr lang="en-IN" sz="2400" dirty="0"/>
              <a:t>a</a:t>
            </a:r>
            <a:r>
              <a:rPr lang="en-IN" sz="100" dirty="0"/>
              <a:t> </a:t>
            </a:r>
            <a:r>
              <a:rPr lang="en-IN" sz="2400" baseline="30000" dirty="0"/>
              <a:t>+</a:t>
            </a:r>
            <a:r>
              <a:rPr lang="en-IN" sz="2400" dirty="0"/>
              <a:t> and C</a:t>
            </a:r>
            <a:r>
              <a:rPr lang="en-IN" sz="100" dirty="0"/>
              <a:t> </a:t>
            </a:r>
            <a:r>
              <a:rPr lang="en-IN" sz="2400" dirty="0"/>
              <a:t>l</a:t>
            </a:r>
            <a:r>
              <a:rPr lang="en-IN" sz="100" dirty="0"/>
              <a:t> </a:t>
            </a:r>
            <a:r>
              <a:rPr lang="en-IN" sz="2400" baseline="30000" dirty="0"/>
              <a:t>−</a:t>
            </a:r>
            <a:r>
              <a:rPr lang="en-IN" sz="2400" dirty="0"/>
              <a:t> ions.</a:t>
            </a:r>
          </a:p>
        </p:txBody>
      </p:sp>
    </p:spTree>
    <p:extLst>
      <p:ext uri="{BB962C8B-B14F-4D97-AF65-F5344CB8AC3E}">
        <p14:creationId xmlns:p14="http://schemas.microsoft.com/office/powerpoint/2010/main" val="278537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C21DE-766C-4AE7-9FBD-D3E7DEE4A456}"/>
              </a:ext>
            </a:extLst>
          </p:cNvPr>
          <p:cNvSpPr>
            <a:spLocks noGrp="1"/>
          </p:cNvSpPr>
          <p:nvPr>
            <p:ph type="title"/>
          </p:nvPr>
        </p:nvSpPr>
        <p:spPr/>
        <p:txBody>
          <a:bodyPr/>
          <a:lstStyle/>
          <a:p>
            <a:r>
              <a:rPr lang="en-IN" sz="3400" dirty="0"/>
              <a:t>Comparing Organic and Inorganic Compounds</a:t>
            </a:r>
          </a:p>
        </p:txBody>
      </p:sp>
      <p:sp>
        <p:nvSpPr>
          <p:cNvPr id="3" name="Content Placeholder 2">
            <a:extLst>
              <a:ext uri="{FF2B5EF4-FFF2-40B4-BE49-F238E27FC236}">
                <a16:creationId xmlns:a16="http://schemas.microsoft.com/office/drawing/2014/main" id="{E19C0E49-25C4-44FF-A458-DF8E9101BD54}"/>
              </a:ext>
            </a:extLst>
          </p:cNvPr>
          <p:cNvSpPr>
            <a:spLocks noGrp="1"/>
          </p:cNvSpPr>
          <p:nvPr>
            <p:ph sz="quarter" idx="13"/>
          </p:nvPr>
        </p:nvSpPr>
        <p:spPr>
          <a:xfrm>
            <a:off x="457200" y="1556327"/>
            <a:ext cx="8229600" cy="326262"/>
          </a:xfrm>
        </p:spPr>
        <p:txBody>
          <a:bodyPr/>
          <a:lstStyle/>
          <a:p>
            <a:pPr marL="432" indent="0">
              <a:buNone/>
            </a:pPr>
            <a:r>
              <a:rPr lang="en-IN" sz="2000" b="1" dirty="0"/>
              <a:t>Table 11.1</a:t>
            </a:r>
            <a:r>
              <a:rPr lang="en-IN" sz="2000" dirty="0"/>
              <a:t> Some Properties of Organic and Inorganic Compounds</a:t>
            </a:r>
          </a:p>
        </p:txBody>
      </p:sp>
      <p:graphicFrame>
        <p:nvGraphicFramePr>
          <p:cNvPr id="4" name="Table 3">
            <a:extLst>
              <a:ext uri="{FF2B5EF4-FFF2-40B4-BE49-F238E27FC236}">
                <a16:creationId xmlns:a16="http://schemas.microsoft.com/office/drawing/2014/main" id="{C29E701D-C55B-43F7-8048-937BCEF0B92D}"/>
              </a:ext>
            </a:extLst>
          </p:cNvPr>
          <p:cNvGraphicFramePr>
            <a:graphicFrameLocks noGrp="1"/>
          </p:cNvGraphicFramePr>
          <p:nvPr>
            <p:extLst>
              <p:ext uri="{D42A27DB-BD31-4B8C-83A1-F6EECF244321}">
                <p14:modId xmlns:p14="http://schemas.microsoft.com/office/powerpoint/2010/main" val="632425818"/>
              </p:ext>
            </p:extLst>
          </p:nvPr>
        </p:nvGraphicFramePr>
        <p:xfrm>
          <a:off x="358588" y="1988669"/>
          <a:ext cx="8633013" cy="4353560"/>
        </p:xfrm>
        <a:graphic>
          <a:graphicData uri="http://schemas.openxmlformats.org/drawingml/2006/table">
            <a:tbl>
              <a:tblPr firstRow="1" bandRow="1">
                <a:tableStyleId>{2D5ABB26-0587-4C30-8999-92F81FD0307C}</a:tableStyleId>
              </a:tblPr>
              <a:tblGrid>
                <a:gridCol w="1362636">
                  <a:extLst>
                    <a:ext uri="{9D8B030D-6E8A-4147-A177-3AD203B41FA5}">
                      <a16:colId xmlns:a16="http://schemas.microsoft.com/office/drawing/2014/main" val="191620614"/>
                    </a:ext>
                  </a:extLst>
                </a:gridCol>
                <a:gridCol w="2151529">
                  <a:extLst>
                    <a:ext uri="{9D8B030D-6E8A-4147-A177-3AD203B41FA5}">
                      <a16:colId xmlns:a16="http://schemas.microsoft.com/office/drawing/2014/main" val="3228845216"/>
                    </a:ext>
                  </a:extLst>
                </a:gridCol>
                <a:gridCol w="1532965">
                  <a:extLst>
                    <a:ext uri="{9D8B030D-6E8A-4147-A177-3AD203B41FA5}">
                      <a16:colId xmlns:a16="http://schemas.microsoft.com/office/drawing/2014/main" val="1971988191"/>
                    </a:ext>
                  </a:extLst>
                </a:gridCol>
                <a:gridCol w="2088776">
                  <a:extLst>
                    <a:ext uri="{9D8B030D-6E8A-4147-A177-3AD203B41FA5}">
                      <a16:colId xmlns:a16="http://schemas.microsoft.com/office/drawing/2014/main" val="1561006877"/>
                    </a:ext>
                  </a:extLst>
                </a:gridCol>
                <a:gridCol w="1497107">
                  <a:extLst>
                    <a:ext uri="{9D8B030D-6E8A-4147-A177-3AD203B41FA5}">
                      <a16:colId xmlns:a16="http://schemas.microsoft.com/office/drawing/2014/main" val="264828472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1" i="0" u="none" strike="noStrike" cap="none" baseline="0" dirty="0">
                          <a:solidFill>
                            <a:schemeClr val="tx1"/>
                          </a:solidFill>
                          <a:latin typeface="+mn-lt"/>
                          <a:ea typeface="+mn-ea"/>
                          <a:cs typeface="+mn-cs"/>
                          <a:sym typeface="Arial"/>
                        </a:rPr>
                        <a:t>Property</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1" i="0" u="none" strike="noStrike" cap="none" baseline="0" dirty="0">
                          <a:solidFill>
                            <a:schemeClr val="tx1"/>
                          </a:solidFill>
                          <a:latin typeface="+mn-lt"/>
                          <a:ea typeface="+mn-ea"/>
                          <a:cs typeface="+mn-cs"/>
                          <a:sym typeface="Arial"/>
                        </a:rPr>
                        <a:t>Organic</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1" i="0" u="none" strike="noStrike" cap="none" baseline="0" dirty="0">
                          <a:solidFill>
                            <a:schemeClr val="tx1"/>
                          </a:solidFill>
                          <a:latin typeface="+mn-lt"/>
                          <a:ea typeface="+mn-ea"/>
                          <a:cs typeface="+mn-cs"/>
                          <a:sym typeface="Arial"/>
                        </a:rPr>
                        <a:t>Example: C</a:t>
                      </a:r>
                      <a:r>
                        <a:rPr lang="en-IN" sz="100" b="1" i="0" u="none" strike="noStrike" cap="none" baseline="0" dirty="0">
                          <a:solidFill>
                            <a:schemeClr val="tx1"/>
                          </a:solidFill>
                          <a:latin typeface="+mn-lt"/>
                          <a:ea typeface="+mn-ea"/>
                          <a:cs typeface="+mn-cs"/>
                          <a:sym typeface="Arial"/>
                        </a:rPr>
                        <a:t> </a:t>
                      </a:r>
                      <a:r>
                        <a:rPr lang="en-IN" sz="1400" b="1" i="0" u="none" strike="noStrike" cap="none" baseline="-25000" dirty="0">
                          <a:solidFill>
                            <a:schemeClr val="tx1"/>
                          </a:solidFill>
                          <a:latin typeface="+mn-lt"/>
                          <a:ea typeface="+mn-ea"/>
                          <a:cs typeface="+mn-cs"/>
                          <a:sym typeface="Arial"/>
                        </a:rPr>
                        <a:t>3</a:t>
                      </a:r>
                      <a:r>
                        <a:rPr lang="en-IN" sz="100" b="1" i="0" u="none" strike="noStrike" cap="none" baseline="0" dirty="0">
                          <a:solidFill>
                            <a:schemeClr val="tx1"/>
                          </a:solidFill>
                          <a:latin typeface="+mn-lt"/>
                          <a:ea typeface="+mn-ea"/>
                          <a:cs typeface="+mn-cs"/>
                          <a:sym typeface="Arial"/>
                        </a:rPr>
                        <a:t> </a:t>
                      </a:r>
                      <a:r>
                        <a:rPr lang="en-IN" sz="1400" b="1" i="0" u="none" strike="noStrike" cap="none" baseline="0" dirty="0">
                          <a:solidFill>
                            <a:schemeClr val="tx1"/>
                          </a:solidFill>
                          <a:latin typeface="+mn-lt"/>
                          <a:ea typeface="+mn-ea"/>
                          <a:cs typeface="+mn-cs"/>
                          <a:sym typeface="Arial"/>
                        </a:rPr>
                        <a:t>H</a:t>
                      </a:r>
                      <a:r>
                        <a:rPr lang="en-IN" sz="100" b="1" i="0" u="none" strike="noStrike" cap="none" baseline="0" dirty="0">
                          <a:solidFill>
                            <a:schemeClr val="tx1"/>
                          </a:solidFill>
                          <a:latin typeface="+mn-lt"/>
                          <a:ea typeface="+mn-ea"/>
                          <a:cs typeface="+mn-cs"/>
                          <a:sym typeface="Arial"/>
                        </a:rPr>
                        <a:t> </a:t>
                      </a:r>
                      <a:r>
                        <a:rPr lang="en-IN" sz="1400" b="1" i="0" u="none" strike="noStrike" cap="none" baseline="-25000" dirty="0">
                          <a:solidFill>
                            <a:schemeClr val="tx1"/>
                          </a:solidFill>
                          <a:latin typeface="+mn-lt"/>
                          <a:ea typeface="+mn-ea"/>
                          <a:cs typeface="+mn-cs"/>
                          <a:sym typeface="Arial"/>
                        </a:rPr>
                        <a:t>8</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1" i="0" u="none" strike="noStrike" cap="none" baseline="0" dirty="0">
                          <a:solidFill>
                            <a:schemeClr val="tx1"/>
                          </a:solidFill>
                          <a:latin typeface="+mn-lt"/>
                          <a:ea typeface="+mn-ea"/>
                          <a:cs typeface="+mn-cs"/>
                          <a:sym typeface="Arial"/>
                        </a:rPr>
                        <a:t>Inorganic</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1" i="0" u="none" strike="noStrike" cap="none" baseline="0" dirty="0">
                          <a:solidFill>
                            <a:schemeClr val="tx1"/>
                          </a:solidFill>
                          <a:latin typeface="+mn-lt"/>
                          <a:ea typeface="+mn-ea"/>
                          <a:cs typeface="+mn-cs"/>
                          <a:sym typeface="Arial"/>
                        </a:rPr>
                        <a:t>Example: N</a:t>
                      </a:r>
                      <a:r>
                        <a:rPr lang="en-IN" sz="100" b="1" i="0" u="none" strike="noStrike" cap="none" baseline="0" dirty="0">
                          <a:solidFill>
                            <a:schemeClr val="tx1"/>
                          </a:solidFill>
                          <a:latin typeface="+mn-lt"/>
                          <a:ea typeface="+mn-ea"/>
                          <a:cs typeface="+mn-cs"/>
                          <a:sym typeface="Arial"/>
                        </a:rPr>
                        <a:t> </a:t>
                      </a:r>
                      <a:r>
                        <a:rPr lang="en-IN" sz="1400" b="1" i="0" u="none" strike="noStrike" cap="none" baseline="0" dirty="0">
                          <a:solidFill>
                            <a:schemeClr val="tx1"/>
                          </a:solidFill>
                          <a:latin typeface="+mn-lt"/>
                          <a:ea typeface="+mn-ea"/>
                          <a:cs typeface="+mn-cs"/>
                          <a:sym typeface="Arial"/>
                        </a:rPr>
                        <a:t>a</a:t>
                      </a:r>
                      <a:r>
                        <a:rPr lang="en-IN" sz="100" b="1" i="0" u="none" strike="noStrike" cap="none" baseline="0" dirty="0">
                          <a:solidFill>
                            <a:schemeClr val="tx1"/>
                          </a:solidFill>
                          <a:latin typeface="+mn-lt"/>
                          <a:ea typeface="+mn-ea"/>
                          <a:cs typeface="+mn-cs"/>
                          <a:sym typeface="Arial"/>
                        </a:rPr>
                        <a:t> </a:t>
                      </a:r>
                      <a:r>
                        <a:rPr lang="en-IN" sz="1400" b="1" i="0" u="none" strike="noStrike" cap="none" baseline="0" dirty="0">
                          <a:solidFill>
                            <a:schemeClr val="tx1"/>
                          </a:solidFill>
                          <a:latin typeface="+mn-lt"/>
                          <a:ea typeface="+mn-ea"/>
                          <a:cs typeface="+mn-cs"/>
                          <a:sym typeface="Arial"/>
                        </a:rPr>
                        <a:t>C</a:t>
                      </a:r>
                      <a:r>
                        <a:rPr lang="en-IN" sz="100" b="1" i="0" u="none" strike="noStrike" cap="none" baseline="0" dirty="0">
                          <a:solidFill>
                            <a:schemeClr val="tx1"/>
                          </a:solidFill>
                          <a:latin typeface="+mn-lt"/>
                          <a:ea typeface="+mn-ea"/>
                          <a:cs typeface="+mn-cs"/>
                          <a:sym typeface="Arial"/>
                        </a:rPr>
                        <a:t> </a:t>
                      </a:r>
                      <a:r>
                        <a:rPr lang="en-IN" sz="1400" b="1" i="0" u="none" strike="noStrike" cap="none" baseline="0" dirty="0">
                          <a:solidFill>
                            <a:schemeClr val="tx1"/>
                          </a:solidFill>
                          <a:latin typeface="+mn-lt"/>
                          <a:ea typeface="+mn-ea"/>
                          <a:cs typeface="+mn-cs"/>
                          <a:sym typeface="Arial"/>
                        </a:rPr>
                        <a:t>l</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5628866"/>
                  </a:ext>
                </a:extLst>
              </a:tr>
              <a:tr h="370840">
                <a:tc>
                  <a:txBody>
                    <a:bodyPr/>
                    <a:lstStyle/>
                    <a:p>
                      <a:pPr marL="0" indent="0"/>
                      <a:r>
                        <a:rPr lang="en-IN" sz="1400" b="1" i="0" u="none" strike="noStrike" cap="none" baseline="0" dirty="0">
                          <a:solidFill>
                            <a:schemeClr val="tx1"/>
                          </a:solidFill>
                          <a:latin typeface="+mn-lt"/>
                          <a:ea typeface="+mn-ea"/>
                          <a:cs typeface="+mn-cs"/>
                          <a:sym typeface="Arial"/>
                        </a:rPr>
                        <a:t>Elements Present</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0" i="0" u="none" strike="noStrike" cap="none" baseline="0" dirty="0">
                          <a:solidFill>
                            <a:schemeClr val="tx1"/>
                          </a:solidFill>
                          <a:latin typeface="+mn-lt"/>
                          <a:ea typeface="+mn-ea"/>
                          <a:cs typeface="+mn-cs"/>
                          <a:sym typeface="Arial"/>
                        </a:rPr>
                        <a:t>C and H, sometimes O, S, N, P, or </a:t>
                      </a:r>
                      <a:r>
                        <a:rPr lang="en-IN" sz="1400" b="0" i="0" u="none" strike="noStrike" cap="none" baseline="0" dirty="0" smtClean="0">
                          <a:solidFill>
                            <a:schemeClr val="tx1"/>
                          </a:solidFill>
                          <a:latin typeface="+mn-lt"/>
                          <a:ea typeface="+mn-ea"/>
                          <a:cs typeface="+mn-cs"/>
                          <a:sym typeface="Arial"/>
                        </a:rPr>
                        <a:t>C</a:t>
                      </a:r>
                      <a:r>
                        <a:rPr lang="en-IN" sz="100" b="0" i="0" u="none" strike="noStrike" cap="none" baseline="0" dirty="0" smtClean="0">
                          <a:solidFill>
                            <a:schemeClr val="tx1"/>
                          </a:solidFill>
                          <a:latin typeface="+mn-lt"/>
                          <a:ea typeface="+mn-ea"/>
                          <a:cs typeface="+mn-cs"/>
                          <a:sym typeface="Arial"/>
                        </a:rPr>
                        <a:t> </a:t>
                      </a:r>
                      <a:r>
                        <a:rPr lang="en-IN" sz="1400" b="0" i="0" u="none" strike="noStrike" cap="none" baseline="0" dirty="0" smtClean="0">
                          <a:solidFill>
                            <a:schemeClr val="tx1"/>
                          </a:solidFill>
                          <a:latin typeface="+mn-lt"/>
                          <a:ea typeface="+mn-ea"/>
                          <a:cs typeface="+mn-cs"/>
                          <a:sym typeface="Arial"/>
                        </a:rPr>
                        <a:t>l </a:t>
                      </a:r>
                      <a:r>
                        <a:rPr lang="en-IN" sz="1400" b="0" i="0" u="none" strike="noStrike" cap="none" baseline="0" dirty="0">
                          <a:solidFill>
                            <a:schemeClr val="tx1"/>
                          </a:solidFill>
                          <a:latin typeface="+mn-lt"/>
                          <a:ea typeface="+mn-ea"/>
                          <a:cs typeface="+mn-cs"/>
                          <a:sym typeface="Arial"/>
                        </a:rPr>
                        <a:t>(F, B</a:t>
                      </a:r>
                      <a:r>
                        <a:rPr lang="en-IN" sz="100" b="0" i="0" u="none" strike="noStrike" cap="none" baseline="0" dirty="0">
                          <a:solidFill>
                            <a:schemeClr val="tx1"/>
                          </a:solidFill>
                          <a:latin typeface="+mn-lt"/>
                          <a:ea typeface="+mn-ea"/>
                          <a:cs typeface="+mn-cs"/>
                          <a:sym typeface="Arial"/>
                        </a:rPr>
                        <a:t> </a:t>
                      </a:r>
                      <a:r>
                        <a:rPr lang="en-IN" sz="1400" b="0" i="0" u="none" strike="noStrike" cap="none" baseline="0" dirty="0">
                          <a:solidFill>
                            <a:schemeClr val="tx1"/>
                          </a:solidFill>
                          <a:latin typeface="+mn-lt"/>
                          <a:ea typeface="+mn-ea"/>
                          <a:cs typeface="+mn-cs"/>
                          <a:sym typeface="Arial"/>
                        </a:rPr>
                        <a:t>r, I)</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i="0" u="none" strike="noStrike" cap="none" baseline="0" dirty="0">
                          <a:solidFill>
                            <a:schemeClr val="tx1"/>
                          </a:solidFill>
                          <a:latin typeface="+mn-lt"/>
                          <a:ea typeface="+mn-ea"/>
                          <a:cs typeface="+mn-cs"/>
                          <a:sym typeface="Arial"/>
                        </a:rPr>
                        <a:t>C and H</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888" indent="-115888"/>
                      <a:r>
                        <a:rPr lang="en-IN" sz="1400" b="0" i="0" u="none" strike="noStrike" cap="none" baseline="0" dirty="0">
                          <a:solidFill>
                            <a:schemeClr val="tx1"/>
                          </a:solidFill>
                          <a:latin typeface="+mn-lt"/>
                          <a:ea typeface="+mn-ea"/>
                          <a:cs typeface="+mn-cs"/>
                          <a:sym typeface="Arial"/>
                        </a:rPr>
                        <a:t>Most metals and </a:t>
                      </a:r>
                      <a:r>
                        <a:rPr lang="en-IN" sz="1400" b="0" i="0" u="none" strike="noStrike" cap="none" baseline="0" dirty="0" err="1">
                          <a:solidFill>
                            <a:schemeClr val="tx1"/>
                          </a:solidFill>
                          <a:latin typeface="+mn-lt"/>
                          <a:ea typeface="+mn-ea"/>
                          <a:cs typeface="+mn-cs"/>
                          <a:sym typeface="Arial"/>
                        </a:rPr>
                        <a:t>nonmetals</a:t>
                      </a:r>
                      <a:endParaRPr lang="en-IN" sz="1400" b="0" i="0" u="none" strike="noStrike" cap="none" baseline="0" dirty="0">
                        <a:solidFill>
                          <a:schemeClr val="tx1"/>
                        </a:solidFill>
                        <a:latin typeface="+mn-lt"/>
                        <a:ea typeface="+mn-ea"/>
                        <a:cs typeface="+mn-cs"/>
                        <a:sym typeface="Arial"/>
                      </a:endParaRP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i="0" u="none" strike="noStrike" cap="none" baseline="0" dirty="0">
                          <a:solidFill>
                            <a:schemeClr val="tx1"/>
                          </a:solidFill>
                          <a:latin typeface="+mn-lt"/>
                          <a:ea typeface="+mn-ea"/>
                          <a:cs typeface="+mn-cs"/>
                          <a:sym typeface="Arial"/>
                        </a:rPr>
                        <a:t>N</a:t>
                      </a:r>
                      <a:r>
                        <a:rPr lang="en-IN" sz="100" b="0" i="0" u="none" strike="noStrike" cap="none" baseline="0" dirty="0">
                          <a:solidFill>
                            <a:schemeClr val="tx1"/>
                          </a:solidFill>
                          <a:latin typeface="+mn-lt"/>
                          <a:ea typeface="+mn-ea"/>
                          <a:cs typeface="+mn-cs"/>
                          <a:sym typeface="Arial"/>
                        </a:rPr>
                        <a:t> </a:t>
                      </a:r>
                      <a:r>
                        <a:rPr lang="en-IN" sz="1400" b="0" i="0" u="none" strike="noStrike" cap="none" baseline="0" dirty="0">
                          <a:solidFill>
                            <a:schemeClr val="tx1"/>
                          </a:solidFill>
                          <a:latin typeface="+mn-lt"/>
                          <a:ea typeface="+mn-ea"/>
                          <a:cs typeface="+mn-cs"/>
                          <a:sym typeface="Arial"/>
                        </a:rPr>
                        <a:t>a and C</a:t>
                      </a:r>
                      <a:r>
                        <a:rPr lang="en-IN" sz="100" b="0" i="0" u="none" strike="noStrike" cap="none" baseline="0" dirty="0">
                          <a:solidFill>
                            <a:schemeClr val="tx1"/>
                          </a:solidFill>
                          <a:latin typeface="+mn-lt"/>
                          <a:ea typeface="+mn-ea"/>
                          <a:cs typeface="+mn-cs"/>
                          <a:sym typeface="Arial"/>
                        </a:rPr>
                        <a:t> </a:t>
                      </a:r>
                      <a:r>
                        <a:rPr lang="en-IN" sz="1400" b="0" i="0" u="none" strike="noStrike" cap="none" baseline="0" dirty="0">
                          <a:solidFill>
                            <a:schemeClr val="tx1"/>
                          </a:solidFill>
                          <a:latin typeface="+mn-lt"/>
                          <a:ea typeface="+mn-ea"/>
                          <a:cs typeface="+mn-cs"/>
                          <a:sym typeface="Arial"/>
                        </a:rPr>
                        <a:t>l</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38039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1" i="0" u="none" strike="noStrike" cap="none" baseline="0" dirty="0">
                          <a:solidFill>
                            <a:schemeClr val="tx1"/>
                          </a:solidFill>
                          <a:latin typeface="+mn-lt"/>
                          <a:ea typeface="+mn-ea"/>
                          <a:cs typeface="+mn-cs"/>
                          <a:sym typeface="Arial"/>
                        </a:rPr>
                        <a:t>Particles</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i="0" u="none" strike="noStrike" cap="none" baseline="0" dirty="0">
                          <a:solidFill>
                            <a:schemeClr val="tx1"/>
                          </a:solidFill>
                          <a:latin typeface="+mn-lt"/>
                          <a:ea typeface="+mn-ea"/>
                          <a:cs typeface="+mn-cs"/>
                          <a:sym typeface="Arial"/>
                        </a:rPr>
                        <a:t>Molecules</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i="0" u="none" strike="noStrike" cap="none" baseline="0" dirty="0">
                          <a:solidFill>
                            <a:schemeClr val="tx1"/>
                          </a:solidFill>
                          <a:latin typeface="+mn-lt"/>
                          <a:ea typeface="+mn-ea"/>
                          <a:cs typeface="+mn-cs"/>
                          <a:sym typeface="Arial"/>
                        </a:rPr>
                        <a:t>C</a:t>
                      </a:r>
                      <a:r>
                        <a:rPr lang="en-IN" sz="100" b="0" i="0" u="none" strike="noStrike" cap="none" baseline="0" dirty="0">
                          <a:solidFill>
                            <a:schemeClr val="tx1"/>
                          </a:solidFill>
                          <a:latin typeface="+mn-lt"/>
                          <a:ea typeface="+mn-ea"/>
                          <a:cs typeface="+mn-cs"/>
                          <a:sym typeface="Arial"/>
                        </a:rPr>
                        <a:t> </a:t>
                      </a:r>
                      <a:r>
                        <a:rPr lang="en-IN" sz="1400" b="0" i="0" u="none" strike="noStrike" cap="none" baseline="-25000" dirty="0">
                          <a:solidFill>
                            <a:schemeClr val="tx1"/>
                          </a:solidFill>
                          <a:latin typeface="+mn-lt"/>
                          <a:ea typeface="+mn-ea"/>
                          <a:cs typeface="+mn-cs"/>
                          <a:sym typeface="Arial"/>
                        </a:rPr>
                        <a:t>3</a:t>
                      </a:r>
                      <a:r>
                        <a:rPr lang="en-IN" sz="100" b="0" i="0" u="none" strike="noStrike" cap="none" baseline="0" dirty="0">
                          <a:solidFill>
                            <a:schemeClr val="tx1"/>
                          </a:solidFill>
                          <a:latin typeface="+mn-lt"/>
                          <a:ea typeface="+mn-ea"/>
                          <a:cs typeface="+mn-cs"/>
                          <a:sym typeface="Arial"/>
                        </a:rPr>
                        <a:t> </a:t>
                      </a:r>
                      <a:r>
                        <a:rPr lang="en-IN" sz="1400" b="0" i="0" u="none" strike="noStrike" cap="none" baseline="0" dirty="0">
                          <a:solidFill>
                            <a:schemeClr val="tx1"/>
                          </a:solidFill>
                          <a:latin typeface="+mn-lt"/>
                          <a:ea typeface="+mn-ea"/>
                          <a:cs typeface="+mn-cs"/>
                          <a:sym typeface="Arial"/>
                        </a:rPr>
                        <a:t>H</a:t>
                      </a:r>
                      <a:r>
                        <a:rPr lang="en-IN" sz="100" b="0" i="0" u="none" strike="noStrike" cap="none" baseline="0" dirty="0">
                          <a:solidFill>
                            <a:schemeClr val="tx1"/>
                          </a:solidFill>
                          <a:latin typeface="+mn-lt"/>
                          <a:ea typeface="+mn-ea"/>
                          <a:cs typeface="+mn-cs"/>
                          <a:sym typeface="Arial"/>
                        </a:rPr>
                        <a:t> </a:t>
                      </a:r>
                      <a:r>
                        <a:rPr lang="en-IN" sz="1400" b="0" i="0" u="none" strike="noStrike" cap="none" baseline="-25000" dirty="0">
                          <a:solidFill>
                            <a:schemeClr val="tx1"/>
                          </a:solidFill>
                          <a:latin typeface="+mn-lt"/>
                          <a:ea typeface="+mn-ea"/>
                          <a:cs typeface="+mn-cs"/>
                          <a:sym typeface="Arial"/>
                        </a:rPr>
                        <a:t>8</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i="0" u="none" strike="noStrike" cap="none" baseline="0" dirty="0">
                          <a:solidFill>
                            <a:schemeClr val="tx1"/>
                          </a:solidFill>
                          <a:latin typeface="+mn-lt"/>
                          <a:ea typeface="+mn-ea"/>
                          <a:cs typeface="+mn-cs"/>
                          <a:sym typeface="Arial"/>
                        </a:rPr>
                        <a:t>Mostly ions</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i="0" u="none" strike="noStrike" cap="none" baseline="0" dirty="0">
                          <a:solidFill>
                            <a:schemeClr val="tx1"/>
                          </a:solidFill>
                          <a:latin typeface="+mn-lt"/>
                          <a:ea typeface="+mn-ea"/>
                          <a:cs typeface="+mn-cs"/>
                          <a:sym typeface="Arial"/>
                        </a:rPr>
                        <a:t>N</a:t>
                      </a:r>
                      <a:r>
                        <a:rPr lang="en-IN" sz="100" b="0" i="0" u="none" strike="noStrike" cap="none" baseline="0" dirty="0">
                          <a:solidFill>
                            <a:schemeClr val="tx1"/>
                          </a:solidFill>
                          <a:latin typeface="+mn-lt"/>
                          <a:ea typeface="+mn-ea"/>
                          <a:cs typeface="+mn-cs"/>
                          <a:sym typeface="Arial"/>
                        </a:rPr>
                        <a:t> </a:t>
                      </a:r>
                      <a:r>
                        <a:rPr lang="en-IN" sz="1400" b="0" i="0" u="none" strike="noStrike" cap="none" baseline="0" dirty="0">
                          <a:solidFill>
                            <a:schemeClr val="tx1"/>
                          </a:solidFill>
                          <a:latin typeface="+mn-lt"/>
                          <a:ea typeface="+mn-ea"/>
                          <a:cs typeface="+mn-cs"/>
                          <a:sym typeface="Arial"/>
                        </a:rPr>
                        <a:t>a</a:t>
                      </a:r>
                      <a:r>
                        <a:rPr lang="en-IN" sz="1400" b="0" i="0" u="none" strike="noStrike" cap="none" baseline="30000" dirty="0">
                          <a:solidFill>
                            <a:schemeClr val="tx1"/>
                          </a:solidFill>
                          <a:latin typeface="+mn-lt"/>
                          <a:ea typeface="+mn-ea"/>
                          <a:cs typeface="+mn-cs"/>
                          <a:sym typeface="Arial"/>
                        </a:rPr>
                        <a:t>+</a:t>
                      </a:r>
                      <a:r>
                        <a:rPr lang="en-IN" sz="1400" b="0" i="0" u="none" strike="noStrike" cap="none" baseline="0" dirty="0">
                          <a:solidFill>
                            <a:schemeClr val="tx1"/>
                          </a:solidFill>
                          <a:latin typeface="+mn-lt"/>
                          <a:ea typeface="+mn-ea"/>
                          <a:cs typeface="+mn-cs"/>
                          <a:sym typeface="Arial"/>
                        </a:rPr>
                        <a:t> and C</a:t>
                      </a:r>
                      <a:r>
                        <a:rPr lang="en-IN" sz="100" b="0" i="0" u="none" strike="noStrike" cap="none" baseline="0" dirty="0">
                          <a:solidFill>
                            <a:schemeClr val="tx1"/>
                          </a:solidFill>
                          <a:latin typeface="+mn-lt"/>
                          <a:ea typeface="+mn-ea"/>
                          <a:cs typeface="+mn-cs"/>
                          <a:sym typeface="Arial"/>
                        </a:rPr>
                        <a:t> </a:t>
                      </a:r>
                      <a:r>
                        <a:rPr lang="en-IN" sz="1400" b="0" i="0" u="none" strike="noStrike" cap="none" baseline="0" dirty="0">
                          <a:solidFill>
                            <a:schemeClr val="tx1"/>
                          </a:solidFill>
                          <a:latin typeface="+mn-lt"/>
                          <a:ea typeface="+mn-ea"/>
                          <a:cs typeface="+mn-cs"/>
                          <a:sym typeface="Arial"/>
                        </a:rPr>
                        <a:t>l</a:t>
                      </a:r>
                      <a:r>
                        <a:rPr lang="en-IN" sz="1400" b="0" i="0" u="none" strike="noStrike" cap="none" baseline="30000" dirty="0">
                          <a:solidFill>
                            <a:schemeClr val="tx1"/>
                          </a:solidFill>
                          <a:latin typeface="+mn-lt"/>
                          <a:ea typeface="+mn-ea"/>
                          <a:cs typeface="+mn-cs"/>
                          <a:sym typeface="Arial"/>
                        </a:rPr>
                        <a:t>−</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52695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1" i="0" u="none" strike="noStrike" cap="none" baseline="0" dirty="0">
                          <a:solidFill>
                            <a:schemeClr val="tx1"/>
                          </a:solidFill>
                          <a:latin typeface="+mn-lt"/>
                          <a:ea typeface="+mn-ea"/>
                          <a:cs typeface="+mn-cs"/>
                          <a:sym typeface="Arial"/>
                        </a:rPr>
                        <a:t>Bonding</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i="0" u="none" strike="noStrike" cap="none" baseline="0" dirty="0">
                          <a:solidFill>
                            <a:schemeClr val="tx1"/>
                          </a:solidFill>
                          <a:latin typeface="+mn-lt"/>
                          <a:ea typeface="+mn-ea"/>
                          <a:cs typeface="+mn-cs"/>
                          <a:sym typeface="Arial"/>
                        </a:rPr>
                        <a:t>Mostly covalent</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i="0" u="none" strike="noStrike" cap="none" baseline="0" dirty="0">
                          <a:solidFill>
                            <a:schemeClr val="tx1"/>
                          </a:solidFill>
                          <a:latin typeface="+mn-lt"/>
                          <a:ea typeface="+mn-ea"/>
                          <a:cs typeface="+mn-cs"/>
                          <a:sym typeface="Arial"/>
                        </a:rPr>
                        <a:t>Covalent</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888" indent="-115888"/>
                      <a:r>
                        <a:rPr lang="en-IN" sz="1400" b="0" i="0" u="none" strike="noStrike" cap="none" baseline="0" dirty="0">
                          <a:solidFill>
                            <a:schemeClr val="tx1"/>
                          </a:solidFill>
                          <a:latin typeface="+mn-lt"/>
                          <a:ea typeface="+mn-ea"/>
                          <a:cs typeface="+mn-cs"/>
                          <a:sym typeface="Arial"/>
                        </a:rPr>
                        <a:t>Many are ionic, some covalent</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i="0" u="none" strike="noStrike" cap="none" baseline="0" dirty="0">
                          <a:solidFill>
                            <a:schemeClr val="tx1"/>
                          </a:solidFill>
                          <a:latin typeface="+mn-lt"/>
                          <a:ea typeface="+mn-ea"/>
                          <a:cs typeface="+mn-cs"/>
                          <a:sym typeface="Arial"/>
                        </a:rPr>
                        <a:t>Ionic</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1177124"/>
                  </a:ext>
                </a:extLst>
              </a:tr>
              <a:tr h="370840">
                <a:tc>
                  <a:txBody>
                    <a:bodyPr/>
                    <a:lstStyle/>
                    <a:p>
                      <a:pPr marL="0" indent="0"/>
                      <a:r>
                        <a:rPr lang="en-IN" sz="1400" b="1" i="0" u="none" strike="noStrike" cap="none" baseline="0" dirty="0">
                          <a:solidFill>
                            <a:schemeClr val="tx1"/>
                          </a:solidFill>
                          <a:latin typeface="+mn-lt"/>
                          <a:ea typeface="+mn-ea"/>
                          <a:cs typeface="+mn-cs"/>
                          <a:sym typeface="Arial"/>
                        </a:rPr>
                        <a:t>Polarity </a:t>
                      </a:r>
                      <a:r>
                        <a:rPr lang="en-IN" sz="1400" b="1" i="0" u="none" strike="noStrike" cap="none" baseline="0" dirty="0" smtClean="0">
                          <a:solidFill>
                            <a:schemeClr val="tx1"/>
                          </a:solidFill>
                          <a:latin typeface="+mn-lt"/>
                          <a:ea typeface="+mn-ea"/>
                          <a:cs typeface="+mn-cs"/>
                          <a:sym typeface="Arial"/>
                        </a:rPr>
                        <a:t>of Bonds</a:t>
                      </a:r>
                      <a:endParaRPr lang="en-IN" sz="1400" b="1" i="0" u="none" strike="noStrike" cap="none" baseline="0" dirty="0">
                        <a:solidFill>
                          <a:schemeClr val="tx1"/>
                        </a:solidFill>
                        <a:latin typeface="+mn-lt"/>
                        <a:ea typeface="+mn-ea"/>
                        <a:cs typeface="+mn-cs"/>
                        <a:sym typeface="Arial"/>
                      </a:endParaRP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9863" indent="-169863"/>
                      <a:r>
                        <a:rPr lang="en-IN" sz="1400" b="0" i="0" u="none" strike="noStrike" cap="none" baseline="0" dirty="0">
                          <a:solidFill>
                            <a:schemeClr val="tx1"/>
                          </a:solidFill>
                          <a:latin typeface="+mn-lt"/>
                          <a:ea typeface="+mn-ea"/>
                          <a:cs typeface="+mn-cs"/>
                          <a:sym typeface="Arial"/>
                        </a:rPr>
                        <a:t>Nonpolar, unless a strongly electronegative atom is present</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i="0" u="none" strike="noStrike" cap="none" baseline="0" dirty="0">
                          <a:solidFill>
                            <a:schemeClr val="tx1"/>
                          </a:solidFill>
                          <a:latin typeface="+mn-lt"/>
                          <a:ea typeface="+mn-ea"/>
                          <a:cs typeface="+mn-cs"/>
                          <a:sym typeface="Arial"/>
                        </a:rPr>
                        <a:t>Nonpolar</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888" indent="-115888"/>
                      <a:r>
                        <a:rPr lang="en-IN" sz="1400" b="0" i="0" u="none" strike="noStrike" cap="none" baseline="0" dirty="0">
                          <a:solidFill>
                            <a:schemeClr val="tx1"/>
                          </a:solidFill>
                          <a:latin typeface="+mn-lt"/>
                          <a:ea typeface="+mn-ea"/>
                          <a:cs typeface="+mn-cs"/>
                          <a:sym typeface="Arial"/>
                        </a:rPr>
                        <a:t>Most are ionic or polar covalent, a few are nonpolar covalent </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i="0" u="none" strike="noStrike" cap="none" baseline="0" dirty="0">
                          <a:solidFill>
                            <a:schemeClr val="tx1"/>
                          </a:solidFill>
                          <a:latin typeface="+mn-lt"/>
                          <a:ea typeface="+mn-ea"/>
                          <a:cs typeface="+mn-cs"/>
                          <a:sym typeface="Arial"/>
                        </a:rPr>
                        <a:t>Ionic</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7584827"/>
                  </a:ext>
                </a:extLst>
              </a:tr>
              <a:tr h="370840">
                <a:tc>
                  <a:txBody>
                    <a:bodyPr/>
                    <a:lstStyle/>
                    <a:p>
                      <a:pPr marL="169863" marR="0" lvl="0" indent="-169863" algn="l" defTabSz="914400" rtl="0" eaLnBrk="1" fontAlgn="auto" latinLnBrk="0" hangingPunct="1">
                        <a:lnSpc>
                          <a:spcPct val="100000"/>
                        </a:lnSpc>
                        <a:spcBef>
                          <a:spcPts val="0"/>
                        </a:spcBef>
                        <a:spcAft>
                          <a:spcPts val="0"/>
                        </a:spcAft>
                        <a:buClrTx/>
                        <a:buSzTx/>
                        <a:buFontTx/>
                        <a:buNone/>
                        <a:tabLst/>
                        <a:defRPr/>
                      </a:pPr>
                      <a:r>
                        <a:rPr lang="en-IN" sz="1400" b="1" i="0" u="none" strike="noStrike" cap="none" baseline="0" dirty="0">
                          <a:solidFill>
                            <a:schemeClr val="tx1"/>
                          </a:solidFill>
                          <a:latin typeface="+mn-lt"/>
                          <a:ea typeface="+mn-ea"/>
                          <a:cs typeface="+mn-cs"/>
                          <a:sym typeface="Arial"/>
                        </a:rPr>
                        <a:t>Melting Point</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i="0" u="none" strike="noStrike" cap="none" baseline="0" dirty="0">
                          <a:solidFill>
                            <a:schemeClr val="tx1"/>
                          </a:solidFill>
                          <a:latin typeface="+mn-lt"/>
                          <a:ea typeface="+mn-ea"/>
                          <a:cs typeface="+mn-cs"/>
                          <a:sym typeface="Arial"/>
                        </a:rPr>
                        <a:t>Usually low</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i="0" u="none" strike="noStrike" cap="none" baseline="0" dirty="0">
                          <a:solidFill>
                            <a:schemeClr val="tx1"/>
                          </a:solidFill>
                          <a:latin typeface="+mn-lt"/>
                          <a:ea typeface="+mn-ea"/>
                          <a:cs typeface="+mn-cs"/>
                          <a:sym typeface="Arial"/>
                        </a:rPr>
                        <a:t>−188 °C</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i="0" u="none" strike="noStrike" cap="none" baseline="0" dirty="0">
                          <a:solidFill>
                            <a:schemeClr val="tx1"/>
                          </a:solidFill>
                          <a:latin typeface="+mn-lt"/>
                          <a:ea typeface="+mn-ea"/>
                          <a:cs typeface="+mn-cs"/>
                          <a:sym typeface="Arial"/>
                        </a:rPr>
                        <a:t>Usually high</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i="0" u="none" strike="noStrike" cap="none" baseline="0" dirty="0">
                          <a:solidFill>
                            <a:schemeClr val="tx1"/>
                          </a:solidFill>
                          <a:latin typeface="+mn-lt"/>
                          <a:ea typeface="+mn-ea"/>
                          <a:cs typeface="+mn-cs"/>
                          <a:sym typeface="Arial"/>
                        </a:rPr>
                        <a:t>801 °C</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0638436"/>
                  </a:ext>
                </a:extLst>
              </a:tr>
              <a:tr h="370840">
                <a:tc>
                  <a:txBody>
                    <a:bodyPr/>
                    <a:lstStyle/>
                    <a:p>
                      <a:pPr marL="169863" marR="0" lvl="0" indent="-169863" algn="l" defTabSz="914400" rtl="0" eaLnBrk="1" fontAlgn="auto" latinLnBrk="0" hangingPunct="1">
                        <a:lnSpc>
                          <a:spcPct val="100000"/>
                        </a:lnSpc>
                        <a:spcBef>
                          <a:spcPts val="0"/>
                        </a:spcBef>
                        <a:spcAft>
                          <a:spcPts val="0"/>
                        </a:spcAft>
                        <a:buClrTx/>
                        <a:buSzTx/>
                        <a:buFontTx/>
                        <a:buNone/>
                        <a:tabLst/>
                        <a:defRPr/>
                      </a:pPr>
                      <a:r>
                        <a:rPr lang="en-IN" sz="1400" b="1" i="0" u="none" strike="noStrike" cap="none" baseline="0" dirty="0">
                          <a:solidFill>
                            <a:schemeClr val="tx1"/>
                          </a:solidFill>
                          <a:latin typeface="+mn-lt"/>
                          <a:ea typeface="+mn-ea"/>
                          <a:cs typeface="+mn-cs"/>
                          <a:sym typeface="Arial"/>
                        </a:rPr>
                        <a:t>Boiling Point</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i="0" u="none" strike="noStrike" cap="none" baseline="0" dirty="0">
                          <a:solidFill>
                            <a:schemeClr val="tx1"/>
                          </a:solidFill>
                          <a:latin typeface="+mn-lt"/>
                          <a:ea typeface="+mn-ea"/>
                          <a:cs typeface="+mn-cs"/>
                          <a:sym typeface="Arial"/>
                        </a:rPr>
                        <a:t>Usually low</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i="0" u="none" strike="noStrike" cap="none" baseline="0" dirty="0">
                          <a:solidFill>
                            <a:schemeClr val="tx1"/>
                          </a:solidFill>
                          <a:latin typeface="+mn-lt"/>
                          <a:ea typeface="+mn-ea"/>
                          <a:cs typeface="+mn-cs"/>
                          <a:sym typeface="Arial"/>
                        </a:rPr>
                        <a:t>−42 °C</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i="0" u="none" strike="noStrike" cap="none" baseline="0" dirty="0">
                          <a:solidFill>
                            <a:schemeClr val="tx1"/>
                          </a:solidFill>
                          <a:latin typeface="+mn-lt"/>
                          <a:ea typeface="+mn-ea"/>
                          <a:cs typeface="+mn-cs"/>
                          <a:sym typeface="Arial"/>
                        </a:rPr>
                        <a:t>Usually high</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i="0" u="none" strike="noStrike" cap="none" baseline="0" dirty="0">
                          <a:solidFill>
                            <a:schemeClr val="tx1"/>
                          </a:solidFill>
                          <a:latin typeface="+mn-lt"/>
                          <a:ea typeface="+mn-ea"/>
                          <a:cs typeface="+mn-cs"/>
                          <a:sym typeface="Arial"/>
                        </a:rPr>
                        <a:t>1413 °C</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2231455"/>
                  </a:ext>
                </a:extLst>
              </a:tr>
              <a:tr h="370840">
                <a:tc>
                  <a:txBody>
                    <a:bodyPr/>
                    <a:lstStyle/>
                    <a:p>
                      <a:pPr marL="169863" marR="0" lvl="0" indent="-169863" algn="l" defTabSz="914400" rtl="0" eaLnBrk="1" fontAlgn="auto" latinLnBrk="0" hangingPunct="1">
                        <a:lnSpc>
                          <a:spcPct val="100000"/>
                        </a:lnSpc>
                        <a:spcBef>
                          <a:spcPts val="0"/>
                        </a:spcBef>
                        <a:spcAft>
                          <a:spcPts val="0"/>
                        </a:spcAft>
                        <a:buClrTx/>
                        <a:buSzTx/>
                        <a:buFontTx/>
                        <a:buNone/>
                        <a:tabLst/>
                        <a:defRPr/>
                      </a:pPr>
                      <a:r>
                        <a:rPr lang="en-IN" sz="1400" b="1" i="0" u="none" strike="noStrike" cap="none" baseline="0" dirty="0">
                          <a:solidFill>
                            <a:schemeClr val="tx1"/>
                          </a:solidFill>
                          <a:latin typeface="+mn-lt"/>
                          <a:ea typeface="+mn-ea"/>
                          <a:cs typeface="+mn-cs"/>
                          <a:sym typeface="Arial"/>
                        </a:rPr>
                        <a:t>Flammability</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i="0" u="none" strike="noStrike" cap="none" baseline="0" dirty="0">
                          <a:solidFill>
                            <a:schemeClr val="tx1"/>
                          </a:solidFill>
                          <a:latin typeface="+mn-lt"/>
                          <a:ea typeface="+mn-ea"/>
                          <a:cs typeface="+mn-cs"/>
                          <a:sym typeface="Arial"/>
                        </a:rPr>
                        <a:t>High</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i="0" u="none" strike="noStrike" cap="none" baseline="0" dirty="0">
                          <a:solidFill>
                            <a:schemeClr val="tx1"/>
                          </a:solidFill>
                          <a:latin typeface="+mn-lt"/>
                          <a:ea typeface="+mn-ea"/>
                          <a:cs typeface="+mn-cs"/>
                          <a:sym typeface="Arial"/>
                        </a:rPr>
                        <a:t>Burns in air</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i="0" u="none" strike="noStrike" cap="none" baseline="0" dirty="0">
                          <a:solidFill>
                            <a:schemeClr val="tx1"/>
                          </a:solidFill>
                          <a:latin typeface="+mn-lt"/>
                          <a:ea typeface="+mn-ea"/>
                          <a:cs typeface="+mn-cs"/>
                          <a:sym typeface="Arial"/>
                        </a:rPr>
                        <a:t>Low</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0" i="0" u="none" strike="noStrike" cap="none" baseline="0" dirty="0">
                          <a:solidFill>
                            <a:schemeClr val="tx1"/>
                          </a:solidFill>
                          <a:latin typeface="+mn-lt"/>
                          <a:ea typeface="+mn-ea"/>
                          <a:cs typeface="+mn-cs"/>
                          <a:sym typeface="Arial"/>
                        </a:rPr>
                        <a:t>Does not burn</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4869230"/>
                  </a:ext>
                </a:extLst>
              </a:tr>
              <a:tr h="370840">
                <a:tc>
                  <a:txBody>
                    <a:bodyPr/>
                    <a:lstStyle/>
                    <a:p>
                      <a:pPr marL="0" indent="0"/>
                      <a:r>
                        <a:rPr lang="en-IN" sz="1400" b="1" i="0" u="none" strike="noStrike" cap="none" baseline="0" dirty="0">
                          <a:solidFill>
                            <a:schemeClr val="tx1"/>
                          </a:solidFill>
                          <a:latin typeface="+mn-lt"/>
                          <a:ea typeface="+mn-ea"/>
                          <a:cs typeface="+mn-cs"/>
                          <a:sym typeface="Arial"/>
                        </a:rPr>
                        <a:t>Solubility in Water</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9863" indent="-169863"/>
                      <a:r>
                        <a:rPr lang="en-IN" sz="1400" b="0" i="0" u="none" strike="noStrike" cap="none" baseline="0" dirty="0">
                          <a:solidFill>
                            <a:schemeClr val="tx1"/>
                          </a:solidFill>
                          <a:latin typeface="+mn-lt"/>
                          <a:ea typeface="+mn-ea"/>
                          <a:cs typeface="+mn-cs"/>
                          <a:sym typeface="Arial"/>
                        </a:rPr>
                        <a:t>Not soluble unless a polar group is present</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i="0" u="none" strike="noStrike" cap="none" baseline="0" dirty="0">
                          <a:solidFill>
                            <a:schemeClr val="tx1"/>
                          </a:solidFill>
                          <a:latin typeface="+mn-lt"/>
                          <a:ea typeface="+mn-ea"/>
                          <a:cs typeface="+mn-cs"/>
                          <a:sym typeface="Arial"/>
                        </a:rPr>
                        <a:t>No</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888" indent="-115888"/>
                      <a:r>
                        <a:rPr lang="en-IN" sz="1400" b="0" i="0" u="none" strike="noStrike" cap="none" baseline="0" dirty="0">
                          <a:solidFill>
                            <a:schemeClr val="tx1"/>
                          </a:solidFill>
                          <a:latin typeface="+mn-lt"/>
                          <a:ea typeface="+mn-ea"/>
                          <a:cs typeface="+mn-cs"/>
                          <a:sym typeface="Arial"/>
                        </a:rPr>
                        <a:t>Most are soluble unless nonpolar</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i="0" u="none" strike="noStrike" cap="none" baseline="0" dirty="0">
                          <a:solidFill>
                            <a:schemeClr val="tx1"/>
                          </a:solidFill>
                          <a:latin typeface="+mn-lt"/>
                          <a:ea typeface="+mn-ea"/>
                          <a:cs typeface="+mn-cs"/>
                          <a:sym typeface="Arial"/>
                        </a:rPr>
                        <a:t>Yes</a:t>
                      </a:r>
                    </a:p>
                  </a:txBody>
                  <a:tcPr marL="121706" marR="1217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8589506"/>
                  </a:ext>
                </a:extLst>
              </a:tr>
            </a:tbl>
          </a:graphicData>
        </a:graphic>
      </p:graphicFrame>
    </p:spTree>
    <p:extLst>
      <p:ext uri="{BB962C8B-B14F-4D97-AF65-F5344CB8AC3E}">
        <p14:creationId xmlns:p14="http://schemas.microsoft.com/office/powerpoint/2010/main" val="1852291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42120-5032-433D-9F32-C663567C6F4F}"/>
              </a:ext>
            </a:extLst>
          </p:cNvPr>
          <p:cNvSpPr>
            <a:spLocks noGrp="1"/>
          </p:cNvSpPr>
          <p:nvPr>
            <p:ph type="title"/>
          </p:nvPr>
        </p:nvSpPr>
        <p:spPr/>
        <p:txBody>
          <a:bodyPr/>
          <a:lstStyle/>
          <a:p>
            <a:r>
              <a:rPr lang="en-IN" dirty="0"/>
              <a:t>Learning Check 1</a:t>
            </a:r>
          </a:p>
        </p:txBody>
      </p:sp>
      <p:sp>
        <p:nvSpPr>
          <p:cNvPr id="3" name="Content Placeholder 2">
            <a:extLst>
              <a:ext uri="{FF2B5EF4-FFF2-40B4-BE49-F238E27FC236}">
                <a16:creationId xmlns:a16="http://schemas.microsoft.com/office/drawing/2014/main" id="{5C6F79F1-A0F2-4CB8-94B7-25CE11A9E1ED}"/>
              </a:ext>
            </a:extLst>
          </p:cNvPr>
          <p:cNvSpPr>
            <a:spLocks noGrp="1"/>
          </p:cNvSpPr>
          <p:nvPr>
            <p:ph sz="quarter" idx="16"/>
          </p:nvPr>
        </p:nvSpPr>
        <p:spPr>
          <a:xfrm>
            <a:off x="457200" y="1555749"/>
            <a:ext cx="8236337" cy="852339"/>
          </a:xfrm>
        </p:spPr>
        <p:txBody>
          <a:bodyPr/>
          <a:lstStyle/>
          <a:p>
            <a:pPr marL="432" indent="0">
              <a:buNone/>
            </a:pPr>
            <a:r>
              <a:rPr lang="en-IN" sz="2400" dirty="0"/>
              <a:t>Identify each characteristic as most typical of compounds that are inorganic or organic.</a:t>
            </a:r>
          </a:p>
        </p:txBody>
      </p:sp>
      <p:sp>
        <p:nvSpPr>
          <p:cNvPr id="4" name="Content Placeholder 3">
            <a:extLst>
              <a:ext uri="{FF2B5EF4-FFF2-40B4-BE49-F238E27FC236}">
                <a16:creationId xmlns:a16="http://schemas.microsoft.com/office/drawing/2014/main" id="{43CE1F5E-8497-465B-AC85-F687F77938C5}"/>
              </a:ext>
            </a:extLst>
          </p:cNvPr>
          <p:cNvSpPr>
            <a:spLocks noGrp="1"/>
          </p:cNvSpPr>
          <p:nvPr>
            <p:ph sz="quarter" idx="14"/>
          </p:nvPr>
        </p:nvSpPr>
        <p:spPr>
          <a:xfrm>
            <a:off x="459728" y="2742777"/>
            <a:ext cx="4309496" cy="408718"/>
          </a:xfrm>
        </p:spPr>
        <p:txBody>
          <a:bodyPr/>
          <a:lstStyle/>
          <a:p>
            <a:pPr marL="432" indent="0">
              <a:buNone/>
            </a:pPr>
            <a:r>
              <a:rPr lang="en-IN" sz="2400" dirty="0">
                <a:solidFill>
                  <a:schemeClr val="tx2"/>
                </a:solidFill>
              </a:rPr>
              <a:t>A. </a:t>
            </a:r>
            <a:r>
              <a:rPr lang="en-IN" sz="2400" dirty="0"/>
              <a:t>It has a high melting point.</a:t>
            </a:r>
          </a:p>
        </p:txBody>
      </p:sp>
      <p:sp>
        <p:nvSpPr>
          <p:cNvPr id="6" name="Content Placeholder 5">
            <a:extLst>
              <a:ext uri="{FF2B5EF4-FFF2-40B4-BE49-F238E27FC236}">
                <a16:creationId xmlns:a16="http://schemas.microsoft.com/office/drawing/2014/main" id="{F8273FA7-3EA6-40A9-95DF-2EEDAD557796}"/>
              </a:ext>
            </a:extLst>
          </p:cNvPr>
          <p:cNvSpPr>
            <a:spLocks noGrp="1"/>
          </p:cNvSpPr>
          <p:nvPr>
            <p:ph sz="quarter" idx="17"/>
          </p:nvPr>
        </p:nvSpPr>
        <p:spPr>
          <a:xfrm>
            <a:off x="454025" y="3230907"/>
            <a:ext cx="3732767" cy="384204"/>
          </a:xfrm>
        </p:spPr>
        <p:txBody>
          <a:bodyPr/>
          <a:lstStyle/>
          <a:p>
            <a:pPr marL="432" indent="0">
              <a:buNone/>
            </a:pPr>
            <a:r>
              <a:rPr lang="en-IN" sz="2400" dirty="0">
                <a:solidFill>
                  <a:schemeClr val="tx2"/>
                </a:solidFill>
              </a:rPr>
              <a:t>B. </a:t>
            </a:r>
            <a:r>
              <a:rPr lang="en-IN" sz="2400" dirty="0"/>
              <a:t>It is not soluble in water.</a:t>
            </a:r>
          </a:p>
        </p:txBody>
      </p:sp>
      <p:sp>
        <p:nvSpPr>
          <p:cNvPr id="8" name="Content Placeholder 7">
            <a:extLst>
              <a:ext uri="{FF2B5EF4-FFF2-40B4-BE49-F238E27FC236}">
                <a16:creationId xmlns:a16="http://schemas.microsoft.com/office/drawing/2014/main" id="{B45DFC41-8A9C-42A8-BDBC-AC151C2DCA8C}"/>
              </a:ext>
            </a:extLst>
          </p:cNvPr>
          <p:cNvSpPr>
            <a:spLocks noGrp="1"/>
          </p:cNvSpPr>
          <p:nvPr>
            <p:ph sz="quarter" idx="19"/>
          </p:nvPr>
        </p:nvSpPr>
        <p:spPr>
          <a:xfrm>
            <a:off x="447676" y="3787965"/>
            <a:ext cx="2869266" cy="377092"/>
          </a:xfrm>
        </p:spPr>
        <p:txBody>
          <a:bodyPr/>
          <a:lstStyle/>
          <a:p>
            <a:pPr marL="0" indent="0">
              <a:buNone/>
            </a:pPr>
            <a:r>
              <a:rPr lang="en-IN" sz="2400" dirty="0">
                <a:solidFill>
                  <a:schemeClr val="tx2"/>
                </a:solidFill>
              </a:rPr>
              <a:t>C. </a:t>
            </a:r>
            <a:r>
              <a:rPr lang="en-IN" sz="2400" dirty="0"/>
              <a:t>It has the formula</a:t>
            </a:r>
          </a:p>
        </p:txBody>
      </p:sp>
      <p:graphicFrame>
        <p:nvGraphicFramePr>
          <p:cNvPr id="23" name="Object 22" descr="C H 3, single bond, C H 2, single bond, C H 3.">
            <a:extLst>
              <a:ext uri="{FF2B5EF4-FFF2-40B4-BE49-F238E27FC236}">
                <a16:creationId xmlns:a16="http://schemas.microsoft.com/office/drawing/2014/main" id="{E7EE6938-984C-48B4-8AA4-6D728FB94745}"/>
              </a:ext>
            </a:extLst>
          </p:cNvPr>
          <p:cNvGraphicFramePr>
            <a:graphicFrameLocks noChangeAspect="1"/>
          </p:cNvGraphicFramePr>
          <p:nvPr>
            <p:extLst>
              <p:ext uri="{D42A27DB-BD31-4B8C-83A1-F6EECF244321}">
                <p14:modId xmlns:p14="http://schemas.microsoft.com/office/powerpoint/2010/main" val="1568110178"/>
              </p:ext>
            </p:extLst>
          </p:nvPr>
        </p:nvGraphicFramePr>
        <p:xfrm>
          <a:off x="3384955" y="3855291"/>
          <a:ext cx="2436091" cy="346364"/>
        </p:xfrm>
        <a:graphic>
          <a:graphicData uri="http://schemas.openxmlformats.org/presentationml/2006/ole">
            <mc:AlternateContent xmlns:mc="http://schemas.openxmlformats.org/markup-compatibility/2006">
              <mc:Choice xmlns:v="urn:schemas-microsoft-com:vml" Requires="v">
                <p:oleObj spid="_x0000_s1091" name="Equation" r:id="rId3" imgW="2679480" imgH="380880" progId="Equation.DSMT4">
                  <p:embed/>
                </p:oleObj>
              </mc:Choice>
              <mc:Fallback>
                <p:oleObj name="Equation" r:id="rId3" imgW="2679480" imgH="380880" progId="Equation.DSMT4">
                  <p:embed/>
                  <p:pic>
                    <p:nvPicPr>
                      <p:cNvPr id="0" name=""/>
                      <p:cNvPicPr/>
                      <p:nvPr/>
                    </p:nvPicPr>
                    <p:blipFill>
                      <a:blip r:embed="rId4"/>
                      <a:stretch>
                        <a:fillRect/>
                      </a:stretch>
                    </p:blipFill>
                    <p:spPr>
                      <a:xfrm>
                        <a:off x="3384955" y="3855291"/>
                        <a:ext cx="2436091" cy="346364"/>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D5382C66-F979-4B9F-B732-37C0188C3372}"/>
              </a:ext>
            </a:extLst>
          </p:cNvPr>
          <p:cNvSpPr>
            <a:spLocks noGrp="1"/>
          </p:cNvSpPr>
          <p:nvPr>
            <p:ph sz="quarter" idx="21"/>
          </p:nvPr>
        </p:nvSpPr>
        <p:spPr>
          <a:xfrm>
            <a:off x="459729" y="4376022"/>
            <a:ext cx="3915047" cy="410695"/>
          </a:xfrm>
        </p:spPr>
        <p:txBody>
          <a:bodyPr/>
          <a:lstStyle/>
          <a:p>
            <a:pPr marL="432" indent="0">
              <a:buNone/>
            </a:pPr>
            <a:r>
              <a:rPr lang="en-IN" sz="2400" dirty="0">
                <a:solidFill>
                  <a:schemeClr val="tx2"/>
                </a:solidFill>
              </a:rPr>
              <a:t>D. </a:t>
            </a:r>
            <a:r>
              <a:rPr lang="en-IN" sz="2400" dirty="0"/>
              <a:t>It has the formula M</a:t>
            </a:r>
            <a:r>
              <a:rPr lang="en-IN" sz="100" dirty="0"/>
              <a:t> </a:t>
            </a:r>
            <a:r>
              <a:rPr lang="en-IN" sz="2400" dirty="0"/>
              <a:t>g</a:t>
            </a:r>
            <a:r>
              <a:rPr lang="en-IN" sz="100" dirty="0"/>
              <a:t> </a:t>
            </a:r>
            <a:r>
              <a:rPr lang="en-IN" sz="2400" dirty="0"/>
              <a:t>C</a:t>
            </a:r>
            <a:r>
              <a:rPr lang="en-IN" sz="100" dirty="0"/>
              <a:t> </a:t>
            </a:r>
            <a:r>
              <a:rPr lang="en-IN" sz="100" dirty="0" smtClean="0"/>
              <a:t> </a:t>
            </a:r>
            <a:r>
              <a:rPr lang="en-IN" sz="2400" dirty="0" smtClean="0"/>
              <a:t>l</a:t>
            </a:r>
            <a:r>
              <a:rPr lang="en-IN" sz="100" dirty="0" smtClean="0"/>
              <a:t> </a:t>
            </a:r>
            <a:r>
              <a:rPr lang="en-IN" sz="2400" baseline="-25000" dirty="0"/>
              <a:t>2</a:t>
            </a:r>
            <a:r>
              <a:rPr lang="en-IN" sz="2400" dirty="0"/>
              <a:t>.</a:t>
            </a:r>
          </a:p>
        </p:txBody>
      </p:sp>
      <p:sp>
        <p:nvSpPr>
          <p:cNvPr id="12" name="Content Placeholder 11">
            <a:extLst>
              <a:ext uri="{FF2B5EF4-FFF2-40B4-BE49-F238E27FC236}">
                <a16:creationId xmlns:a16="http://schemas.microsoft.com/office/drawing/2014/main" id="{D29ACB09-C9BF-40BB-929A-F8A879051566}"/>
              </a:ext>
            </a:extLst>
          </p:cNvPr>
          <p:cNvSpPr>
            <a:spLocks noGrp="1"/>
          </p:cNvSpPr>
          <p:nvPr>
            <p:ph sz="quarter" idx="23"/>
          </p:nvPr>
        </p:nvSpPr>
        <p:spPr>
          <a:xfrm>
            <a:off x="447675" y="4908464"/>
            <a:ext cx="3218890" cy="376238"/>
          </a:xfrm>
        </p:spPr>
        <p:txBody>
          <a:bodyPr/>
          <a:lstStyle/>
          <a:p>
            <a:pPr marL="432" indent="0">
              <a:buNone/>
            </a:pPr>
            <a:r>
              <a:rPr lang="en-IN" sz="2400" dirty="0">
                <a:solidFill>
                  <a:schemeClr val="tx2"/>
                </a:solidFill>
              </a:rPr>
              <a:t>E. </a:t>
            </a:r>
            <a:r>
              <a:rPr lang="en-IN" sz="2400" dirty="0"/>
              <a:t>It burns easily in air.</a:t>
            </a:r>
          </a:p>
        </p:txBody>
      </p:sp>
      <p:sp>
        <p:nvSpPr>
          <p:cNvPr id="14" name="Content Placeholder 13">
            <a:extLst>
              <a:ext uri="{FF2B5EF4-FFF2-40B4-BE49-F238E27FC236}">
                <a16:creationId xmlns:a16="http://schemas.microsoft.com/office/drawing/2014/main" id="{CB79EEA1-BC27-4386-BA19-2807F7EFDA95}"/>
              </a:ext>
            </a:extLst>
          </p:cNvPr>
          <p:cNvSpPr>
            <a:spLocks noGrp="1"/>
          </p:cNvSpPr>
          <p:nvPr>
            <p:ph sz="quarter" idx="25"/>
          </p:nvPr>
        </p:nvSpPr>
        <p:spPr>
          <a:xfrm>
            <a:off x="447675" y="5445517"/>
            <a:ext cx="3459307" cy="400533"/>
          </a:xfrm>
        </p:spPr>
        <p:txBody>
          <a:bodyPr/>
          <a:lstStyle/>
          <a:p>
            <a:pPr marL="0" indent="0">
              <a:buNone/>
            </a:pPr>
            <a:r>
              <a:rPr lang="en-IN" sz="2400" dirty="0">
                <a:solidFill>
                  <a:schemeClr val="tx2"/>
                </a:solidFill>
                <a:latin typeface="+mn-lt"/>
              </a:rPr>
              <a:t>F. </a:t>
            </a:r>
            <a:r>
              <a:rPr lang="en-IN" sz="2400" dirty="0">
                <a:latin typeface="+mn-lt"/>
              </a:rPr>
              <a:t>It has covalent bonds.</a:t>
            </a:r>
          </a:p>
        </p:txBody>
      </p:sp>
    </p:spTree>
    <p:extLst>
      <p:ext uri="{BB962C8B-B14F-4D97-AF65-F5344CB8AC3E}">
        <p14:creationId xmlns:p14="http://schemas.microsoft.com/office/powerpoint/2010/main" val="1693841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42120-5032-433D-9F32-C663567C6F4F}"/>
              </a:ext>
            </a:extLst>
          </p:cNvPr>
          <p:cNvSpPr>
            <a:spLocks noGrp="1"/>
          </p:cNvSpPr>
          <p:nvPr>
            <p:ph type="title"/>
          </p:nvPr>
        </p:nvSpPr>
        <p:spPr/>
        <p:txBody>
          <a:bodyPr/>
          <a:lstStyle/>
          <a:p>
            <a:r>
              <a:rPr lang="en-IN" dirty="0"/>
              <a:t>Solution 1</a:t>
            </a:r>
          </a:p>
        </p:txBody>
      </p:sp>
      <p:sp>
        <p:nvSpPr>
          <p:cNvPr id="3" name="Content Placeholder 2">
            <a:extLst>
              <a:ext uri="{FF2B5EF4-FFF2-40B4-BE49-F238E27FC236}">
                <a16:creationId xmlns:a16="http://schemas.microsoft.com/office/drawing/2014/main" id="{5C6F79F1-A0F2-4CB8-94B7-25CE11A9E1ED}"/>
              </a:ext>
            </a:extLst>
          </p:cNvPr>
          <p:cNvSpPr>
            <a:spLocks noGrp="1"/>
          </p:cNvSpPr>
          <p:nvPr>
            <p:ph sz="quarter" idx="16"/>
          </p:nvPr>
        </p:nvSpPr>
        <p:spPr>
          <a:xfrm>
            <a:off x="457200" y="1555749"/>
            <a:ext cx="8236337" cy="852339"/>
          </a:xfrm>
        </p:spPr>
        <p:txBody>
          <a:bodyPr/>
          <a:lstStyle/>
          <a:p>
            <a:pPr marL="432" indent="0">
              <a:buNone/>
            </a:pPr>
            <a:r>
              <a:rPr lang="en-IN" sz="2400" dirty="0"/>
              <a:t>Identify each characteristic as most typical of compounds that are inorganic or organic.</a:t>
            </a:r>
          </a:p>
        </p:txBody>
      </p:sp>
      <p:sp>
        <p:nvSpPr>
          <p:cNvPr id="4" name="Content Placeholder 3">
            <a:extLst>
              <a:ext uri="{FF2B5EF4-FFF2-40B4-BE49-F238E27FC236}">
                <a16:creationId xmlns:a16="http://schemas.microsoft.com/office/drawing/2014/main" id="{43CE1F5E-8497-465B-AC85-F687F77938C5}"/>
              </a:ext>
            </a:extLst>
          </p:cNvPr>
          <p:cNvSpPr>
            <a:spLocks noGrp="1"/>
          </p:cNvSpPr>
          <p:nvPr>
            <p:ph sz="quarter" idx="14"/>
          </p:nvPr>
        </p:nvSpPr>
        <p:spPr>
          <a:xfrm>
            <a:off x="459728" y="2742777"/>
            <a:ext cx="4309496" cy="408718"/>
          </a:xfrm>
        </p:spPr>
        <p:txBody>
          <a:bodyPr/>
          <a:lstStyle/>
          <a:p>
            <a:pPr marL="432" indent="0">
              <a:buNone/>
            </a:pPr>
            <a:r>
              <a:rPr lang="en-IN" sz="2400" dirty="0">
                <a:solidFill>
                  <a:schemeClr val="tx2"/>
                </a:solidFill>
              </a:rPr>
              <a:t>A. </a:t>
            </a:r>
            <a:r>
              <a:rPr lang="en-IN" sz="2400" dirty="0"/>
              <a:t>It has a high melting point.</a:t>
            </a:r>
          </a:p>
        </p:txBody>
      </p:sp>
      <p:sp>
        <p:nvSpPr>
          <p:cNvPr id="5" name="Content Placeholder 4">
            <a:extLst>
              <a:ext uri="{FF2B5EF4-FFF2-40B4-BE49-F238E27FC236}">
                <a16:creationId xmlns:a16="http://schemas.microsoft.com/office/drawing/2014/main" id="{D4A54109-3423-41F8-BC0C-0C1396B4FE18}"/>
              </a:ext>
            </a:extLst>
          </p:cNvPr>
          <p:cNvSpPr>
            <a:spLocks noGrp="1"/>
          </p:cNvSpPr>
          <p:nvPr>
            <p:ph sz="quarter" idx="15"/>
          </p:nvPr>
        </p:nvSpPr>
        <p:spPr>
          <a:xfrm>
            <a:off x="7351059" y="2742777"/>
            <a:ext cx="1342478" cy="392537"/>
          </a:xfrm>
        </p:spPr>
        <p:txBody>
          <a:bodyPr/>
          <a:lstStyle/>
          <a:p>
            <a:pPr marL="432" indent="0">
              <a:buNone/>
            </a:pPr>
            <a:r>
              <a:rPr lang="en-IN" sz="2400" dirty="0"/>
              <a:t>inorganic</a:t>
            </a:r>
          </a:p>
        </p:txBody>
      </p:sp>
      <p:sp>
        <p:nvSpPr>
          <p:cNvPr id="6" name="Content Placeholder 5">
            <a:extLst>
              <a:ext uri="{FF2B5EF4-FFF2-40B4-BE49-F238E27FC236}">
                <a16:creationId xmlns:a16="http://schemas.microsoft.com/office/drawing/2014/main" id="{F8273FA7-3EA6-40A9-95DF-2EEDAD557796}"/>
              </a:ext>
            </a:extLst>
          </p:cNvPr>
          <p:cNvSpPr>
            <a:spLocks noGrp="1"/>
          </p:cNvSpPr>
          <p:nvPr>
            <p:ph sz="quarter" idx="17"/>
          </p:nvPr>
        </p:nvSpPr>
        <p:spPr>
          <a:xfrm>
            <a:off x="454025" y="3230907"/>
            <a:ext cx="3822140" cy="384204"/>
          </a:xfrm>
        </p:spPr>
        <p:txBody>
          <a:bodyPr/>
          <a:lstStyle/>
          <a:p>
            <a:pPr marL="432" indent="0">
              <a:buNone/>
            </a:pPr>
            <a:r>
              <a:rPr lang="en-IN" sz="2400" dirty="0">
                <a:solidFill>
                  <a:schemeClr val="tx2"/>
                </a:solidFill>
              </a:rPr>
              <a:t>B. </a:t>
            </a:r>
            <a:r>
              <a:rPr lang="en-IN" sz="2400" dirty="0"/>
              <a:t>It is not soluble in water.</a:t>
            </a:r>
          </a:p>
        </p:txBody>
      </p:sp>
      <p:sp>
        <p:nvSpPr>
          <p:cNvPr id="7" name="Content Placeholder 6">
            <a:extLst>
              <a:ext uri="{FF2B5EF4-FFF2-40B4-BE49-F238E27FC236}">
                <a16:creationId xmlns:a16="http://schemas.microsoft.com/office/drawing/2014/main" id="{B8D98BA7-A4F8-4B08-9C77-E9D7BF808AB8}"/>
              </a:ext>
            </a:extLst>
          </p:cNvPr>
          <p:cNvSpPr>
            <a:spLocks noGrp="1"/>
          </p:cNvSpPr>
          <p:nvPr>
            <p:ph sz="quarter" idx="18"/>
          </p:nvPr>
        </p:nvSpPr>
        <p:spPr>
          <a:xfrm>
            <a:off x="7351059" y="3230908"/>
            <a:ext cx="1342477" cy="384204"/>
          </a:xfrm>
        </p:spPr>
        <p:txBody>
          <a:bodyPr/>
          <a:lstStyle/>
          <a:p>
            <a:pPr marL="432" indent="0">
              <a:buNone/>
            </a:pPr>
            <a:r>
              <a:rPr lang="en-IN" sz="2400" dirty="0"/>
              <a:t>organic</a:t>
            </a:r>
          </a:p>
        </p:txBody>
      </p:sp>
      <p:sp>
        <p:nvSpPr>
          <p:cNvPr id="8" name="Content Placeholder 7">
            <a:extLst>
              <a:ext uri="{FF2B5EF4-FFF2-40B4-BE49-F238E27FC236}">
                <a16:creationId xmlns:a16="http://schemas.microsoft.com/office/drawing/2014/main" id="{B45DFC41-8A9C-42A8-BDBC-AC151C2DCA8C}"/>
              </a:ext>
            </a:extLst>
          </p:cNvPr>
          <p:cNvSpPr>
            <a:spLocks noGrp="1"/>
          </p:cNvSpPr>
          <p:nvPr>
            <p:ph sz="quarter" idx="19"/>
          </p:nvPr>
        </p:nvSpPr>
        <p:spPr>
          <a:xfrm>
            <a:off x="447676" y="3787965"/>
            <a:ext cx="2869266" cy="377092"/>
          </a:xfrm>
        </p:spPr>
        <p:txBody>
          <a:bodyPr/>
          <a:lstStyle/>
          <a:p>
            <a:pPr marL="0" indent="0">
              <a:buNone/>
            </a:pPr>
            <a:r>
              <a:rPr lang="en-IN" sz="2400" dirty="0">
                <a:solidFill>
                  <a:schemeClr val="tx2"/>
                </a:solidFill>
              </a:rPr>
              <a:t>C. </a:t>
            </a:r>
            <a:r>
              <a:rPr lang="en-IN" sz="2400" dirty="0"/>
              <a:t>It has the formula</a:t>
            </a:r>
          </a:p>
        </p:txBody>
      </p:sp>
      <p:graphicFrame>
        <p:nvGraphicFramePr>
          <p:cNvPr id="23" name="Object 22" descr="C H 3, single bond, C H 2, single bond, C H 3.">
            <a:extLst>
              <a:ext uri="{FF2B5EF4-FFF2-40B4-BE49-F238E27FC236}">
                <a16:creationId xmlns:a16="http://schemas.microsoft.com/office/drawing/2014/main" id="{E7EE6938-984C-48B4-8AA4-6D728FB94745}"/>
              </a:ext>
            </a:extLst>
          </p:cNvPr>
          <p:cNvGraphicFramePr>
            <a:graphicFrameLocks noChangeAspect="1"/>
          </p:cNvGraphicFramePr>
          <p:nvPr>
            <p:extLst>
              <p:ext uri="{D42A27DB-BD31-4B8C-83A1-F6EECF244321}">
                <p14:modId xmlns:p14="http://schemas.microsoft.com/office/powerpoint/2010/main" val="803387853"/>
              </p:ext>
            </p:extLst>
          </p:nvPr>
        </p:nvGraphicFramePr>
        <p:xfrm>
          <a:off x="3358062" y="3855291"/>
          <a:ext cx="2436091" cy="346364"/>
        </p:xfrm>
        <a:graphic>
          <a:graphicData uri="http://schemas.openxmlformats.org/presentationml/2006/ole">
            <mc:AlternateContent xmlns:mc="http://schemas.openxmlformats.org/markup-compatibility/2006">
              <mc:Choice xmlns:v="urn:schemas-microsoft-com:vml" Requires="v">
                <p:oleObj spid="_x0000_s2110" name="Equation" r:id="rId3" imgW="2679480" imgH="380880" progId="Equation.DSMT4">
                  <p:embed/>
                </p:oleObj>
              </mc:Choice>
              <mc:Fallback>
                <p:oleObj name="Equation" r:id="rId3" imgW="2679480" imgH="380880" progId="Equation.DSMT4">
                  <p:embed/>
                  <p:pic>
                    <p:nvPicPr>
                      <p:cNvPr id="23" name="Object 22">
                        <a:extLst>
                          <a:ext uri="{FF2B5EF4-FFF2-40B4-BE49-F238E27FC236}">
                            <a16:creationId xmlns:a16="http://schemas.microsoft.com/office/drawing/2014/main" id="{E7EE6938-984C-48B4-8AA4-6D728FB94745}"/>
                          </a:ext>
                        </a:extLst>
                      </p:cNvPr>
                      <p:cNvPicPr/>
                      <p:nvPr/>
                    </p:nvPicPr>
                    <p:blipFill>
                      <a:blip r:embed="rId4"/>
                      <a:stretch>
                        <a:fillRect/>
                      </a:stretch>
                    </p:blipFill>
                    <p:spPr>
                      <a:xfrm>
                        <a:off x="3358062" y="3855291"/>
                        <a:ext cx="2436091" cy="346364"/>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212D8E04-F95E-457C-AA10-7DA4192CE8A5}"/>
              </a:ext>
            </a:extLst>
          </p:cNvPr>
          <p:cNvSpPr>
            <a:spLocks noGrp="1"/>
          </p:cNvSpPr>
          <p:nvPr>
            <p:ph sz="quarter" idx="20"/>
          </p:nvPr>
        </p:nvSpPr>
        <p:spPr>
          <a:xfrm>
            <a:off x="7351058" y="3801946"/>
            <a:ext cx="1335355" cy="399709"/>
          </a:xfrm>
        </p:spPr>
        <p:txBody>
          <a:bodyPr/>
          <a:lstStyle/>
          <a:p>
            <a:pPr marL="0" indent="0">
              <a:buNone/>
            </a:pPr>
            <a:r>
              <a:rPr lang="en-US" sz="2400" dirty="0"/>
              <a:t>organic</a:t>
            </a:r>
            <a:endParaRPr lang="en-IN" sz="2400" dirty="0"/>
          </a:p>
        </p:txBody>
      </p:sp>
      <p:sp>
        <p:nvSpPr>
          <p:cNvPr id="10" name="Content Placeholder 9">
            <a:extLst>
              <a:ext uri="{FF2B5EF4-FFF2-40B4-BE49-F238E27FC236}">
                <a16:creationId xmlns:a16="http://schemas.microsoft.com/office/drawing/2014/main" id="{D5382C66-F979-4B9F-B732-37C0188C3372}"/>
              </a:ext>
            </a:extLst>
          </p:cNvPr>
          <p:cNvSpPr>
            <a:spLocks noGrp="1"/>
          </p:cNvSpPr>
          <p:nvPr>
            <p:ph sz="quarter" idx="21"/>
          </p:nvPr>
        </p:nvSpPr>
        <p:spPr>
          <a:xfrm>
            <a:off x="459729" y="4376022"/>
            <a:ext cx="3915047" cy="410695"/>
          </a:xfrm>
        </p:spPr>
        <p:txBody>
          <a:bodyPr/>
          <a:lstStyle/>
          <a:p>
            <a:pPr marL="432" indent="0">
              <a:buNone/>
            </a:pPr>
            <a:r>
              <a:rPr lang="en-IN" sz="2400" dirty="0">
                <a:solidFill>
                  <a:schemeClr val="tx2"/>
                </a:solidFill>
              </a:rPr>
              <a:t>D. </a:t>
            </a:r>
            <a:r>
              <a:rPr lang="en-IN" sz="2400" dirty="0"/>
              <a:t>It has the formula M</a:t>
            </a:r>
            <a:r>
              <a:rPr lang="en-IN" sz="100" dirty="0"/>
              <a:t> </a:t>
            </a:r>
            <a:r>
              <a:rPr lang="en-IN" sz="2400" dirty="0"/>
              <a:t>g</a:t>
            </a:r>
            <a:r>
              <a:rPr lang="en-IN" sz="100" dirty="0"/>
              <a:t> </a:t>
            </a:r>
            <a:r>
              <a:rPr lang="en-IN" sz="2400" dirty="0"/>
              <a:t>C</a:t>
            </a:r>
            <a:r>
              <a:rPr lang="en-IN" sz="100" dirty="0"/>
              <a:t> </a:t>
            </a:r>
            <a:r>
              <a:rPr lang="en-IN" sz="2400" dirty="0"/>
              <a:t>l</a:t>
            </a:r>
            <a:r>
              <a:rPr lang="en-IN" sz="100" dirty="0"/>
              <a:t> </a:t>
            </a:r>
            <a:r>
              <a:rPr lang="en-IN" sz="2400" baseline="-25000" dirty="0"/>
              <a:t>2</a:t>
            </a:r>
            <a:r>
              <a:rPr lang="en-IN" sz="2400" dirty="0"/>
              <a:t>.</a:t>
            </a:r>
          </a:p>
        </p:txBody>
      </p:sp>
      <p:sp>
        <p:nvSpPr>
          <p:cNvPr id="11" name="Content Placeholder 10">
            <a:extLst>
              <a:ext uri="{FF2B5EF4-FFF2-40B4-BE49-F238E27FC236}">
                <a16:creationId xmlns:a16="http://schemas.microsoft.com/office/drawing/2014/main" id="{1DBF5557-93D2-4AFD-AACE-2053E4A97ABD}"/>
              </a:ext>
            </a:extLst>
          </p:cNvPr>
          <p:cNvSpPr>
            <a:spLocks noGrp="1"/>
          </p:cNvSpPr>
          <p:nvPr>
            <p:ph sz="quarter" idx="22"/>
          </p:nvPr>
        </p:nvSpPr>
        <p:spPr>
          <a:xfrm>
            <a:off x="7354621" y="4376022"/>
            <a:ext cx="1421825" cy="410695"/>
          </a:xfrm>
        </p:spPr>
        <p:txBody>
          <a:bodyPr/>
          <a:lstStyle/>
          <a:p>
            <a:pPr marL="432" indent="0">
              <a:buNone/>
            </a:pPr>
            <a:r>
              <a:rPr lang="en-IN" sz="2400" dirty="0"/>
              <a:t>inorganic</a:t>
            </a:r>
          </a:p>
        </p:txBody>
      </p:sp>
      <p:sp>
        <p:nvSpPr>
          <p:cNvPr id="12" name="Content Placeholder 11">
            <a:extLst>
              <a:ext uri="{FF2B5EF4-FFF2-40B4-BE49-F238E27FC236}">
                <a16:creationId xmlns:a16="http://schemas.microsoft.com/office/drawing/2014/main" id="{D29ACB09-C9BF-40BB-929A-F8A879051566}"/>
              </a:ext>
            </a:extLst>
          </p:cNvPr>
          <p:cNvSpPr>
            <a:spLocks noGrp="1"/>
          </p:cNvSpPr>
          <p:nvPr>
            <p:ph sz="quarter" idx="23"/>
          </p:nvPr>
        </p:nvSpPr>
        <p:spPr>
          <a:xfrm>
            <a:off x="447675" y="4908464"/>
            <a:ext cx="3218890" cy="376238"/>
          </a:xfrm>
        </p:spPr>
        <p:txBody>
          <a:bodyPr/>
          <a:lstStyle/>
          <a:p>
            <a:pPr marL="432" indent="0">
              <a:buNone/>
            </a:pPr>
            <a:r>
              <a:rPr lang="en-IN" sz="2400" dirty="0">
                <a:solidFill>
                  <a:schemeClr val="tx2"/>
                </a:solidFill>
              </a:rPr>
              <a:t>E. </a:t>
            </a:r>
            <a:r>
              <a:rPr lang="en-IN" sz="2400" dirty="0"/>
              <a:t>It burns easily in air.</a:t>
            </a:r>
          </a:p>
        </p:txBody>
      </p:sp>
      <p:sp>
        <p:nvSpPr>
          <p:cNvPr id="13" name="Content Placeholder 12">
            <a:extLst>
              <a:ext uri="{FF2B5EF4-FFF2-40B4-BE49-F238E27FC236}">
                <a16:creationId xmlns:a16="http://schemas.microsoft.com/office/drawing/2014/main" id="{3E0AC6A3-5E70-47AF-BC53-5D620D4D7996}"/>
              </a:ext>
            </a:extLst>
          </p:cNvPr>
          <p:cNvSpPr>
            <a:spLocks noGrp="1"/>
          </p:cNvSpPr>
          <p:nvPr>
            <p:ph sz="quarter" idx="24"/>
          </p:nvPr>
        </p:nvSpPr>
        <p:spPr>
          <a:xfrm>
            <a:off x="7351058" y="4908465"/>
            <a:ext cx="1425388" cy="410695"/>
          </a:xfrm>
        </p:spPr>
        <p:txBody>
          <a:bodyPr/>
          <a:lstStyle/>
          <a:p>
            <a:pPr marL="0" indent="0">
              <a:buNone/>
            </a:pPr>
            <a:r>
              <a:rPr lang="en-IN" sz="2400" dirty="0">
                <a:latin typeface="+mn-lt"/>
              </a:rPr>
              <a:t>Organic</a:t>
            </a:r>
          </a:p>
        </p:txBody>
      </p:sp>
      <p:sp>
        <p:nvSpPr>
          <p:cNvPr id="14" name="Content Placeholder 13">
            <a:extLst>
              <a:ext uri="{FF2B5EF4-FFF2-40B4-BE49-F238E27FC236}">
                <a16:creationId xmlns:a16="http://schemas.microsoft.com/office/drawing/2014/main" id="{CB79EEA1-BC27-4386-BA19-2807F7EFDA95}"/>
              </a:ext>
            </a:extLst>
          </p:cNvPr>
          <p:cNvSpPr>
            <a:spLocks noGrp="1"/>
          </p:cNvSpPr>
          <p:nvPr>
            <p:ph sz="quarter" idx="25"/>
          </p:nvPr>
        </p:nvSpPr>
        <p:spPr>
          <a:xfrm>
            <a:off x="447675" y="5445517"/>
            <a:ext cx="3459307" cy="400533"/>
          </a:xfrm>
        </p:spPr>
        <p:txBody>
          <a:bodyPr/>
          <a:lstStyle/>
          <a:p>
            <a:pPr marL="0" indent="0">
              <a:buNone/>
            </a:pPr>
            <a:r>
              <a:rPr lang="en-IN" sz="2400" dirty="0">
                <a:solidFill>
                  <a:schemeClr val="tx2"/>
                </a:solidFill>
                <a:latin typeface="+mn-lt"/>
              </a:rPr>
              <a:t>F. </a:t>
            </a:r>
            <a:r>
              <a:rPr lang="en-IN" sz="2400" dirty="0">
                <a:latin typeface="+mn-lt"/>
              </a:rPr>
              <a:t>It has covalent bonds.</a:t>
            </a:r>
          </a:p>
        </p:txBody>
      </p:sp>
      <p:sp>
        <p:nvSpPr>
          <p:cNvPr id="15" name="Content Placeholder 14">
            <a:extLst>
              <a:ext uri="{FF2B5EF4-FFF2-40B4-BE49-F238E27FC236}">
                <a16:creationId xmlns:a16="http://schemas.microsoft.com/office/drawing/2014/main" id="{D7437D18-CE5A-43BC-B3A6-86A0072957DA}"/>
              </a:ext>
            </a:extLst>
          </p:cNvPr>
          <p:cNvSpPr>
            <a:spLocks noGrp="1"/>
          </p:cNvSpPr>
          <p:nvPr>
            <p:ph sz="quarter" idx="26"/>
          </p:nvPr>
        </p:nvSpPr>
        <p:spPr>
          <a:xfrm>
            <a:off x="7354620" y="5427621"/>
            <a:ext cx="1335355" cy="400534"/>
          </a:xfrm>
        </p:spPr>
        <p:txBody>
          <a:bodyPr/>
          <a:lstStyle/>
          <a:p>
            <a:pPr marL="0" indent="0">
              <a:buNone/>
            </a:pPr>
            <a:r>
              <a:rPr lang="en-IN" sz="2400" dirty="0">
                <a:latin typeface="+mn-lt"/>
              </a:rPr>
              <a:t>organic</a:t>
            </a:r>
          </a:p>
        </p:txBody>
      </p:sp>
    </p:spTree>
    <p:extLst>
      <p:ext uri="{BB962C8B-B14F-4D97-AF65-F5344CB8AC3E}">
        <p14:creationId xmlns:p14="http://schemas.microsoft.com/office/powerpoint/2010/main" val="566403348"/>
      </p:ext>
    </p:extLst>
  </p:cSld>
  <p:clrMapOvr>
    <a:masterClrMapping/>
  </p:clrMapOvr>
</p:sld>
</file>

<file path=ppt/theme/theme1.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36417</TotalTime>
  <Words>1012</Words>
  <Application>Microsoft Office PowerPoint</Application>
  <PresentationFormat>On-screen Show (4:3)</PresentationFormat>
  <Paragraphs>131</Paragraphs>
  <Slides>15</Slides>
  <Notes>2</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2" baseType="lpstr">
      <vt:lpstr>Arial</vt:lpstr>
      <vt:lpstr>Noto Sans Symbols</vt:lpstr>
      <vt:lpstr>Times New Roman</vt:lpstr>
      <vt:lpstr>Verdana</vt:lpstr>
      <vt:lpstr>508 Lecture</vt:lpstr>
      <vt:lpstr>2_508 Lecture</vt:lpstr>
      <vt:lpstr>Equation</vt:lpstr>
      <vt:lpstr>Chemistry: An Introduction to General, Organic, and Biological Chemistry</vt:lpstr>
      <vt:lpstr>Introduction to Organic Chemistry: Hydrocarbons</vt:lpstr>
      <vt:lpstr>11.1 Organic Compounds</vt:lpstr>
      <vt:lpstr>Organic Compounds</vt:lpstr>
      <vt:lpstr>Properties of Organic Compounds</vt:lpstr>
      <vt:lpstr>Organic and Inorganic Compounds</vt:lpstr>
      <vt:lpstr>Comparing Organic and Inorganic Compounds</vt:lpstr>
      <vt:lpstr>Learning Check 1</vt:lpstr>
      <vt:lpstr>Solution 1</vt:lpstr>
      <vt:lpstr>Hydrocarbons</vt:lpstr>
      <vt:lpstr>Carbon Compounds: Methane (C H 4)</vt:lpstr>
      <vt:lpstr>Carbon Compounds: Ethane (C 2 H 6)</vt:lpstr>
      <vt:lpstr>Learning Check 2</vt:lpstr>
      <vt:lpstr>Solution 2</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An Introduction to General, Organic, and Biological Chemistry, Thirteenth Edition, Chapter 11, Introduction to Organic Chemistry: Hydrocarbons</dc:title>
  <dc:subject>Science</dc:subject>
  <dc:creator>Timberlake</dc:creator>
  <cp:keywords>Chemistry</cp:keywords>
  <cp:lastModifiedBy>Anitha, Gopalakrishnan</cp:lastModifiedBy>
  <cp:revision>975</cp:revision>
  <dcterms:modified xsi:type="dcterms:W3CDTF">2019-08-21T06:39:48Z</dcterms:modified>
  <cp:category/>
</cp:coreProperties>
</file>