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358" r:id="rId3"/>
    <p:sldId id="416" r:id="rId4"/>
    <p:sldId id="403" r:id="rId5"/>
    <p:sldId id="413" r:id="rId6"/>
    <p:sldId id="414" r:id="rId7"/>
    <p:sldId id="415" r:id="rId8"/>
    <p:sldId id="404" r:id="rId9"/>
    <p:sldId id="405" r:id="rId11"/>
    <p:sldId id="407" r:id="rId12"/>
    <p:sldId id="408" r:id="rId13"/>
    <p:sldId id="409" r:id="rId14"/>
    <p:sldId id="410" r:id="rId15"/>
    <p:sldId id="411" r:id="rId16"/>
    <p:sldId id="412" r:id="rId17"/>
    <p:sldId id="362" r:id="rId18"/>
    <p:sldId id="364" r:id="rId19"/>
    <p:sldId id="365" r:id="rId20"/>
    <p:sldId id="363" r:id="rId21"/>
    <p:sldId id="366" r:id="rId22"/>
    <p:sldId id="367" r:id="rId23"/>
    <p:sldId id="368" r:id="rId24"/>
    <p:sldId id="370" r:id="rId25"/>
    <p:sldId id="371" r:id="rId26"/>
    <p:sldId id="373" r:id="rId27"/>
    <p:sldId id="377" r:id="rId28"/>
    <p:sldId id="378" r:id="rId29"/>
    <p:sldId id="379" r:id="rId30"/>
    <p:sldId id="380" r:id="rId31"/>
    <p:sldId id="381" r:id="rId32"/>
    <p:sldId id="382" r:id="rId33"/>
    <p:sldId id="383" r:id="rId34"/>
    <p:sldId id="384" r:id="rId35"/>
    <p:sldId id="385" r:id="rId36"/>
    <p:sldId id="386" r:id="rId37"/>
    <p:sldId id="387" r:id="rId38"/>
    <p:sldId id="388" r:id="rId39"/>
    <p:sldId id="389" r:id="rId40"/>
    <p:sldId id="390" r:id="rId41"/>
    <p:sldId id="391" r:id="rId42"/>
    <p:sldId id="417" r:id="rId43"/>
    <p:sldId id="418" r:id="rId44"/>
    <p:sldId id="419" r:id="rId45"/>
    <p:sldId id="420" r:id="rId46"/>
    <p:sldId id="421" r:id="rId47"/>
    <p:sldId id="422" r:id="rId48"/>
    <p:sldId id="423" r:id="rId49"/>
    <p:sldId id="424" r:id="rId50"/>
    <p:sldId id="425" r:id="rId51"/>
    <p:sldId id="426" r:id="rId52"/>
    <p:sldId id="427" r:id="rId53"/>
    <p:sldId id="428" r:id="rId54"/>
    <p:sldId id="429" r:id="rId55"/>
    <p:sldId id="430" r:id="rId56"/>
    <p:sldId id="431" r:id="rId57"/>
    <p:sldId id="432" r:id="rId58"/>
    <p:sldId id="433" r:id="rId59"/>
    <p:sldId id="434" r:id="rId60"/>
    <p:sldId id="435" r:id="rId61"/>
    <p:sldId id="436" r:id="rId62"/>
    <p:sldId id="437" r:id="rId63"/>
    <p:sldId id="438" r:id="rId64"/>
    <p:sldId id="439" r:id="rId65"/>
    <p:sldId id="440" r:id="rId66"/>
    <p:sldId id="441" r:id="rId67"/>
    <p:sldId id="442" r:id="rId68"/>
    <p:sldId id="443" r:id="rId69"/>
    <p:sldId id="445" r:id="rId70"/>
    <p:sldId id="446" r:id="rId71"/>
    <p:sldId id="447" r:id="rId72"/>
    <p:sldId id="448" r:id="rId73"/>
    <p:sldId id="451" r:id="rId74"/>
    <p:sldId id="452" r:id="rId75"/>
    <p:sldId id="454" r:id="rId76"/>
    <p:sldId id="455" r:id="rId77"/>
    <p:sldId id="392" r:id="rId78"/>
    <p:sldId id="393" r:id="rId79"/>
    <p:sldId id="394" r:id="rId80"/>
    <p:sldId id="395" r:id="rId81"/>
    <p:sldId id="396" r:id="rId82"/>
    <p:sldId id="397" r:id="rId83"/>
    <p:sldId id="398" r:id="rId84"/>
    <p:sldId id="399" r:id="rId85"/>
    <p:sldId id="400" r:id="rId86"/>
    <p:sldId id="401" r:id="rId87"/>
    <p:sldId id="402" r:id="rId88"/>
  </p:sldIdLst>
  <p:sldSz cx="12192000" cy="6858000"/>
  <p:notesSz cx="6858000" cy="9144000"/>
  <p:custDataLst>
    <p:tags r:id="rId92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9921" autoAdjust="0"/>
  </p:normalViewPr>
  <p:slideViewPr>
    <p:cSldViewPr snapToGrid="0">
      <p:cViewPr varScale="1">
        <p:scale>
          <a:sx n="59" d="100"/>
          <a:sy n="59" d="100"/>
        </p:scale>
        <p:origin x="892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2" Type="http://schemas.openxmlformats.org/officeDocument/2006/relationships/tags" Target="tags/tag1.xml"/><Relationship Id="rId91" Type="http://schemas.openxmlformats.org/officeDocument/2006/relationships/tableStyles" Target="tableStyles.xml"/><Relationship Id="rId90" Type="http://schemas.openxmlformats.org/officeDocument/2006/relationships/viewProps" Target="viewProps.xml"/><Relationship Id="rId9" Type="http://schemas.openxmlformats.org/officeDocument/2006/relationships/slide" Target="slides/slide7.xml"/><Relationship Id="rId89" Type="http://schemas.openxmlformats.org/officeDocument/2006/relationships/presProps" Target="presProps.xml"/><Relationship Id="rId88" Type="http://schemas.openxmlformats.org/officeDocument/2006/relationships/slide" Target="slides/slide85.xml"/><Relationship Id="rId87" Type="http://schemas.openxmlformats.org/officeDocument/2006/relationships/slide" Target="slides/slide84.xml"/><Relationship Id="rId86" Type="http://schemas.openxmlformats.org/officeDocument/2006/relationships/slide" Target="slides/slide83.xml"/><Relationship Id="rId85" Type="http://schemas.openxmlformats.org/officeDocument/2006/relationships/slide" Target="slides/slide82.xml"/><Relationship Id="rId84" Type="http://schemas.openxmlformats.org/officeDocument/2006/relationships/slide" Target="slides/slide81.xml"/><Relationship Id="rId83" Type="http://schemas.openxmlformats.org/officeDocument/2006/relationships/slide" Target="slides/slide80.xml"/><Relationship Id="rId82" Type="http://schemas.openxmlformats.org/officeDocument/2006/relationships/slide" Target="slides/slide79.xml"/><Relationship Id="rId81" Type="http://schemas.openxmlformats.org/officeDocument/2006/relationships/slide" Target="slides/slide78.xml"/><Relationship Id="rId80" Type="http://schemas.openxmlformats.org/officeDocument/2006/relationships/slide" Target="slides/slide77.xml"/><Relationship Id="rId8" Type="http://schemas.openxmlformats.org/officeDocument/2006/relationships/slide" Target="slides/slide6.xml"/><Relationship Id="rId79" Type="http://schemas.openxmlformats.org/officeDocument/2006/relationships/slide" Target="slides/slide76.xml"/><Relationship Id="rId78" Type="http://schemas.openxmlformats.org/officeDocument/2006/relationships/slide" Target="slides/slide75.xml"/><Relationship Id="rId77" Type="http://schemas.openxmlformats.org/officeDocument/2006/relationships/slide" Target="slides/slide74.xml"/><Relationship Id="rId76" Type="http://schemas.openxmlformats.org/officeDocument/2006/relationships/slide" Target="slides/slide73.xml"/><Relationship Id="rId75" Type="http://schemas.openxmlformats.org/officeDocument/2006/relationships/slide" Target="slides/slide72.xml"/><Relationship Id="rId74" Type="http://schemas.openxmlformats.org/officeDocument/2006/relationships/slide" Target="slides/slide71.xml"/><Relationship Id="rId73" Type="http://schemas.openxmlformats.org/officeDocument/2006/relationships/slide" Target="slides/slide70.xml"/><Relationship Id="rId72" Type="http://schemas.openxmlformats.org/officeDocument/2006/relationships/slide" Target="slides/slide69.xml"/><Relationship Id="rId71" Type="http://schemas.openxmlformats.org/officeDocument/2006/relationships/slide" Target="slides/slide68.xml"/><Relationship Id="rId70" Type="http://schemas.openxmlformats.org/officeDocument/2006/relationships/slide" Target="slides/slide67.xml"/><Relationship Id="rId7" Type="http://schemas.openxmlformats.org/officeDocument/2006/relationships/slide" Target="slides/slide5.xml"/><Relationship Id="rId69" Type="http://schemas.openxmlformats.org/officeDocument/2006/relationships/slide" Target="slides/slide66.xml"/><Relationship Id="rId68" Type="http://schemas.openxmlformats.org/officeDocument/2006/relationships/slide" Target="slides/slide65.xml"/><Relationship Id="rId67" Type="http://schemas.openxmlformats.org/officeDocument/2006/relationships/slide" Target="slides/slide64.xml"/><Relationship Id="rId66" Type="http://schemas.openxmlformats.org/officeDocument/2006/relationships/slide" Target="slides/slide63.xml"/><Relationship Id="rId65" Type="http://schemas.openxmlformats.org/officeDocument/2006/relationships/slide" Target="slides/slide62.xml"/><Relationship Id="rId64" Type="http://schemas.openxmlformats.org/officeDocument/2006/relationships/slide" Target="slides/slide61.xml"/><Relationship Id="rId63" Type="http://schemas.openxmlformats.org/officeDocument/2006/relationships/slide" Target="slides/slide60.xml"/><Relationship Id="rId62" Type="http://schemas.openxmlformats.org/officeDocument/2006/relationships/slide" Target="slides/slide59.xml"/><Relationship Id="rId61" Type="http://schemas.openxmlformats.org/officeDocument/2006/relationships/slide" Target="slides/slide58.xml"/><Relationship Id="rId60" Type="http://schemas.openxmlformats.org/officeDocument/2006/relationships/slide" Target="slides/slide57.xml"/><Relationship Id="rId6" Type="http://schemas.openxmlformats.org/officeDocument/2006/relationships/slide" Target="slides/slide4.xml"/><Relationship Id="rId59" Type="http://schemas.openxmlformats.org/officeDocument/2006/relationships/slide" Target="slides/slide56.xml"/><Relationship Id="rId58" Type="http://schemas.openxmlformats.org/officeDocument/2006/relationships/slide" Target="slides/slide55.xml"/><Relationship Id="rId57" Type="http://schemas.openxmlformats.org/officeDocument/2006/relationships/slide" Target="slides/slide54.xml"/><Relationship Id="rId56" Type="http://schemas.openxmlformats.org/officeDocument/2006/relationships/slide" Target="slides/slide53.xml"/><Relationship Id="rId55" Type="http://schemas.openxmlformats.org/officeDocument/2006/relationships/slide" Target="slides/slide52.xml"/><Relationship Id="rId54" Type="http://schemas.openxmlformats.org/officeDocument/2006/relationships/slide" Target="slides/slide51.xml"/><Relationship Id="rId53" Type="http://schemas.openxmlformats.org/officeDocument/2006/relationships/slide" Target="slides/slide50.xml"/><Relationship Id="rId52" Type="http://schemas.openxmlformats.org/officeDocument/2006/relationships/slide" Target="slides/slide49.xml"/><Relationship Id="rId51" Type="http://schemas.openxmlformats.org/officeDocument/2006/relationships/slide" Target="slides/slide48.xml"/><Relationship Id="rId50" Type="http://schemas.openxmlformats.org/officeDocument/2006/relationships/slide" Target="slides/slide47.xml"/><Relationship Id="rId5" Type="http://schemas.openxmlformats.org/officeDocument/2006/relationships/slide" Target="slides/slide3.xml"/><Relationship Id="rId49" Type="http://schemas.openxmlformats.org/officeDocument/2006/relationships/slide" Target="slides/slide46.xml"/><Relationship Id="rId48" Type="http://schemas.openxmlformats.org/officeDocument/2006/relationships/slide" Target="slides/slide45.xml"/><Relationship Id="rId47" Type="http://schemas.openxmlformats.org/officeDocument/2006/relationships/slide" Target="slides/slide44.xml"/><Relationship Id="rId46" Type="http://schemas.openxmlformats.org/officeDocument/2006/relationships/slide" Target="slides/slide43.xml"/><Relationship Id="rId45" Type="http://schemas.openxmlformats.org/officeDocument/2006/relationships/slide" Target="slides/slide42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slide" Target="slides/slide2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494F7B-18ED-47AF-8053-2EB69D429B60}" type="datetimeFigureOut">
              <a:rPr lang="en-GB" smtClean="0"/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06B0AAC-EE81-454E-A2DC-C4EC1605545D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427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5427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4CF6CC4-429D-468A-9D27-08C3B67F0E33}" type="slidenum">
              <a:rPr lang="en-GB" altLang="en-US" sz="1200"/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9228" tIns="44614" rIns="89228" bIns="44614"/>
          <a:lstStyle/>
          <a:p>
            <a:endParaRPr lang="en-US" altLang="en-US"/>
          </a:p>
          <a:p>
            <a:endParaRPr lang="en-US" altLang="en-US"/>
          </a:p>
          <a:p>
            <a:r>
              <a:rPr lang="en-US" altLang="en-US"/>
              <a:t>This slide just illustrates what is happening online every minute i.e. the scale of the information and messages being transmitted.</a:t>
            </a:r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82947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  <a:p>
            <a:r>
              <a:rPr lang="en-GB" altLang="en-US"/>
              <a:t>ALL marketing is digital!!</a:t>
            </a:r>
            <a:endParaRPr lang="en-GB" altLang="en-US"/>
          </a:p>
        </p:txBody>
      </p:sp>
      <p:sp>
        <p:nvSpPr>
          <p:cNvPr id="829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63D44D81-EEAF-49A9-8769-6A07B173F88F}" type="slidenum">
              <a:rPr lang="en-GB" altLang="en-US" sz="1200"/>
            </a:fld>
            <a:endParaRPr lang="en-GB" altLang="en-US" sz="120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ChangeArrowheads="1" noTextEdit="1"/>
          </p:cNvSpPr>
          <p:nvPr>
            <p:ph type="sldImg"/>
          </p:nvPr>
        </p:nvSpPr>
        <p:spPr/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  <p:sp>
        <p:nvSpPr>
          <p:cNvPr id="849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8D4D717-ECC7-4239-960E-9796672B1ABD}" type="slidenum">
              <a:rPr lang="en-GB" altLang="en-US" sz="1200"/>
            </a:fld>
            <a:endParaRPr lang="en-GB" alt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7AAAD-F8A9-4EAE-99CB-0374A2A88771}" type="datetimeFigureOut">
              <a:rPr lang="en-SG" smtClean="0"/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2219-BB7D-4FEB-9047-06D2DEFF9B93}" type="slidenum">
              <a:rPr lang="en-SG" smtClean="0"/>
            </a:fld>
            <a:endParaRPr lang="en-SG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7AAAD-F8A9-4EAE-99CB-0374A2A88771}" type="datetimeFigureOut">
              <a:rPr lang="en-SG" smtClean="0"/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2219-BB7D-4FEB-9047-06D2DEFF9B93}" type="slidenum">
              <a:rPr lang="en-SG" smtClean="0"/>
            </a:fld>
            <a:endParaRPr lang="en-SG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7AAAD-F8A9-4EAE-99CB-0374A2A88771}" type="datetimeFigureOut">
              <a:rPr lang="en-SG" smtClean="0"/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2219-BB7D-4FEB-9047-06D2DEFF9B93}" type="slidenum">
              <a:rPr lang="en-SG" smtClean="0"/>
            </a:fld>
            <a:endParaRPr lang="en-SG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7AAAD-F8A9-4EAE-99CB-0374A2A88771}" type="datetimeFigureOut">
              <a:rPr lang="en-SG" smtClean="0"/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2219-BB7D-4FEB-9047-06D2DEFF9B93}" type="slidenum">
              <a:rPr lang="en-SG" smtClean="0"/>
            </a:fld>
            <a:endParaRPr lang="en-SG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7AAAD-F8A9-4EAE-99CB-0374A2A88771}" type="datetimeFigureOut">
              <a:rPr lang="en-SG" smtClean="0"/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2219-BB7D-4FEB-9047-06D2DEFF9B93}" type="slidenum">
              <a:rPr lang="en-SG" smtClean="0"/>
            </a:fld>
            <a:endParaRPr lang="en-SG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7AAAD-F8A9-4EAE-99CB-0374A2A88771}" type="datetimeFigureOut">
              <a:rPr lang="en-SG" smtClean="0"/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2219-BB7D-4FEB-9047-06D2DEFF9B93}" type="slidenum">
              <a:rPr lang="en-SG" smtClean="0"/>
            </a:fld>
            <a:endParaRPr lang="en-SG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7AAAD-F8A9-4EAE-99CB-0374A2A88771}" type="datetimeFigureOut">
              <a:rPr lang="en-SG" smtClean="0"/>
            </a:fld>
            <a:endParaRPr lang="en-S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2219-BB7D-4FEB-9047-06D2DEFF9B93}" type="slidenum">
              <a:rPr lang="en-SG" smtClean="0"/>
            </a:fld>
            <a:endParaRPr lang="en-SG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7AAAD-F8A9-4EAE-99CB-0374A2A88771}" type="datetimeFigureOut">
              <a:rPr lang="en-SG" smtClean="0"/>
            </a:fld>
            <a:endParaRPr lang="en-S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2219-BB7D-4FEB-9047-06D2DEFF9B93}" type="slidenum">
              <a:rPr lang="en-SG" smtClean="0"/>
            </a:fld>
            <a:endParaRPr lang="en-SG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7AAAD-F8A9-4EAE-99CB-0374A2A88771}" type="datetimeFigureOut">
              <a:rPr lang="en-SG" smtClean="0"/>
            </a:fld>
            <a:endParaRPr lang="en-S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2219-BB7D-4FEB-9047-06D2DEFF9B93}" type="slidenum">
              <a:rPr lang="en-SG" smtClean="0"/>
            </a:fld>
            <a:endParaRPr lang="en-SG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7AAAD-F8A9-4EAE-99CB-0374A2A88771}" type="datetimeFigureOut">
              <a:rPr lang="en-SG" smtClean="0"/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2219-BB7D-4FEB-9047-06D2DEFF9B93}" type="slidenum">
              <a:rPr lang="en-SG" smtClean="0"/>
            </a:fld>
            <a:endParaRPr lang="en-SG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7AAAD-F8A9-4EAE-99CB-0374A2A88771}" type="datetimeFigureOut">
              <a:rPr lang="en-SG" smtClean="0"/>
            </a:fld>
            <a:endParaRPr lang="en-S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BE2219-BB7D-4FEB-9047-06D2DEFF9B93}" type="slidenum">
              <a:rPr lang="en-SG" smtClean="0"/>
            </a:fld>
            <a:endParaRPr lang="en-SG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87AAAD-F8A9-4EAE-99CB-0374A2A88771}" type="datetimeFigureOut">
              <a:rPr lang="en-SG" smtClean="0"/>
            </a:fld>
            <a:endParaRPr lang="en-S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E2219-BB7D-4FEB-9047-06D2DEFF9B93}" type="slidenum">
              <a:rPr lang="en-SG" smtClean="0"/>
            </a:fld>
            <a:endParaRPr lang="en-SG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image" Target="../media/image15.png"/><Relationship Id="rId7" Type="http://schemas.openxmlformats.org/officeDocument/2006/relationships/image" Target="../media/image14.pn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1" Type="http://schemas.openxmlformats.org/officeDocument/2006/relationships/image" Target="../media/image20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9" Type="http://schemas.openxmlformats.org/officeDocument/2006/relationships/image" Target="../media/image16.png"/><Relationship Id="rId8" Type="http://schemas.openxmlformats.org/officeDocument/2006/relationships/image" Target="../media/image15.png"/><Relationship Id="rId7" Type="http://schemas.openxmlformats.org/officeDocument/2006/relationships/image" Target="../media/image14.png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5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9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31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32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3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34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5.png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36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3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38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39.png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40.png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41.jpe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42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43.jpeg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44.jpe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45.jpe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46.png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4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image" Target="../media/image48.jpeg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1.jpeg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2.jpeg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54.jpeg"/><Relationship Id="rId1" Type="http://schemas.openxmlformats.org/officeDocument/2006/relationships/image" Target="../media/image5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5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6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7.jpeg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8.jpeg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9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0.pn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1.jpeg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2.jpeg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3.pn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4.jpeg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8614" y="1385321"/>
            <a:ext cx="9718307" cy="2387600"/>
          </a:xfrm>
        </p:spPr>
        <p:txBody>
          <a:bodyPr>
            <a:normAutofit/>
          </a:bodyPr>
          <a:lstStyle/>
          <a:p>
            <a:pPr algn="l"/>
            <a:r>
              <a:rPr lang="en-US" sz="4800" b="1" dirty="0" smtClean="0">
                <a:solidFill>
                  <a:srgbClr val="0C0C0C"/>
                </a:solidFill>
                <a:latin typeface="Arial" panose="020B0604020202020204" pitchFamily="34" charset="0"/>
                <a:ea typeface="Arial" panose="020B0604020202020204"/>
                <a:cs typeface="Arial" panose="020B0604020202020204" pitchFamily="34" charset="0"/>
                <a:sym typeface="Arial" panose="020B0604020202020204"/>
              </a:rPr>
              <a:t>MARKETING AND THE IMPACT OF THE DIGITAL REVOLUTION</a:t>
            </a:r>
            <a:endParaRPr lang="en-GB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/>
          <p:nvPr/>
        </p:nvSpPr>
        <p:spPr>
          <a:xfrm>
            <a:off x="2262189" y="973793"/>
            <a:ext cx="7432675" cy="647700"/>
          </a:xfrm>
          <a:prstGeom prst="rect">
            <a:avLst/>
          </a:prstGeom>
        </p:spPr>
        <p:txBody>
          <a:bodyPr rtlCol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altLang="en-US" dirty="0">
                <a:solidFill>
                  <a:schemeClr val="accent3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Digital Innovations</a:t>
            </a:r>
            <a:endParaRPr lang="en-GB" altLang="en-US" dirty="0">
              <a:solidFill>
                <a:schemeClr val="accent3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68549" y="2212509"/>
            <a:ext cx="3514725" cy="76993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150"/>
              </a:lnSpc>
              <a:spcBef>
                <a:spcPct val="0"/>
              </a:spcBef>
            </a:pPr>
            <a:r>
              <a:rPr lang="en-CA" altLang="en-US" sz="1800" dirty="0">
                <a:cs typeface="Arial" panose="020B0604020202020204" pitchFamily="34" charset="0"/>
                <a:sym typeface="Arial" panose="020B0604020202020204" pitchFamily="34" charset="0"/>
              </a:rPr>
              <a:t>Oculus Rift - </a:t>
            </a:r>
            <a:r>
              <a:rPr lang="en-CA" altLang="en-US" sz="1800" dirty="0">
                <a:solidFill>
                  <a:srgbClr val="009A72"/>
                </a:solidFill>
                <a:cs typeface="Arial" panose="020B0604020202020204" pitchFamily="34" charset="0"/>
                <a:sym typeface="Arial" panose="020B0604020202020204" pitchFamily="34" charset="0"/>
              </a:rPr>
              <a:t>virtual reality headset</a:t>
            </a:r>
            <a:br>
              <a:rPr lang="en-CA" altLang="en-US" sz="1800" dirty="0">
                <a:cs typeface="Arial" panose="020B0604020202020204" pitchFamily="34" charset="0"/>
                <a:sym typeface="Arial" panose="020B0604020202020204" pitchFamily="34" charset="0"/>
              </a:rPr>
            </a:br>
            <a:r>
              <a:rPr lang="en-CA" altLang="en-US" sz="1800" dirty="0">
                <a:cs typeface="Arial" panose="020B0604020202020204" pitchFamily="34" charset="0"/>
                <a:sym typeface="Arial" panose="020B0604020202020204" pitchFamily="34" charset="0"/>
              </a:rPr>
              <a:t>Sold for $2bn to Facebook</a:t>
            </a:r>
            <a:endParaRPr lang="en-CA" altLang="en-US" sz="1800" dirty="0"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4" name="Picture 2" descr="https://upload.wikimedia.org/wikipedia/commons/thumb/9/9b/Beacons_by_jnxyz.education_%2813570846665%29.jpg/220px-Beacons_by_jnxyz.education_%2813570846665%29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450" y="3339445"/>
            <a:ext cx="1701800" cy="254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2"/>
          <p:cNvSpPr txBox="1"/>
          <p:nvPr/>
        </p:nvSpPr>
        <p:spPr>
          <a:xfrm>
            <a:off x="2546349" y="5940033"/>
            <a:ext cx="3336925" cy="36869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lnSpc>
                <a:spcPts val="3150"/>
              </a:lnSpc>
              <a:defRPr/>
            </a:pPr>
            <a:r>
              <a:rPr lang="en-CA" dirty="0">
                <a:cs typeface="Calibri" panose="020F0502020204030204"/>
              </a:rPr>
              <a:t>IBeacons</a:t>
            </a:r>
            <a:endParaRPr lang="en-CA" dirty="0">
              <a:cs typeface="Calibri" panose="020F0502020204030204"/>
            </a:endParaRPr>
          </a:p>
        </p:txBody>
      </p:sp>
      <p:pic>
        <p:nvPicPr>
          <p:cNvPr id="6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56" t="36920" r="5415" b="10637"/>
          <a:stretch>
            <a:fillRect/>
          </a:stretch>
        </p:blipFill>
        <p:spPr bwMode="auto">
          <a:xfrm>
            <a:off x="7243763" y="2982913"/>
            <a:ext cx="2654300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7243763" y="5940033"/>
            <a:ext cx="26543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1040"/>
              </a:lnSpc>
              <a:spcBef>
                <a:spcPct val="0"/>
              </a:spcBef>
              <a:buNone/>
            </a:pPr>
            <a:r>
              <a:rPr lang="en-CA" altLang="en-US" sz="900" dirty="0">
                <a:solidFill>
                  <a:srgbClr val="90BA2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http://www.theguardian.com/technology/2014/mar/31/oculus-rift-facebook-virtual-reality</a:t>
            </a:r>
            <a:endParaRPr lang="en-CA" altLang="en-US" sz="900" dirty="0">
              <a:solidFill>
                <a:srgbClr val="90BA2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ts val="1040"/>
              </a:lnSpc>
              <a:spcBef>
                <a:spcPct val="0"/>
              </a:spcBef>
              <a:buNone/>
            </a:pPr>
            <a:endParaRPr lang="en-CA" altLang="en-US" sz="9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/>
          <p:nvPr/>
        </p:nvSpPr>
        <p:spPr>
          <a:xfrm>
            <a:off x="2379662" y="1296694"/>
            <a:ext cx="7432675" cy="576262"/>
          </a:xfrm>
          <a:prstGeom prst="rect">
            <a:avLst/>
          </a:prstGeom>
        </p:spPr>
        <p:txBody>
          <a:bodyPr rtlCol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altLang="en-US" dirty="0">
                <a:solidFill>
                  <a:schemeClr val="accent3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Digital Innovations</a:t>
            </a:r>
            <a:endParaRPr lang="en-GB" altLang="en-US" dirty="0">
              <a:solidFill>
                <a:schemeClr val="accent3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1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33" t="13605" r="3751" b="13914"/>
          <a:stretch>
            <a:fillRect/>
          </a:stretch>
        </p:blipFill>
        <p:spPr bwMode="auto">
          <a:xfrm>
            <a:off x="2467271" y="2001626"/>
            <a:ext cx="7053263" cy="403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66975" y="1065162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en-US" sz="3600" b="1" dirty="0">
                <a:solidFill>
                  <a:schemeClr val="accent3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Internet of Things (IoT)</a:t>
            </a:r>
            <a:endParaRPr lang="en-SG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466975" y="2431862"/>
            <a:ext cx="60960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en-GB" altLang="en-US" dirty="0">
                <a:latin typeface="Arial Unicode MS" pitchFamily="34" charset="-128"/>
                <a:ea typeface="Arial Unicode MS" pitchFamily="34" charset="-128"/>
              </a:rPr>
              <a:t>Extending the current Internet and providing connection, communication, and </a:t>
            </a:r>
            <a:r>
              <a:rPr lang="en-GB" altLang="en-US" dirty="0">
                <a:solidFill>
                  <a:srgbClr val="009A72"/>
                </a:solidFill>
                <a:latin typeface="Arial Unicode MS" pitchFamily="34" charset="-128"/>
                <a:ea typeface="Arial Unicode MS" pitchFamily="34" charset="-128"/>
              </a:rPr>
              <a:t>inter-networking between devices and physical objects</a:t>
            </a:r>
            <a:r>
              <a:rPr lang="en-GB" altLang="en-US" dirty="0">
                <a:latin typeface="Arial Unicode MS" pitchFamily="34" charset="-128"/>
                <a:ea typeface="Arial Unicode MS" pitchFamily="34" charset="-128"/>
              </a:rPr>
              <a:t>, or "Things," is a growing trend that is often referred to as the </a:t>
            </a:r>
            <a:r>
              <a:rPr lang="en-GB" altLang="en-US" b="1" dirty="0">
                <a:solidFill>
                  <a:srgbClr val="009A72"/>
                </a:solidFill>
                <a:latin typeface="Arial Unicode MS" pitchFamily="34" charset="-128"/>
                <a:ea typeface="Arial Unicode MS" pitchFamily="34" charset="-128"/>
              </a:rPr>
              <a:t>Internet of Things (IoT)</a:t>
            </a:r>
            <a:endParaRPr lang="en-GB" altLang="en-US" b="1" dirty="0">
              <a:solidFill>
                <a:srgbClr val="009A72"/>
              </a:solidFill>
              <a:latin typeface="Arial Unicode MS" pitchFamily="34" charset="-128"/>
              <a:ea typeface="Arial Unicode MS" pitchFamily="34" charset="-128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en-GB" altLang="en-US" dirty="0">
              <a:latin typeface="Arial Unicode MS" pitchFamily="34" charset="-128"/>
              <a:ea typeface="Arial Unicode MS" pitchFamily="34" charset="-128"/>
            </a:endParaRPr>
          </a:p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en-GB" altLang="en-US" dirty="0">
                <a:latin typeface="Arial Unicode MS" pitchFamily="34" charset="-128"/>
                <a:ea typeface="Arial Unicode MS" pitchFamily="34" charset="-128"/>
              </a:rPr>
              <a:t>“The technologies and solutions that enable </a:t>
            </a:r>
            <a:r>
              <a:rPr lang="en-GB" altLang="en-US" dirty="0">
                <a:solidFill>
                  <a:srgbClr val="009A72"/>
                </a:solidFill>
                <a:latin typeface="Arial Unicode MS" pitchFamily="34" charset="-128"/>
                <a:ea typeface="Arial Unicode MS" pitchFamily="34" charset="-128"/>
              </a:rPr>
              <a:t>integration of real world data and services </a:t>
            </a:r>
            <a:r>
              <a:rPr lang="en-GB" altLang="en-US" dirty="0">
                <a:latin typeface="Arial Unicode MS" pitchFamily="34" charset="-128"/>
                <a:ea typeface="Arial Unicode MS" pitchFamily="34" charset="-128"/>
              </a:rPr>
              <a:t>into the current information networking technologies are often described under the umbrella term of the </a:t>
            </a:r>
            <a:r>
              <a:rPr lang="en-GB" altLang="en-US" b="1" dirty="0">
                <a:solidFill>
                  <a:srgbClr val="009A72"/>
                </a:solidFill>
                <a:latin typeface="Arial Unicode MS" pitchFamily="34" charset="-128"/>
                <a:ea typeface="Arial Unicode MS" pitchFamily="34" charset="-128"/>
              </a:rPr>
              <a:t>Internet of Things (IoT)”</a:t>
            </a:r>
            <a:endParaRPr lang="en-GB" altLang="en-US" b="1" dirty="0">
              <a:solidFill>
                <a:srgbClr val="009A72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/>
          <p:nvPr/>
        </p:nvSpPr>
        <p:spPr>
          <a:xfrm>
            <a:off x="1630363" y="527847"/>
            <a:ext cx="10002313" cy="722313"/>
          </a:xfrm>
          <a:prstGeom prst="rect">
            <a:avLst/>
          </a:prstGeom>
        </p:spPr>
        <p:txBody>
          <a:bodyPr rtlCol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altLang="en-US" sz="3600" dirty="0" smtClean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SENSOR DEVICES ARE BECOMING WIDELY AVAILABLE</a:t>
            </a:r>
            <a:endParaRPr lang="en-GB" altLang="en-US" sz="3600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1436688" y="2660650"/>
            <a:ext cx="16129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- Programmable devices</a:t>
            </a:r>
            <a:endParaRPr lang="en-US" altLang="en-US" sz="1200" dirty="0">
              <a:solidFill>
                <a:srgbClr val="000000"/>
              </a:solidFill>
              <a:latin typeface="Verdana" panose="020B060403050404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- Off-the-shelf gadgets/tools</a:t>
            </a:r>
            <a:endParaRPr lang="en-US" altLang="en-US" sz="1200" dirty="0">
              <a:solidFill>
                <a:srgbClr val="000000"/>
              </a:solidFill>
              <a:latin typeface="Verdana" panose="020B060403050404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363" y="3903662"/>
            <a:ext cx="2286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233" y="5075237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388" y="2720976"/>
            <a:ext cx="1657350" cy="161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463" y="2373314"/>
            <a:ext cx="1485900" cy="110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677" y="3479801"/>
            <a:ext cx="1277937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486" y="5189537"/>
            <a:ext cx="17145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9" y="2237583"/>
            <a:ext cx="16002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639" y="3550443"/>
            <a:ext cx="1943100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1239" y="5260180"/>
            <a:ext cx="1582737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IoT_things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987" y="1861598"/>
            <a:ext cx="7566025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en-US" dirty="0">
                <a:solidFill>
                  <a:schemeClr val="accent3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Things connected</a:t>
            </a:r>
            <a:endParaRPr lang="en-SG" dirty="0"/>
          </a:p>
        </p:txBody>
      </p:sp>
      <p:sp>
        <p:nvSpPr>
          <p:cNvPr id="6" name="TextBox 5"/>
          <p:cNvSpPr txBox="1"/>
          <p:nvPr/>
        </p:nvSpPr>
        <p:spPr>
          <a:xfrm>
            <a:off x="2312987" y="777330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en-US" sz="32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Things connected</a:t>
            </a:r>
            <a:endParaRPr lang="en-SG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3048000" y="330624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en-US" dirty="0">
                <a:solidFill>
                  <a:schemeClr val="accent3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Things connected</a:t>
            </a:r>
            <a:endParaRPr lang="en-SG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b="1" dirty="0" smtClean="0"/>
              <a:t>COMPONENTS OF DIGITAL MARKETING</a:t>
            </a:r>
            <a:endParaRPr lang="en-GB" b="1" dirty="0"/>
          </a:p>
        </p:txBody>
      </p:sp>
      <p:sp>
        <p:nvSpPr>
          <p:cNvPr id="5" name="Oval 4"/>
          <p:cNvSpPr/>
          <p:nvPr/>
        </p:nvSpPr>
        <p:spPr>
          <a:xfrm>
            <a:off x="4308104" y="2282644"/>
            <a:ext cx="1962753" cy="1636295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dirty="0" smtClean="0"/>
              <a:t>DIGITAL MARKETING</a:t>
            </a:r>
            <a:endParaRPr lang="en-GB" dirty="0"/>
          </a:p>
        </p:txBody>
      </p:sp>
      <p:sp>
        <p:nvSpPr>
          <p:cNvPr id="6" name="Oval 5"/>
          <p:cNvSpPr/>
          <p:nvPr/>
        </p:nvSpPr>
        <p:spPr>
          <a:xfrm>
            <a:off x="8508730" y="3234086"/>
            <a:ext cx="1482293" cy="12897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 dirty="0" smtClean="0"/>
              <a:t>BRANDING </a:t>
            </a:r>
            <a:endParaRPr lang="en-GB" sz="1400" dirty="0"/>
          </a:p>
        </p:txBody>
      </p:sp>
      <p:sp>
        <p:nvSpPr>
          <p:cNvPr id="7" name="Oval 6"/>
          <p:cNvSpPr/>
          <p:nvPr/>
        </p:nvSpPr>
        <p:spPr>
          <a:xfrm>
            <a:off x="8508730" y="4825610"/>
            <a:ext cx="1482293" cy="12897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 dirty="0" smtClean="0"/>
              <a:t>SOCIAL MEDIA</a:t>
            </a:r>
            <a:endParaRPr lang="en-GB" sz="1400" dirty="0"/>
          </a:p>
        </p:txBody>
      </p:sp>
      <p:sp>
        <p:nvSpPr>
          <p:cNvPr id="8" name="Oval 7"/>
          <p:cNvSpPr/>
          <p:nvPr/>
        </p:nvSpPr>
        <p:spPr>
          <a:xfrm>
            <a:off x="8439750" y="1642561"/>
            <a:ext cx="1551273" cy="128978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 dirty="0" smtClean="0"/>
              <a:t>CONTENT MARKETING</a:t>
            </a:r>
            <a:endParaRPr lang="en-GB" sz="1400" dirty="0"/>
          </a:p>
        </p:txBody>
      </p:sp>
      <p:sp>
        <p:nvSpPr>
          <p:cNvPr id="9" name="Oval 8"/>
          <p:cNvSpPr/>
          <p:nvPr/>
        </p:nvSpPr>
        <p:spPr>
          <a:xfrm>
            <a:off x="6347059" y="4825610"/>
            <a:ext cx="1559295" cy="1289788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 dirty="0" smtClean="0"/>
              <a:t>EMAIL MARKETING</a:t>
            </a:r>
            <a:endParaRPr lang="en-GB" sz="1400" dirty="0"/>
          </a:p>
        </p:txBody>
      </p:sp>
      <p:sp>
        <p:nvSpPr>
          <p:cNvPr id="10" name="Oval 9"/>
          <p:cNvSpPr/>
          <p:nvPr/>
        </p:nvSpPr>
        <p:spPr>
          <a:xfrm>
            <a:off x="4524669" y="4901007"/>
            <a:ext cx="1559295" cy="1289788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 dirty="0" smtClean="0"/>
              <a:t>YOUTUBE</a:t>
            </a:r>
            <a:endParaRPr lang="en-CA" sz="1400" dirty="0" smtClean="0"/>
          </a:p>
          <a:p>
            <a:pPr algn="ctr"/>
            <a:r>
              <a:rPr lang="en-CA" sz="1400" dirty="0" smtClean="0"/>
              <a:t>MARKETING</a:t>
            </a:r>
            <a:endParaRPr lang="en-GB" sz="1400" dirty="0"/>
          </a:p>
        </p:txBody>
      </p:sp>
      <p:sp>
        <p:nvSpPr>
          <p:cNvPr id="11" name="Oval 10"/>
          <p:cNvSpPr/>
          <p:nvPr/>
        </p:nvSpPr>
        <p:spPr>
          <a:xfrm>
            <a:off x="2825011" y="4901007"/>
            <a:ext cx="1559295" cy="1289788"/>
          </a:xfrm>
          <a:prstGeom prst="ellipse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 dirty="0" smtClean="0"/>
              <a:t>SEO</a:t>
            </a:r>
            <a:endParaRPr lang="en-GB" sz="1400" dirty="0"/>
          </a:p>
        </p:txBody>
      </p:sp>
      <p:sp>
        <p:nvSpPr>
          <p:cNvPr id="12" name="Oval 11"/>
          <p:cNvSpPr/>
          <p:nvPr/>
        </p:nvSpPr>
        <p:spPr>
          <a:xfrm>
            <a:off x="914394" y="4904363"/>
            <a:ext cx="1559295" cy="128978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 dirty="0" smtClean="0"/>
              <a:t>WEB</a:t>
            </a:r>
            <a:endParaRPr lang="en-CA" sz="1400" dirty="0" smtClean="0"/>
          </a:p>
          <a:p>
            <a:pPr algn="ctr"/>
            <a:r>
              <a:rPr lang="en-CA" sz="1400" dirty="0" smtClean="0"/>
              <a:t>DESIGN</a:t>
            </a:r>
            <a:endParaRPr lang="en-GB" sz="1400" dirty="0"/>
          </a:p>
        </p:txBody>
      </p:sp>
      <p:sp>
        <p:nvSpPr>
          <p:cNvPr id="13" name="Oval 12"/>
          <p:cNvSpPr/>
          <p:nvPr/>
        </p:nvSpPr>
        <p:spPr>
          <a:xfrm>
            <a:off x="738732" y="3117782"/>
            <a:ext cx="1734955" cy="131946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 dirty="0" smtClean="0"/>
              <a:t>APP DEV</a:t>
            </a:r>
            <a:endParaRPr lang="en-GB" sz="1400" dirty="0"/>
          </a:p>
        </p:txBody>
      </p:sp>
      <p:sp>
        <p:nvSpPr>
          <p:cNvPr id="14" name="Oval 13"/>
          <p:cNvSpPr/>
          <p:nvPr/>
        </p:nvSpPr>
        <p:spPr>
          <a:xfrm>
            <a:off x="801295" y="1637750"/>
            <a:ext cx="1559295" cy="1289788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sz="1400" dirty="0" smtClean="0"/>
              <a:t>SEM</a:t>
            </a:r>
            <a:endParaRPr lang="en-GB" sz="1400" dirty="0"/>
          </a:p>
        </p:txBody>
      </p:sp>
      <p:cxnSp>
        <p:nvCxnSpPr>
          <p:cNvPr id="16" name="Straight Arrow Connector 15"/>
          <p:cNvCxnSpPr>
            <a:stCxn id="5" idx="6"/>
            <a:endCxn id="8" idx="2"/>
          </p:cNvCxnSpPr>
          <p:nvPr/>
        </p:nvCxnSpPr>
        <p:spPr>
          <a:xfrm flipV="1">
            <a:off x="6270857" y="2287456"/>
            <a:ext cx="2168893" cy="81333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5" idx="6"/>
            <a:endCxn id="6" idx="2"/>
          </p:cNvCxnSpPr>
          <p:nvPr/>
        </p:nvCxnSpPr>
        <p:spPr>
          <a:xfrm>
            <a:off x="6270857" y="3100792"/>
            <a:ext cx="2237873" cy="77818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5" idx="6"/>
            <a:endCxn id="7" idx="1"/>
          </p:cNvCxnSpPr>
          <p:nvPr/>
        </p:nvCxnSpPr>
        <p:spPr>
          <a:xfrm>
            <a:off x="6270857" y="3100792"/>
            <a:ext cx="2454950" cy="1913703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5" idx="4"/>
            <a:endCxn id="9" idx="0"/>
          </p:cNvCxnSpPr>
          <p:nvPr/>
        </p:nvCxnSpPr>
        <p:spPr>
          <a:xfrm>
            <a:off x="5289481" y="3918939"/>
            <a:ext cx="1837226" cy="906671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5" idx="4"/>
            <a:endCxn id="10" idx="0"/>
          </p:cNvCxnSpPr>
          <p:nvPr/>
        </p:nvCxnSpPr>
        <p:spPr>
          <a:xfrm>
            <a:off x="5289481" y="3918939"/>
            <a:ext cx="14836" cy="9820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5" idx="4"/>
            <a:endCxn id="11" idx="0"/>
          </p:cNvCxnSpPr>
          <p:nvPr/>
        </p:nvCxnSpPr>
        <p:spPr>
          <a:xfrm flipH="1">
            <a:off x="3604659" y="3918939"/>
            <a:ext cx="1684822" cy="98206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>
            <a:stCxn id="5" idx="2"/>
            <a:endCxn id="12" idx="7"/>
          </p:cNvCxnSpPr>
          <p:nvPr/>
        </p:nvCxnSpPr>
        <p:spPr>
          <a:xfrm flipH="1">
            <a:off x="2245336" y="3100792"/>
            <a:ext cx="2062768" cy="199245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endCxn id="13" idx="6"/>
          </p:cNvCxnSpPr>
          <p:nvPr/>
        </p:nvCxnSpPr>
        <p:spPr>
          <a:xfrm flipH="1">
            <a:off x="2473687" y="3120772"/>
            <a:ext cx="1834417" cy="65674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>
            <a:stCxn id="5" idx="2"/>
            <a:endCxn id="14" idx="6"/>
          </p:cNvCxnSpPr>
          <p:nvPr/>
        </p:nvCxnSpPr>
        <p:spPr>
          <a:xfrm flipH="1" flipV="1">
            <a:off x="2360590" y="2282644"/>
            <a:ext cx="1947514" cy="81814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TRADITIONAL MARKETING: NEWSPAPERS, FLYERS, MAGAZINES, POSTERS ETC</a:t>
            </a:r>
            <a:endParaRPr lang="en-CA" dirty="0" smtClean="0"/>
          </a:p>
          <a:p>
            <a:r>
              <a:rPr lang="en-CA" dirty="0" smtClean="0"/>
              <a:t>DIGITAL MARKETING: SOCIAL MEDIA, WEBSITES, EMAIL ETC</a:t>
            </a:r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b="1" dirty="0" smtClean="0"/>
              <a:t>DIFFERENCE BETWEEN TRADITONAL </a:t>
            </a:r>
            <a:br>
              <a:rPr lang="en-CA" b="1" dirty="0" smtClean="0"/>
            </a:br>
            <a:r>
              <a:rPr lang="en-CA" b="1" dirty="0" smtClean="0"/>
              <a:t>AND DIGITAL MARKETING</a:t>
            </a:r>
            <a:endParaRPr lang="en-GB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High cost</a:t>
            </a:r>
            <a:endParaRPr lang="en-CA" dirty="0" smtClean="0"/>
          </a:p>
          <a:p>
            <a:r>
              <a:rPr lang="en-CA" dirty="0" smtClean="0"/>
              <a:t>Low interaction</a:t>
            </a:r>
            <a:endParaRPr lang="en-CA" dirty="0" smtClean="0"/>
          </a:p>
          <a:p>
            <a:r>
              <a:rPr lang="en-CA" dirty="0" smtClean="0"/>
              <a:t>Lack customisation options</a:t>
            </a:r>
            <a:endParaRPr lang="en-CA" dirty="0" smtClean="0"/>
          </a:p>
          <a:p>
            <a:r>
              <a:rPr lang="en-CA" dirty="0" smtClean="0"/>
              <a:t>Slow to update</a:t>
            </a:r>
            <a:endParaRPr lang="en-CA" dirty="0" smtClean="0"/>
          </a:p>
          <a:p>
            <a:r>
              <a:rPr lang="en-CA" dirty="0" smtClean="0"/>
              <a:t>Poor campaign measurement </a:t>
            </a:r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b="1" dirty="0" smtClean="0"/>
              <a:t>DISADVANTAGES OF </a:t>
            </a:r>
            <a:br>
              <a:rPr lang="en-CA" b="1" dirty="0" smtClean="0"/>
            </a:br>
            <a:r>
              <a:rPr lang="en-CA" b="1" dirty="0" smtClean="0"/>
              <a:t>TRADITIONAL MARKETING</a:t>
            </a:r>
            <a:endParaRPr lang="en-GB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Higher level of customer engagement</a:t>
            </a:r>
            <a:endParaRPr lang="en-CA" dirty="0" smtClean="0"/>
          </a:p>
          <a:p>
            <a:r>
              <a:rPr lang="en-CA" dirty="0" smtClean="0"/>
              <a:t>Measurements of success are available real-time</a:t>
            </a:r>
            <a:endParaRPr lang="en-CA" dirty="0" smtClean="0"/>
          </a:p>
          <a:p>
            <a:r>
              <a:rPr lang="en-CA" dirty="0" smtClean="0"/>
              <a:t>Bigger audience range</a:t>
            </a:r>
            <a:endParaRPr lang="en-CA" dirty="0" smtClean="0"/>
          </a:p>
          <a:p>
            <a:r>
              <a:rPr lang="en-CA" dirty="0" smtClean="0"/>
              <a:t>Less expensive </a:t>
            </a:r>
            <a:endParaRPr lang="en-CA" dirty="0" smtClean="0"/>
          </a:p>
          <a:p>
            <a:r>
              <a:rPr lang="en-CA" dirty="0" smtClean="0"/>
              <a:t>Targeted marketing via SEO</a:t>
            </a:r>
            <a:endParaRPr lang="en-CA" dirty="0" smtClean="0"/>
          </a:p>
          <a:p>
            <a:r>
              <a:rPr lang="en-CA" dirty="0" smtClean="0"/>
              <a:t>Connects with digital savvy audience</a:t>
            </a:r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b="1" dirty="0" smtClean="0"/>
              <a:t>ADVANTAGES OF DIGITAL MARKETING</a:t>
            </a:r>
            <a:endParaRPr lang="en-GB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652" y="1324928"/>
            <a:ext cx="11847896" cy="4351338"/>
          </a:xfrm>
        </p:spPr>
        <p:txBody>
          <a:bodyPr>
            <a:noAutofit/>
          </a:bodyPr>
          <a:lstStyle/>
          <a:p>
            <a:pPr algn="ctr">
              <a:lnSpc>
                <a:spcPct val="170000"/>
              </a:lnSpc>
            </a:pPr>
            <a:r>
              <a:rPr lang="en-US" sz="1800" b="1" dirty="0" smtClean="0"/>
              <a:t>WHY INTEGRATE TRADTIONAL AND DIGITAL MARKETING?</a:t>
            </a:r>
            <a:endParaRPr lang="en-US" sz="1800" b="1" dirty="0" smtClean="0"/>
          </a:p>
          <a:p>
            <a:pPr>
              <a:lnSpc>
                <a:spcPct val="170000"/>
              </a:lnSpc>
            </a:pPr>
            <a:r>
              <a:rPr lang="en-US" sz="1600" dirty="0" smtClean="0"/>
              <a:t>Both </a:t>
            </a:r>
            <a:r>
              <a:rPr lang="en-US" sz="1600" dirty="0"/>
              <a:t>mediums offer different results, depending on the product being marketed. To generate the best, most effective results, it is a good idea to market both online and </a:t>
            </a:r>
            <a:r>
              <a:rPr lang="en-US" sz="1600" dirty="0" smtClean="0"/>
              <a:t>offline. This approach will also attract </a:t>
            </a:r>
            <a:r>
              <a:rPr lang="en-US" sz="1600" dirty="0"/>
              <a:t>and convert more people than just marketing in one medium. Not everyone is online all the time so this is where traditional marketing comes in to fill the gap.</a:t>
            </a:r>
            <a:endParaRPr lang="en-US" sz="1600" dirty="0"/>
          </a:p>
          <a:p>
            <a:pPr>
              <a:lnSpc>
                <a:spcPct val="170000"/>
              </a:lnSpc>
            </a:pPr>
            <a:r>
              <a:rPr lang="en-US" sz="1600" dirty="0" smtClean="0"/>
              <a:t>Companies relying solely on traditional or digital marketing lose </a:t>
            </a:r>
            <a:r>
              <a:rPr lang="en-US" sz="1600" dirty="0"/>
              <a:t>a lot of </a:t>
            </a:r>
            <a:r>
              <a:rPr lang="en-US" sz="1600" dirty="0" smtClean="0"/>
              <a:t>potential customers because each media </a:t>
            </a:r>
            <a:r>
              <a:rPr lang="en-US" sz="1600" dirty="0"/>
              <a:t>only covers a portion of </a:t>
            </a:r>
            <a:r>
              <a:rPr lang="en-US" sz="1600" dirty="0" smtClean="0"/>
              <a:t>the target audience and make their customers feel alienated.</a:t>
            </a:r>
            <a:endParaRPr lang="en-US" sz="1600" dirty="0"/>
          </a:p>
          <a:p>
            <a:pPr>
              <a:lnSpc>
                <a:spcPct val="170000"/>
              </a:lnSpc>
            </a:pPr>
            <a:r>
              <a:rPr lang="en-US" sz="1600" dirty="0"/>
              <a:t>Many people still listen to the radio, watch television and read the newspaper and magazines. Traditional marketing is not dead. </a:t>
            </a:r>
            <a:endParaRPr lang="en-US" sz="1600" dirty="0"/>
          </a:p>
          <a:p>
            <a:pPr>
              <a:lnSpc>
                <a:spcPct val="170000"/>
              </a:lnSpc>
            </a:pPr>
            <a:r>
              <a:rPr lang="en-US" sz="1600" dirty="0" smtClean="0"/>
              <a:t>Therefore, companies need to incorporate both </a:t>
            </a:r>
            <a:r>
              <a:rPr lang="en-US" sz="1600" dirty="0"/>
              <a:t>online and offline marketing methods </a:t>
            </a:r>
            <a:r>
              <a:rPr lang="en-US" sz="1600" dirty="0" smtClean="0"/>
              <a:t>in order to tie </a:t>
            </a:r>
            <a:r>
              <a:rPr lang="en-US" sz="1600" dirty="0"/>
              <a:t>all marketing efforts together</a:t>
            </a:r>
            <a:r>
              <a:rPr lang="en-US" sz="1600" dirty="0" smtClean="0"/>
              <a:t>.</a:t>
            </a:r>
            <a:endParaRPr lang="en-GB" sz="1600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211121"/>
            <a:ext cx="10515600" cy="1325563"/>
          </a:xfrm>
        </p:spPr>
        <p:txBody>
          <a:bodyPr/>
          <a:lstStyle/>
          <a:p>
            <a:pPr algn="ctr"/>
            <a:r>
              <a:rPr lang="en-CA" b="1" dirty="0" smtClean="0"/>
              <a:t>HOW TO INTEGRATE TRADITONAL </a:t>
            </a:r>
            <a:br>
              <a:rPr lang="en-CA" b="1" dirty="0" smtClean="0"/>
            </a:br>
            <a:r>
              <a:rPr lang="en-CA" b="1" dirty="0" smtClean="0"/>
              <a:t>AND DIGITAL MARKETING?</a:t>
            </a:r>
            <a:endParaRPr lang="en-GB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6652" y="5345093"/>
            <a:ext cx="2113284" cy="144498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966062" y="6462166"/>
            <a:ext cx="114363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spc="-5" dirty="0">
                <a:solidFill>
                  <a:srgbClr val="221F1F"/>
                </a:solidFill>
                <a:latin typeface="Arial MT"/>
                <a:cs typeface="Arial MT"/>
              </a:rPr>
              <a:t>londonmet.ac.uk</a:t>
            </a:r>
            <a:endParaRPr sz="1200">
              <a:latin typeface="Arial MT"/>
              <a:cs typeface="Arial MT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6958709" y="211018"/>
            <a:ext cx="4553105" cy="382156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spc="-5" dirty="0">
                <a:latin typeface="Merriweather" panose="00000500000000000000" pitchFamily="2" charset="0"/>
              </a:rPr>
              <a:t>Module</a:t>
            </a:r>
            <a:r>
              <a:rPr sz="2400" spc="-75" dirty="0">
                <a:latin typeface="Merriweather" panose="00000500000000000000" pitchFamily="2" charset="0"/>
              </a:rPr>
              <a:t> </a:t>
            </a:r>
            <a:r>
              <a:rPr sz="2400" dirty="0">
                <a:latin typeface="Merriweather" panose="00000500000000000000" pitchFamily="2" charset="0"/>
              </a:rPr>
              <a:t>Overview</a:t>
            </a:r>
            <a:endParaRPr sz="2400" dirty="0">
              <a:latin typeface="Merriweather" panose="00000500000000000000" pitchFamily="2" charset="0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000756" y="1325880"/>
            <a:ext cx="1525905" cy="1369060"/>
            <a:chOff x="1476755" y="1325880"/>
            <a:chExt cx="1525905" cy="1369060"/>
          </a:xfrm>
        </p:grpSpPr>
        <p:sp>
          <p:nvSpPr>
            <p:cNvPr id="7" name="object 7"/>
            <p:cNvSpPr/>
            <p:nvPr/>
          </p:nvSpPr>
          <p:spPr>
            <a:xfrm>
              <a:off x="1716023" y="1554480"/>
              <a:ext cx="137160" cy="1140460"/>
            </a:xfrm>
            <a:custGeom>
              <a:avLst/>
              <a:gdLst/>
              <a:ahLst/>
              <a:cxnLst/>
              <a:rect l="l" t="t" r="r" b="b"/>
              <a:pathLst>
                <a:path w="137160" h="1140460">
                  <a:moveTo>
                    <a:pt x="137160" y="0"/>
                  </a:moveTo>
                  <a:lnTo>
                    <a:pt x="0" y="0"/>
                  </a:lnTo>
                  <a:lnTo>
                    <a:pt x="0" y="1139952"/>
                  </a:lnTo>
                  <a:lnTo>
                    <a:pt x="137160" y="1139952"/>
                  </a:lnTo>
                  <a:lnTo>
                    <a:pt x="137160" y="0"/>
                  </a:lnTo>
                  <a:close/>
                </a:path>
              </a:pathLst>
            </a:custGeom>
            <a:solidFill>
              <a:srgbClr val="AAC9B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1476755" y="1325880"/>
              <a:ext cx="1525905" cy="916305"/>
            </a:xfrm>
            <a:custGeom>
              <a:avLst/>
              <a:gdLst/>
              <a:ahLst/>
              <a:cxnLst/>
              <a:rect l="l" t="t" r="r" b="b"/>
              <a:pathLst>
                <a:path w="1525905" h="916305">
                  <a:moveTo>
                    <a:pt x="1433957" y="0"/>
                  </a:moveTo>
                  <a:lnTo>
                    <a:pt x="91566" y="0"/>
                  </a:lnTo>
                  <a:lnTo>
                    <a:pt x="55935" y="7199"/>
                  </a:lnTo>
                  <a:lnTo>
                    <a:pt x="26828" y="26828"/>
                  </a:lnTo>
                  <a:lnTo>
                    <a:pt x="7199" y="55935"/>
                  </a:lnTo>
                  <a:lnTo>
                    <a:pt x="0" y="91567"/>
                  </a:lnTo>
                  <a:lnTo>
                    <a:pt x="0" y="824357"/>
                  </a:lnTo>
                  <a:lnTo>
                    <a:pt x="7199" y="859988"/>
                  </a:lnTo>
                  <a:lnTo>
                    <a:pt x="26828" y="889095"/>
                  </a:lnTo>
                  <a:lnTo>
                    <a:pt x="55935" y="908724"/>
                  </a:lnTo>
                  <a:lnTo>
                    <a:pt x="91566" y="915924"/>
                  </a:lnTo>
                  <a:lnTo>
                    <a:pt x="1433957" y="915924"/>
                  </a:lnTo>
                  <a:lnTo>
                    <a:pt x="1469588" y="908724"/>
                  </a:lnTo>
                  <a:lnTo>
                    <a:pt x="1498695" y="889095"/>
                  </a:lnTo>
                  <a:lnTo>
                    <a:pt x="1518324" y="859988"/>
                  </a:lnTo>
                  <a:lnTo>
                    <a:pt x="1525524" y="824357"/>
                  </a:lnTo>
                  <a:lnTo>
                    <a:pt x="1525524" y="91567"/>
                  </a:lnTo>
                  <a:lnTo>
                    <a:pt x="1518324" y="55935"/>
                  </a:lnTo>
                  <a:lnTo>
                    <a:pt x="1498695" y="26828"/>
                  </a:lnTo>
                  <a:lnTo>
                    <a:pt x="1469588" y="7199"/>
                  </a:lnTo>
                  <a:lnTo>
                    <a:pt x="1433957" y="0"/>
                  </a:lnTo>
                  <a:close/>
                </a:path>
              </a:pathLst>
            </a:custGeom>
            <a:solidFill>
              <a:srgbClr val="009A7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3222498" y="1665173"/>
            <a:ext cx="108331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1.</a:t>
            </a:r>
            <a:r>
              <a:rPr sz="1200" b="1" spc="-4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Introduction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3000756" y="2473452"/>
            <a:ext cx="1525905" cy="1365885"/>
            <a:chOff x="1476755" y="2473451"/>
            <a:chExt cx="1525905" cy="1365885"/>
          </a:xfrm>
        </p:grpSpPr>
        <p:sp>
          <p:nvSpPr>
            <p:cNvPr id="11" name="object 11"/>
            <p:cNvSpPr/>
            <p:nvPr/>
          </p:nvSpPr>
          <p:spPr>
            <a:xfrm>
              <a:off x="1716023" y="2700527"/>
              <a:ext cx="137160" cy="1138555"/>
            </a:xfrm>
            <a:custGeom>
              <a:avLst/>
              <a:gdLst/>
              <a:ahLst/>
              <a:cxnLst/>
              <a:rect l="l" t="t" r="r" b="b"/>
              <a:pathLst>
                <a:path w="137160" h="1138554">
                  <a:moveTo>
                    <a:pt x="137160" y="0"/>
                  </a:moveTo>
                  <a:lnTo>
                    <a:pt x="0" y="0"/>
                  </a:lnTo>
                  <a:lnTo>
                    <a:pt x="0" y="1138428"/>
                  </a:lnTo>
                  <a:lnTo>
                    <a:pt x="137160" y="1138428"/>
                  </a:lnTo>
                  <a:lnTo>
                    <a:pt x="137160" y="0"/>
                  </a:lnTo>
                  <a:close/>
                </a:path>
              </a:pathLst>
            </a:custGeom>
            <a:solidFill>
              <a:srgbClr val="AAC9B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476755" y="2473451"/>
              <a:ext cx="1525905" cy="914400"/>
            </a:xfrm>
            <a:custGeom>
              <a:avLst/>
              <a:gdLst/>
              <a:ahLst/>
              <a:cxnLst/>
              <a:rect l="l" t="t" r="r" b="b"/>
              <a:pathLst>
                <a:path w="1525905" h="914400">
                  <a:moveTo>
                    <a:pt x="1434083" y="0"/>
                  </a:moveTo>
                  <a:lnTo>
                    <a:pt x="91440" y="0"/>
                  </a:lnTo>
                  <a:lnTo>
                    <a:pt x="55828" y="7179"/>
                  </a:lnTo>
                  <a:lnTo>
                    <a:pt x="26765" y="26765"/>
                  </a:lnTo>
                  <a:lnTo>
                    <a:pt x="7179" y="55828"/>
                  </a:lnTo>
                  <a:lnTo>
                    <a:pt x="0" y="91439"/>
                  </a:lnTo>
                  <a:lnTo>
                    <a:pt x="0" y="822960"/>
                  </a:lnTo>
                  <a:lnTo>
                    <a:pt x="7179" y="858571"/>
                  </a:lnTo>
                  <a:lnTo>
                    <a:pt x="26765" y="887634"/>
                  </a:lnTo>
                  <a:lnTo>
                    <a:pt x="55828" y="907220"/>
                  </a:lnTo>
                  <a:lnTo>
                    <a:pt x="91440" y="914400"/>
                  </a:lnTo>
                  <a:lnTo>
                    <a:pt x="1434083" y="914400"/>
                  </a:lnTo>
                  <a:lnTo>
                    <a:pt x="1469695" y="907220"/>
                  </a:lnTo>
                  <a:lnTo>
                    <a:pt x="1498758" y="887634"/>
                  </a:lnTo>
                  <a:lnTo>
                    <a:pt x="1518344" y="858571"/>
                  </a:lnTo>
                  <a:lnTo>
                    <a:pt x="1525524" y="822960"/>
                  </a:lnTo>
                  <a:lnTo>
                    <a:pt x="1525524" y="91439"/>
                  </a:lnTo>
                  <a:lnTo>
                    <a:pt x="1518344" y="55828"/>
                  </a:lnTo>
                  <a:lnTo>
                    <a:pt x="1498758" y="26765"/>
                  </a:lnTo>
                  <a:lnTo>
                    <a:pt x="1469695" y="7179"/>
                  </a:lnTo>
                  <a:lnTo>
                    <a:pt x="1434083" y="0"/>
                  </a:lnTo>
                  <a:close/>
                </a:path>
              </a:pathLst>
            </a:custGeom>
            <a:solidFill>
              <a:srgbClr val="009A7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 txBox="1"/>
          <p:nvPr/>
        </p:nvSpPr>
        <p:spPr>
          <a:xfrm>
            <a:off x="3270886" y="2733294"/>
            <a:ext cx="985519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2.</a:t>
            </a:r>
            <a:r>
              <a:rPr sz="1200" b="1" spc="-5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The</a:t>
            </a:r>
            <a:r>
              <a:rPr sz="1200" b="1" spc="-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Global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308985" y="2891790"/>
            <a:ext cx="91059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Ma</a:t>
            </a:r>
            <a:r>
              <a:rPr sz="1200" b="1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r</a:t>
            </a:r>
            <a:r>
              <a:rPr sz="1200" b="1" spc="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ke</a:t>
            </a:r>
            <a:r>
              <a:rPr sz="12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tpl</a:t>
            </a:r>
            <a:r>
              <a:rPr sz="1200" b="1" spc="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ac</a:t>
            </a:r>
            <a:r>
              <a:rPr sz="12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e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3000756" y="3616453"/>
            <a:ext cx="1525905" cy="1365885"/>
            <a:chOff x="1476755" y="3616452"/>
            <a:chExt cx="1525905" cy="1365885"/>
          </a:xfrm>
        </p:grpSpPr>
        <p:sp>
          <p:nvSpPr>
            <p:cNvPr id="16" name="object 16"/>
            <p:cNvSpPr/>
            <p:nvPr/>
          </p:nvSpPr>
          <p:spPr>
            <a:xfrm>
              <a:off x="1716023" y="3845052"/>
              <a:ext cx="137160" cy="1137285"/>
            </a:xfrm>
            <a:custGeom>
              <a:avLst/>
              <a:gdLst/>
              <a:ahLst/>
              <a:cxnLst/>
              <a:rect l="l" t="t" r="r" b="b"/>
              <a:pathLst>
                <a:path w="137160" h="1137285">
                  <a:moveTo>
                    <a:pt x="137160" y="0"/>
                  </a:moveTo>
                  <a:lnTo>
                    <a:pt x="0" y="0"/>
                  </a:lnTo>
                  <a:lnTo>
                    <a:pt x="0" y="1136904"/>
                  </a:lnTo>
                  <a:lnTo>
                    <a:pt x="137160" y="1136904"/>
                  </a:lnTo>
                  <a:lnTo>
                    <a:pt x="137160" y="0"/>
                  </a:lnTo>
                  <a:close/>
                </a:path>
              </a:pathLst>
            </a:custGeom>
            <a:solidFill>
              <a:srgbClr val="AAC9B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1476755" y="3616452"/>
              <a:ext cx="1525905" cy="916305"/>
            </a:xfrm>
            <a:custGeom>
              <a:avLst/>
              <a:gdLst/>
              <a:ahLst/>
              <a:cxnLst/>
              <a:rect l="l" t="t" r="r" b="b"/>
              <a:pathLst>
                <a:path w="1525905" h="916304">
                  <a:moveTo>
                    <a:pt x="1433957" y="0"/>
                  </a:moveTo>
                  <a:lnTo>
                    <a:pt x="91566" y="0"/>
                  </a:lnTo>
                  <a:lnTo>
                    <a:pt x="55935" y="7199"/>
                  </a:lnTo>
                  <a:lnTo>
                    <a:pt x="26828" y="26828"/>
                  </a:lnTo>
                  <a:lnTo>
                    <a:pt x="7199" y="55935"/>
                  </a:lnTo>
                  <a:lnTo>
                    <a:pt x="0" y="91567"/>
                  </a:lnTo>
                  <a:lnTo>
                    <a:pt x="0" y="824357"/>
                  </a:lnTo>
                  <a:lnTo>
                    <a:pt x="7199" y="859988"/>
                  </a:lnTo>
                  <a:lnTo>
                    <a:pt x="26828" y="889095"/>
                  </a:lnTo>
                  <a:lnTo>
                    <a:pt x="55935" y="908724"/>
                  </a:lnTo>
                  <a:lnTo>
                    <a:pt x="91566" y="915924"/>
                  </a:lnTo>
                  <a:lnTo>
                    <a:pt x="1433957" y="915924"/>
                  </a:lnTo>
                  <a:lnTo>
                    <a:pt x="1469588" y="908724"/>
                  </a:lnTo>
                  <a:lnTo>
                    <a:pt x="1498695" y="889095"/>
                  </a:lnTo>
                  <a:lnTo>
                    <a:pt x="1518324" y="859988"/>
                  </a:lnTo>
                  <a:lnTo>
                    <a:pt x="1525524" y="824357"/>
                  </a:lnTo>
                  <a:lnTo>
                    <a:pt x="1525524" y="91567"/>
                  </a:lnTo>
                  <a:lnTo>
                    <a:pt x="1518324" y="55935"/>
                  </a:lnTo>
                  <a:lnTo>
                    <a:pt x="1498695" y="26828"/>
                  </a:lnTo>
                  <a:lnTo>
                    <a:pt x="1469588" y="7199"/>
                  </a:lnTo>
                  <a:lnTo>
                    <a:pt x="1433957" y="0"/>
                  </a:lnTo>
                  <a:close/>
                </a:path>
              </a:pathLst>
            </a:custGeom>
            <a:solidFill>
              <a:srgbClr val="009A7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 txBox="1"/>
          <p:nvPr/>
        </p:nvSpPr>
        <p:spPr>
          <a:xfrm>
            <a:off x="3189478" y="3760978"/>
            <a:ext cx="114617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100" b="1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3.</a:t>
            </a:r>
            <a:r>
              <a:rPr sz="1100" b="1" spc="-4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100" b="1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Segmentation,</a:t>
            </a:r>
            <a:endParaRPr sz="11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411983" y="3905759"/>
            <a:ext cx="70167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100" b="1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Targeting,</a:t>
            </a:r>
            <a:endParaRPr sz="11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3369311" y="4050539"/>
            <a:ext cx="789305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100" b="1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P</a:t>
            </a:r>
            <a:r>
              <a:rPr sz="11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o</a:t>
            </a:r>
            <a:r>
              <a:rPr sz="1100" b="1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11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itio</a:t>
            </a:r>
            <a:r>
              <a:rPr sz="110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n</a:t>
            </a:r>
            <a:r>
              <a:rPr sz="11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ing</a:t>
            </a:r>
            <a:endParaRPr sz="11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081275" y="4199891"/>
            <a:ext cx="1364615" cy="1513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9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(Connected</a:t>
            </a:r>
            <a:r>
              <a:rPr sz="900" b="1" spc="-2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consu</a:t>
            </a:r>
            <a:r>
              <a:rPr sz="900" b="1" spc="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m</a:t>
            </a:r>
            <a:r>
              <a:rPr sz="9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900" b="1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r</a:t>
            </a:r>
            <a:r>
              <a:rPr sz="9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900" b="1" spc="-2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9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)</a:t>
            </a:r>
            <a:endParaRPr sz="90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000756" y="4760977"/>
            <a:ext cx="2334895" cy="916305"/>
            <a:chOff x="1476755" y="4760976"/>
            <a:chExt cx="2334895" cy="916305"/>
          </a:xfrm>
        </p:grpSpPr>
        <p:sp>
          <p:nvSpPr>
            <p:cNvPr id="23" name="object 23"/>
            <p:cNvSpPr/>
            <p:nvPr/>
          </p:nvSpPr>
          <p:spPr>
            <a:xfrm>
              <a:off x="1787651" y="4916424"/>
              <a:ext cx="2024380" cy="139065"/>
            </a:xfrm>
            <a:custGeom>
              <a:avLst/>
              <a:gdLst/>
              <a:ahLst/>
              <a:cxnLst/>
              <a:rect l="l" t="t" r="r" b="b"/>
              <a:pathLst>
                <a:path w="2024379" h="139064">
                  <a:moveTo>
                    <a:pt x="2023872" y="0"/>
                  </a:moveTo>
                  <a:lnTo>
                    <a:pt x="0" y="0"/>
                  </a:lnTo>
                  <a:lnTo>
                    <a:pt x="0" y="138683"/>
                  </a:lnTo>
                  <a:lnTo>
                    <a:pt x="2023872" y="138683"/>
                  </a:lnTo>
                  <a:lnTo>
                    <a:pt x="2023872" y="0"/>
                  </a:lnTo>
                  <a:close/>
                </a:path>
              </a:pathLst>
            </a:custGeom>
            <a:solidFill>
              <a:srgbClr val="AAC9B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1" cstate="print"/>
            <a:stretch>
              <a:fillRect/>
            </a:stretch>
          </p:blipFill>
          <p:spPr>
            <a:xfrm>
              <a:off x="1476755" y="4760976"/>
              <a:ext cx="1525524" cy="915924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3255645" y="5022342"/>
            <a:ext cx="101473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4.</a:t>
            </a:r>
            <a:r>
              <a:rPr sz="1200" b="1" spc="-70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Developing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550157" y="5180838"/>
            <a:ext cx="4254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spc="-60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V</a:t>
            </a:r>
            <a:r>
              <a:rPr sz="1200" b="1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alue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5022851" y="3845053"/>
            <a:ext cx="1539875" cy="1838325"/>
            <a:chOff x="3498850" y="3845052"/>
            <a:chExt cx="1539875" cy="1838325"/>
          </a:xfrm>
        </p:grpSpPr>
        <p:sp>
          <p:nvSpPr>
            <p:cNvPr id="28" name="object 28"/>
            <p:cNvSpPr/>
            <p:nvPr/>
          </p:nvSpPr>
          <p:spPr>
            <a:xfrm>
              <a:off x="3745991" y="3845052"/>
              <a:ext cx="137160" cy="1137285"/>
            </a:xfrm>
            <a:custGeom>
              <a:avLst/>
              <a:gdLst/>
              <a:ahLst/>
              <a:cxnLst/>
              <a:rect l="l" t="t" r="r" b="b"/>
              <a:pathLst>
                <a:path w="137160" h="1137285">
                  <a:moveTo>
                    <a:pt x="137160" y="0"/>
                  </a:moveTo>
                  <a:lnTo>
                    <a:pt x="0" y="0"/>
                  </a:lnTo>
                  <a:lnTo>
                    <a:pt x="0" y="1136904"/>
                  </a:lnTo>
                  <a:lnTo>
                    <a:pt x="137160" y="1136904"/>
                  </a:lnTo>
                  <a:lnTo>
                    <a:pt x="137160" y="0"/>
                  </a:lnTo>
                  <a:close/>
                </a:path>
              </a:pathLst>
            </a:custGeom>
            <a:solidFill>
              <a:srgbClr val="AAC9B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9" name="object 29"/>
            <p:cNvSpPr/>
            <p:nvPr/>
          </p:nvSpPr>
          <p:spPr>
            <a:xfrm>
              <a:off x="3505200" y="4760976"/>
              <a:ext cx="1527175" cy="916305"/>
            </a:xfrm>
            <a:custGeom>
              <a:avLst/>
              <a:gdLst/>
              <a:ahLst/>
              <a:cxnLst/>
              <a:rect l="l" t="t" r="r" b="b"/>
              <a:pathLst>
                <a:path w="1527175" h="916304">
                  <a:moveTo>
                    <a:pt x="1435480" y="0"/>
                  </a:moveTo>
                  <a:lnTo>
                    <a:pt x="91566" y="0"/>
                  </a:lnTo>
                  <a:lnTo>
                    <a:pt x="55935" y="7199"/>
                  </a:lnTo>
                  <a:lnTo>
                    <a:pt x="26828" y="26828"/>
                  </a:lnTo>
                  <a:lnTo>
                    <a:pt x="7199" y="55935"/>
                  </a:lnTo>
                  <a:lnTo>
                    <a:pt x="0" y="91567"/>
                  </a:lnTo>
                  <a:lnTo>
                    <a:pt x="0" y="824357"/>
                  </a:lnTo>
                  <a:lnTo>
                    <a:pt x="7199" y="859993"/>
                  </a:lnTo>
                  <a:lnTo>
                    <a:pt x="26828" y="889100"/>
                  </a:lnTo>
                  <a:lnTo>
                    <a:pt x="55935" y="908726"/>
                  </a:lnTo>
                  <a:lnTo>
                    <a:pt x="91566" y="915924"/>
                  </a:lnTo>
                  <a:lnTo>
                    <a:pt x="1435480" y="915924"/>
                  </a:lnTo>
                  <a:lnTo>
                    <a:pt x="1471112" y="908726"/>
                  </a:lnTo>
                  <a:lnTo>
                    <a:pt x="1500219" y="889100"/>
                  </a:lnTo>
                  <a:lnTo>
                    <a:pt x="1519848" y="859993"/>
                  </a:lnTo>
                  <a:lnTo>
                    <a:pt x="1527048" y="824357"/>
                  </a:lnTo>
                  <a:lnTo>
                    <a:pt x="1527048" y="91567"/>
                  </a:lnTo>
                  <a:lnTo>
                    <a:pt x="1519848" y="55935"/>
                  </a:lnTo>
                  <a:lnTo>
                    <a:pt x="1500219" y="26828"/>
                  </a:lnTo>
                  <a:lnTo>
                    <a:pt x="1471112" y="7199"/>
                  </a:lnTo>
                  <a:lnTo>
                    <a:pt x="1435480" y="0"/>
                  </a:lnTo>
                  <a:close/>
                </a:path>
              </a:pathLst>
            </a:custGeom>
            <a:solidFill>
              <a:srgbClr val="009A7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3505200" y="4760976"/>
              <a:ext cx="1527175" cy="916305"/>
            </a:xfrm>
            <a:custGeom>
              <a:avLst/>
              <a:gdLst/>
              <a:ahLst/>
              <a:cxnLst/>
              <a:rect l="l" t="t" r="r" b="b"/>
              <a:pathLst>
                <a:path w="1527175" h="916304">
                  <a:moveTo>
                    <a:pt x="0" y="91567"/>
                  </a:moveTo>
                  <a:lnTo>
                    <a:pt x="7199" y="55935"/>
                  </a:lnTo>
                  <a:lnTo>
                    <a:pt x="26828" y="26828"/>
                  </a:lnTo>
                  <a:lnTo>
                    <a:pt x="55935" y="7199"/>
                  </a:lnTo>
                  <a:lnTo>
                    <a:pt x="91566" y="0"/>
                  </a:lnTo>
                  <a:lnTo>
                    <a:pt x="1435480" y="0"/>
                  </a:lnTo>
                  <a:lnTo>
                    <a:pt x="1471112" y="7199"/>
                  </a:lnTo>
                  <a:lnTo>
                    <a:pt x="1500219" y="26828"/>
                  </a:lnTo>
                  <a:lnTo>
                    <a:pt x="1519848" y="55935"/>
                  </a:lnTo>
                  <a:lnTo>
                    <a:pt x="1527048" y="91567"/>
                  </a:lnTo>
                  <a:lnTo>
                    <a:pt x="1527048" y="824357"/>
                  </a:lnTo>
                  <a:lnTo>
                    <a:pt x="1519848" y="859993"/>
                  </a:lnTo>
                  <a:lnTo>
                    <a:pt x="1500219" y="889100"/>
                  </a:lnTo>
                  <a:lnTo>
                    <a:pt x="1471112" y="908726"/>
                  </a:lnTo>
                  <a:lnTo>
                    <a:pt x="1435480" y="915924"/>
                  </a:lnTo>
                  <a:lnTo>
                    <a:pt x="91566" y="915924"/>
                  </a:lnTo>
                  <a:lnTo>
                    <a:pt x="55935" y="908726"/>
                  </a:lnTo>
                  <a:lnTo>
                    <a:pt x="26828" y="889100"/>
                  </a:lnTo>
                  <a:lnTo>
                    <a:pt x="7199" y="859993"/>
                  </a:lnTo>
                  <a:lnTo>
                    <a:pt x="0" y="824357"/>
                  </a:lnTo>
                  <a:lnTo>
                    <a:pt x="0" y="91567"/>
                  </a:lnTo>
                  <a:close/>
                </a:path>
              </a:pathLst>
            </a:custGeom>
            <a:ln w="121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1" name="object 31"/>
          <p:cNvSpPr txBox="1"/>
          <p:nvPr/>
        </p:nvSpPr>
        <p:spPr>
          <a:xfrm>
            <a:off x="5140579" y="5022342"/>
            <a:ext cx="130619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5.Communi</a:t>
            </a:r>
            <a:r>
              <a:rPr sz="1200" b="1" spc="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12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ating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5579490" y="5180838"/>
            <a:ext cx="4254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spc="-6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V</a:t>
            </a:r>
            <a:r>
              <a:rPr sz="12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alue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33" name="object 33"/>
          <p:cNvGrpSpPr/>
          <p:nvPr/>
        </p:nvGrpSpPr>
        <p:grpSpPr>
          <a:xfrm>
            <a:off x="5022851" y="2700528"/>
            <a:ext cx="1539875" cy="1838325"/>
            <a:chOff x="3498850" y="2700527"/>
            <a:chExt cx="1539875" cy="1838325"/>
          </a:xfrm>
        </p:grpSpPr>
        <p:sp>
          <p:nvSpPr>
            <p:cNvPr id="34" name="object 34"/>
            <p:cNvSpPr/>
            <p:nvPr/>
          </p:nvSpPr>
          <p:spPr>
            <a:xfrm>
              <a:off x="3745991" y="2700527"/>
              <a:ext cx="137160" cy="1138555"/>
            </a:xfrm>
            <a:custGeom>
              <a:avLst/>
              <a:gdLst/>
              <a:ahLst/>
              <a:cxnLst/>
              <a:rect l="l" t="t" r="r" b="b"/>
              <a:pathLst>
                <a:path w="137160" h="1138554">
                  <a:moveTo>
                    <a:pt x="137160" y="0"/>
                  </a:moveTo>
                  <a:lnTo>
                    <a:pt x="0" y="0"/>
                  </a:lnTo>
                  <a:lnTo>
                    <a:pt x="0" y="1138428"/>
                  </a:lnTo>
                  <a:lnTo>
                    <a:pt x="137160" y="1138428"/>
                  </a:lnTo>
                  <a:lnTo>
                    <a:pt x="137160" y="0"/>
                  </a:lnTo>
                  <a:close/>
                </a:path>
              </a:pathLst>
            </a:custGeom>
            <a:solidFill>
              <a:srgbClr val="AAC9B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3505200" y="3616452"/>
              <a:ext cx="1527175" cy="916305"/>
            </a:xfrm>
            <a:custGeom>
              <a:avLst/>
              <a:gdLst/>
              <a:ahLst/>
              <a:cxnLst/>
              <a:rect l="l" t="t" r="r" b="b"/>
              <a:pathLst>
                <a:path w="1527175" h="916304">
                  <a:moveTo>
                    <a:pt x="1435480" y="0"/>
                  </a:moveTo>
                  <a:lnTo>
                    <a:pt x="91566" y="0"/>
                  </a:lnTo>
                  <a:lnTo>
                    <a:pt x="55935" y="7199"/>
                  </a:lnTo>
                  <a:lnTo>
                    <a:pt x="26828" y="26828"/>
                  </a:lnTo>
                  <a:lnTo>
                    <a:pt x="7199" y="55935"/>
                  </a:lnTo>
                  <a:lnTo>
                    <a:pt x="0" y="91567"/>
                  </a:lnTo>
                  <a:lnTo>
                    <a:pt x="0" y="824357"/>
                  </a:lnTo>
                  <a:lnTo>
                    <a:pt x="7199" y="859988"/>
                  </a:lnTo>
                  <a:lnTo>
                    <a:pt x="26828" y="889095"/>
                  </a:lnTo>
                  <a:lnTo>
                    <a:pt x="55935" y="908724"/>
                  </a:lnTo>
                  <a:lnTo>
                    <a:pt x="91566" y="915924"/>
                  </a:lnTo>
                  <a:lnTo>
                    <a:pt x="1435480" y="915924"/>
                  </a:lnTo>
                  <a:lnTo>
                    <a:pt x="1471112" y="908724"/>
                  </a:lnTo>
                  <a:lnTo>
                    <a:pt x="1500219" y="889095"/>
                  </a:lnTo>
                  <a:lnTo>
                    <a:pt x="1519848" y="859988"/>
                  </a:lnTo>
                  <a:lnTo>
                    <a:pt x="1527048" y="824357"/>
                  </a:lnTo>
                  <a:lnTo>
                    <a:pt x="1527048" y="91567"/>
                  </a:lnTo>
                  <a:lnTo>
                    <a:pt x="1519848" y="55935"/>
                  </a:lnTo>
                  <a:lnTo>
                    <a:pt x="1500219" y="26828"/>
                  </a:lnTo>
                  <a:lnTo>
                    <a:pt x="1471112" y="7199"/>
                  </a:lnTo>
                  <a:lnTo>
                    <a:pt x="1435480" y="0"/>
                  </a:lnTo>
                  <a:close/>
                </a:path>
              </a:pathLst>
            </a:custGeom>
            <a:solidFill>
              <a:srgbClr val="009A7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3505200" y="3616452"/>
              <a:ext cx="1527175" cy="916305"/>
            </a:xfrm>
            <a:custGeom>
              <a:avLst/>
              <a:gdLst/>
              <a:ahLst/>
              <a:cxnLst/>
              <a:rect l="l" t="t" r="r" b="b"/>
              <a:pathLst>
                <a:path w="1527175" h="916304">
                  <a:moveTo>
                    <a:pt x="0" y="91567"/>
                  </a:moveTo>
                  <a:lnTo>
                    <a:pt x="7199" y="55935"/>
                  </a:lnTo>
                  <a:lnTo>
                    <a:pt x="26828" y="26828"/>
                  </a:lnTo>
                  <a:lnTo>
                    <a:pt x="55935" y="7199"/>
                  </a:lnTo>
                  <a:lnTo>
                    <a:pt x="91566" y="0"/>
                  </a:lnTo>
                  <a:lnTo>
                    <a:pt x="1435480" y="0"/>
                  </a:lnTo>
                  <a:lnTo>
                    <a:pt x="1471112" y="7199"/>
                  </a:lnTo>
                  <a:lnTo>
                    <a:pt x="1500219" y="26828"/>
                  </a:lnTo>
                  <a:lnTo>
                    <a:pt x="1519848" y="55935"/>
                  </a:lnTo>
                  <a:lnTo>
                    <a:pt x="1527048" y="91567"/>
                  </a:lnTo>
                  <a:lnTo>
                    <a:pt x="1527048" y="824357"/>
                  </a:lnTo>
                  <a:lnTo>
                    <a:pt x="1519848" y="859988"/>
                  </a:lnTo>
                  <a:lnTo>
                    <a:pt x="1500219" y="889095"/>
                  </a:lnTo>
                  <a:lnTo>
                    <a:pt x="1471112" y="908724"/>
                  </a:lnTo>
                  <a:lnTo>
                    <a:pt x="1435480" y="915924"/>
                  </a:lnTo>
                  <a:lnTo>
                    <a:pt x="91566" y="915924"/>
                  </a:lnTo>
                  <a:lnTo>
                    <a:pt x="55935" y="908724"/>
                  </a:lnTo>
                  <a:lnTo>
                    <a:pt x="26828" y="889095"/>
                  </a:lnTo>
                  <a:lnTo>
                    <a:pt x="7199" y="859988"/>
                  </a:lnTo>
                  <a:lnTo>
                    <a:pt x="0" y="824357"/>
                  </a:lnTo>
                  <a:lnTo>
                    <a:pt x="0" y="91567"/>
                  </a:lnTo>
                  <a:close/>
                </a:path>
              </a:pathLst>
            </a:custGeom>
            <a:ln w="121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7" name="object 37"/>
          <p:cNvSpPr txBox="1"/>
          <p:nvPr/>
        </p:nvSpPr>
        <p:spPr>
          <a:xfrm>
            <a:off x="5236590" y="3956684"/>
            <a:ext cx="11112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6.</a:t>
            </a:r>
            <a:r>
              <a:rPr sz="1200" b="1" spc="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P</a:t>
            </a:r>
            <a:r>
              <a:rPr sz="1200" b="1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ri</a:t>
            </a:r>
            <a:r>
              <a:rPr sz="1200" b="1" spc="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c</a:t>
            </a:r>
            <a:r>
              <a:rPr sz="12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ing</a:t>
            </a:r>
            <a:r>
              <a:rPr sz="1200" b="1" spc="-2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6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V</a:t>
            </a:r>
            <a:r>
              <a:rPr sz="12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alue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5029201" y="1556004"/>
            <a:ext cx="1527175" cy="1831975"/>
            <a:chOff x="3505200" y="1556003"/>
            <a:chExt cx="1527175" cy="1831975"/>
          </a:xfrm>
        </p:grpSpPr>
        <p:sp>
          <p:nvSpPr>
            <p:cNvPr id="39" name="object 39"/>
            <p:cNvSpPr/>
            <p:nvPr/>
          </p:nvSpPr>
          <p:spPr>
            <a:xfrm>
              <a:off x="3745991" y="1556003"/>
              <a:ext cx="137160" cy="1138555"/>
            </a:xfrm>
            <a:custGeom>
              <a:avLst/>
              <a:gdLst/>
              <a:ahLst/>
              <a:cxnLst/>
              <a:rect l="l" t="t" r="r" b="b"/>
              <a:pathLst>
                <a:path w="137160" h="1138555">
                  <a:moveTo>
                    <a:pt x="137160" y="0"/>
                  </a:moveTo>
                  <a:lnTo>
                    <a:pt x="0" y="0"/>
                  </a:lnTo>
                  <a:lnTo>
                    <a:pt x="0" y="1138427"/>
                  </a:lnTo>
                  <a:lnTo>
                    <a:pt x="137160" y="1138427"/>
                  </a:lnTo>
                  <a:lnTo>
                    <a:pt x="137160" y="0"/>
                  </a:lnTo>
                  <a:close/>
                </a:path>
              </a:pathLst>
            </a:custGeom>
            <a:solidFill>
              <a:srgbClr val="AAC9B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0" name="object 4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05200" y="2473451"/>
              <a:ext cx="1527048" cy="914400"/>
            </a:xfrm>
            <a:prstGeom prst="rect">
              <a:avLst/>
            </a:prstGeom>
          </p:spPr>
        </p:pic>
      </p:grpSp>
      <p:sp>
        <p:nvSpPr>
          <p:cNvPr id="41" name="object 41"/>
          <p:cNvSpPr txBox="1"/>
          <p:nvPr/>
        </p:nvSpPr>
        <p:spPr>
          <a:xfrm>
            <a:off x="5105527" y="2733294"/>
            <a:ext cx="137414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7.</a:t>
            </a:r>
            <a:r>
              <a:rPr sz="1200" b="1" spc="-4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Delivering</a:t>
            </a:r>
            <a:r>
              <a:rPr sz="1200" b="1" spc="-20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1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Value</a:t>
            </a:r>
            <a:endParaRPr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5161915" y="2891790"/>
            <a:ext cx="126365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(Channelnomics)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5029201" y="1328927"/>
            <a:ext cx="2334895" cy="914400"/>
            <a:chOff x="3505200" y="1328927"/>
            <a:chExt cx="2334895" cy="914400"/>
          </a:xfrm>
        </p:grpSpPr>
        <p:sp>
          <p:nvSpPr>
            <p:cNvPr id="44" name="object 44"/>
            <p:cNvSpPr/>
            <p:nvPr/>
          </p:nvSpPr>
          <p:spPr>
            <a:xfrm>
              <a:off x="3817620" y="1484375"/>
              <a:ext cx="2022475" cy="137160"/>
            </a:xfrm>
            <a:custGeom>
              <a:avLst/>
              <a:gdLst/>
              <a:ahLst/>
              <a:cxnLst/>
              <a:rect l="l" t="t" r="r" b="b"/>
              <a:pathLst>
                <a:path w="2022475" h="137159">
                  <a:moveTo>
                    <a:pt x="2022348" y="0"/>
                  </a:moveTo>
                  <a:lnTo>
                    <a:pt x="0" y="0"/>
                  </a:lnTo>
                  <a:lnTo>
                    <a:pt x="0" y="137160"/>
                  </a:lnTo>
                  <a:lnTo>
                    <a:pt x="2022348" y="137160"/>
                  </a:lnTo>
                  <a:lnTo>
                    <a:pt x="2022348" y="0"/>
                  </a:lnTo>
                  <a:close/>
                </a:path>
              </a:pathLst>
            </a:custGeom>
            <a:solidFill>
              <a:srgbClr val="AAC9B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05200" y="1328927"/>
              <a:ext cx="1527048" cy="914400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5236591" y="1588770"/>
            <a:ext cx="111696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8.</a:t>
            </a:r>
            <a:r>
              <a:rPr sz="1200" b="1" spc="-40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Market</a:t>
            </a:r>
            <a:r>
              <a:rPr sz="1200" b="1" spc="-4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Entry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5410328" y="1747265"/>
            <a:ext cx="76390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Strategi</a:t>
            </a:r>
            <a:r>
              <a:rPr sz="1200" b="1" spc="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e</a:t>
            </a:r>
            <a:r>
              <a:rPr sz="1200" b="1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s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48" name="object 48"/>
          <p:cNvGrpSpPr/>
          <p:nvPr/>
        </p:nvGrpSpPr>
        <p:grpSpPr>
          <a:xfrm>
            <a:off x="7059168" y="1328928"/>
            <a:ext cx="1525905" cy="1365885"/>
            <a:chOff x="5535167" y="1328927"/>
            <a:chExt cx="1525905" cy="1365885"/>
          </a:xfrm>
        </p:grpSpPr>
        <p:sp>
          <p:nvSpPr>
            <p:cNvPr id="49" name="object 49"/>
            <p:cNvSpPr/>
            <p:nvPr/>
          </p:nvSpPr>
          <p:spPr>
            <a:xfrm>
              <a:off x="5774435" y="1556003"/>
              <a:ext cx="137160" cy="1138555"/>
            </a:xfrm>
            <a:custGeom>
              <a:avLst/>
              <a:gdLst/>
              <a:ahLst/>
              <a:cxnLst/>
              <a:rect l="l" t="t" r="r" b="b"/>
              <a:pathLst>
                <a:path w="137160" h="1138555">
                  <a:moveTo>
                    <a:pt x="137160" y="0"/>
                  </a:moveTo>
                  <a:lnTo>
                    <a:pt x="0" y="0"/>
                  </a:lnTo>
                  <a:lnTo>
                    <a:pt x="0" y="1138427"/>
                  </a:lnTo>
                  <a:lnTo>
                    <a:pt x="137160" y="1138427"/>
                  </a:lnTo>
                  <a:lnTo>
                    <a:pt x="137160" y="0"/>
                  </a:lnTo>
                  <a:close/>
                </a:path>
              </a:pathLst>
            </a:custGeom>
            <a:solidFill>
              <a:srgbClr val="AAC9BB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/>
            <p:cNvSpPr/>
            <p:nvPr/>
          </p:nvSpPr>
          <p:spPr>
            <a:xfrm>
              <a:off x="5535167" y="1328927"/>
              <a:ext cx="1525905" cy="914400"/>
            </a:xfrm>
            <a:custGeom>
              <a:avLst/>
              <a:gdLst/>
              <a:ahLst/>
              <a:cxnLst/>
              <a:rect l="l" t="t" r="r" b="b"/>
              <a:pathLst>
                <a:path w="1525904" h="914400">
                  <a:moveTo>
                    <a:pt x="1434084" y="0"/>
                  </a:moveTo>
                  <a:lnTo>
                    <a:pt x="91440" y="0"/>
                  </a:lnTo>
                  <a:lnTo>
                    <a:pt x="55828" y="7179"/>
                  </a:lnTo>
                  <a:lnTo>
                    <a:pt x="26765" y="26765"/>
                  </a:lnTo>
                  <a:lnTo>
                    <a:pt x="7179" y="55828"/>
                  </a:lnTo>
                  <a:lnTo>
                    <a:pt x="0" y="91439"/>
                  </a:lnTo>
                  <a:lnTo>
                    <a:pt x="0" y="822960"/>
                  </a:lnTo>
                  <a:lnTo>
                    <a:pt x="7179" y="858571"/>
                  </a:lnTo>
                  <a:lnTo>
                    <a:pt x="26765" y="887634"/>
                  </a:lnTo>
                  <a:lnTo>
                    <a:pt x="55828" y="907220"/>
                  </a:lnTo>
                  <a:lnTo>
                    <a:pt x="91440" y="914400"/>
                  </a:lnTo>
                  <a:lnTo>
                    <a:pt x="1434084" y="914400"/>
                  </a:lnTo>
                  <a:lnTo>
                    <a:pt x="1469695" y="907220"/>
                  </a:lnTo>
                  <a:lnTo>
                    <a:pt x="1498758" y="887634"/>
                  </a:lnTo>
                  <a:lnTo>
                    <a:pt x="1518344" y="858571"/>
                  </a:lnTo>
                  <a:lnTo>
                    <a:pt x="1525524" y="822960"/>
                  </a:lnTo>
                  <a:lnTo>
                    <a:pt x="1525524" y="91439"/>
                  </a:lnTo>
                  <a:lnTo>
                    <a:pt x="1518344" y="55828"/>
                  </a:lnTo>
                  <a:lnTo>
                    <a:pt x="1498758" y="26765"/>
                  </a:lnTo>
                  <a:lnTo>
                    <a:pt x="1469695" y="7179"/>
                  </a:lnTo>
                  <a:lnTo>
                    <a:pt x="1434084" y="0"/>
                  </a:lnTo>
                  <a:close/>
                </a:path>
              </a:pathLst>
            </a:custGeom>
            <a:solidFill>
              <a:srgbClr val="009A7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1" name="object 51"/>
          <p:cNvSpPr txBox="1"/>
          <p:nvPr/>
        </p:nvSpPr>
        <p:spPr>
          <a:xfrm>
            <a:off x="7267702" y="1430782"/>
            <a:ext cx="11099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9.</a:t>
            </a:r>
            <a:r>
              <a:rPr sz="1200" b="1" spc="-1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International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7141210" y="1589278"/>
            <a:ext cx="136461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Sales</a:t>
            </a:r>
            <a:r>
              <a:rPr sz="1200" b="1" spc="-5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(Producrts</a:t>
            </a:r>
            <a:r>
              <a:rPr sz="1200" b="1" spc="-2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v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53" name="object 53"/>
          <p:cNvSpPr txBox="1"/>
          <p:nvPr/>
        </p:nvSpPr>
        <p:spPr>
          <a:xfrm>
            <a:off x="7179310" y="1746250"/>
            <a:ext cx="128714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Services</a:t>
            </a:r>
            <a:r>
              <a:rPr sz="1200" b="1" spc="-3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)</a:t>
            </a:r>
            <a:r>
              <a:rPr sz="1200" b="1" spc="300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B2C</a:t>
            </a:r>
            <a:r>
              <a:rPr sz="1200" b="1" spc="-1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&amp;</a:t>
            </a:r>
            <a:endParaRPr sz="1200" dirty="0">
              <a:latin typeface="Arial" panose="020B0604020202020204"/>
              <a:cs typeface="Arial" panose="020B0604020202020204"/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7657846" y="1904746"/>
            <a:ext cx="3302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Arial" panose="020B0604020202020204"/>
                <a:cs typeface="Arial" panose="020B0604020202020204"/>
              </a:rPr>
              <a:t>B2B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55" name="object 55"/>
          <p:cNvGrpSpPr/>
          <p:nvPr/>
        </p:nvGrpSpPr>
        <p:grpSpPr>
          <a:xfrm>
            <a:off x="7040880" y="2455164"/>
            <a:ext cx="1564005" cy="1384300"/>
            <a:chOff x="5516879" y="2455164"/>
            <a:chExt cx="1564005" cy="1384300"/>
          </a:xfrm>
        </p:grpSpPr>
        <p:sp>
          <p:nvSpPr>
            <p:cNvPr id="56" name="object 56"/>
            <p:cNvSpPr/>
            <p:nvPr/>
          </p:nvSpPr>
          <p:spPr>
            <a:xfrm>
              <a:off x="5774435" y="2700528"/>
              <a:ext cx="137160" cy="1138555"/>
            </a:xfrm>
            <a:custGeom>
              <a:avLst/>
              <a:gdLst/>
              <a:ahLst/>
              <a:cxnLst/>
              <a:rect l="l" t="t" r="r" b="b"/>
              <a:pathLst>
                <a:path w="137160" h="1138554">
                  <a:moveTo>
                    <a:pt x="137160" y="0"/>
                  </a:moveTo>
                  <a:lnTo>
                    <a:pt x="0" y="0"/>
                  </a:lnTo>
                  <a:lnTo>
                    <a:pt x="0" y="1138428"/>
                  </a:lnTo>
                  <a:lnTo>
                    <a:pt x="137160" y="1138428"/>
                  </a:lnTo>
                  <a:lnTo>
                    <a:pt x="137160" y="0"/>
                  </a:lnTo>
                  <a:close/>
                </a:path>
              </a:pathLst>
            </a:custGeom>
            <a:solidFill>
              <a:srgbClr val="AAC9B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7" name="object 5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35929" y="2474214"/>
              <a:ext cx="1525524" cy="914400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5535929" y="2474214"/>
              <a:ext cx="1525905" cy="914400"/>
            </a:xfrm>
            <a:custGeom>
              <a:avLst/>
              <a:gdLst/>
              <a:ahLst/>
              <a:cxnLst/>
              <a:rect l="l" t="t" r="r" b="b"/>
              <a:pathLst>
                <a:path w="1525904" h="914400">
                  <a:moveTo>
                    <a:pt x="0" y="91439"/>
                  </a:moveTo>
                  <a:lnTo>
                    <a:pt x="7179" y="55828"/>
                  </a:lnTo>
                  <a:lnTo>
                    <a:pt x="26765" y="26765"/>
                  </a:lnTo>
                  <a:lnTo>
                    <a:pt x="55828" y="7179"/>
                  </a:lnTo>
                  <a:lnTo>
                    <a:pt x="91440" y="0"/>
                  </a:lnTo>
                  <a:lnTo>
                    <a:pt x="1434084" y="0"/>
                  </a:lnTo>
                  <a:lnTo>
                    <a:pt x="1469695" y="7179"/>
                  </a:lnTo>
                  <a:lnTo>
                    <a:pt x="1498758" y="26765"/>
                  </a:lnTo>
                  <a:lnTo>
                    <a:pt x="1518344" y="55828"/>
                  </a:lnTo>
                  <a:lnTo>
                    <a:pt x="1525524" y="91439"/>
                  </a:lnTo>
                  <a:lnTo>
                    <a:pt x="1525524" y="822960"/>
                  </a:lnTo>
                  <a:lnTo>
                    <a:pt x="1518344" y="858571"/>
                  </a:lnTo>
                  <a:lnTo>
                    <a:pt x="1498758" y="887634"/>
                  </a:lnTo>
                  <a:lnTo>
                    <a:pt x="1469695" y="907220"/>
                  </a:lnTo>
                  <a:lnTo>
                    <a:pt x="1434084" y="914400"/>
                  </a:lnTo>
                  <a:lnTo>
                    <a:pt x="91440" y="914400"/>
                  </a:lnTo>
                  <a:lnTo>
                    <a:pt x="55828" y="907220"/>
                  </a:lnTo>
                  <a:lnTo>
                    <a:pt x="26765" y="887634"/>
                  </a:lnTo>
                  <a:lnTo>
                    <a:pt x="7179" y="858571"/>
                  </a:lnTo>
                  <a:lnTo>
                    <a:pt x="0" y="822960"/>
                  </a:lnTo>
                  <a:lnTo>
                    <a:pt x="0" y="91439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9" name="object 59"/>
          <p:cNvSpPr txBox="1"/>
          <p:nvPr/>
        </p:nvSpPr>
        <p:spPr>
          <a:xfrm>
            <a:off x="7165594" y="2654300"/>
            <a:ext cx="13131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10.</a:t>
            </a:r>
            <a:r>
              <a:rPr sz="1200" b="1" spc="-40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Marketing</a:t>
            </a:r>
            <a:r>
              <a:rPr sz="1200" b="1" spc="-40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and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7314946" y="2812796"/>
            <a:ext cx="10160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the</a:t>
            </a:r>
            <a:r>
              <a:rPr sz="1200" b="1" spc="-2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impact</a:t>
            </a:r>
            <a:r>
              <a:rPr sz="1200" b="1" spc="280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of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61" name="object 61"/>
          <p:cNvSpPr txBox="1"/>
          <p:nvPr/>
        </p:nvSpPr>
        <p:spPr>
          <a:xfrm>
            <a:off x="7577073" y="2969767"/>
            <a:ext cx="49149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Digital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62" name="object 62"/>
          <p:cNvGrpSpPr/>
          <p:nvPr/>
        </p:nvGrpSpPr>
        <p:grpSpPr>
          <a:xfrm>
            <a:off x="7040880" y="3598164"/>
            <a:ext cx="1564005" cy="1384300"/>
            <a:chOff x="5516879" y="3598164"/>
            <a:chExt cx="1564005" cy="1384300"/>
          </a:xfrm>
        </p:grpSpPr>
        <p:sp>
          <p:nvSpPr>
            <p:cNvPr id="63" name="object 63"/>
            <p:cNvSpPr/>
            <p:nvPr/>
          </p:nvSpPr>
          <p:spPr>
            <a:xfrm>
              <a:off x="5774435" y="3845052"/>
              <a:ext cx="137160" cy="1137285"/>
            </a:xfrm>
            <a:custGeom>
              <a:avLst/>
              <a:gdLst/>
              <a:ahLst/>
              <a:cxnLst/>
              <a:rect l="l" t="t" r="r" b="b"/>
              <a:pathLst>
                <a:path w="137160" h="1137285">
                  <a:moveTo>
                    <a:pt x="137160" y="0"/>
                  </a:moveTo>
                  <a:lnTo>
                    <a:pt x="0" y="0"/>
                  </a:lnTo>
                  <a:lnTo>
                    <a:pt x="0" y="1136904"/>
                  </a:lnTo>
                  <a:lnTo>
                    <a:pt x="137160" y="1136904"/>
                  </a:lnTo>
                  <a:lnTo>
                    <a:pt x="137160" y="0"/>
                  </a:lnTo>
                  <a:close/>
                </a:path>
              </a:pathLst>
            </a:custGeom>
            <a:solidFill>
              <a:srgbClr val="AAC9BB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4" name="object 6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35929" y="3617214"/>
              <a:ext cx="1525524" cy="915924"/>
            </a:xfrm>
            <a:prstGeom prst="rect">
              <a:avLst/>
            </a:prstGeom>
          </p:spPr>
        </p:pic>
        <p:sp>
          <p:nvSpPr>
            <p:cNvPr id="65" name="object 65"/>
            <p:cNvSpPr/>
            <p:nvPr/>
          </p:nvSpPr>
          <p:spPr>
            <a:xfrm>
              <a:off x="5535929" y="3617214"/>
              <a:ext cx="1525905" cy="916305"/>
            </a:xfrm>
            <a:custGeom>
              <a:avLst/>
              <a:gdLst/>
              <a:ahLst/>
              <a:cxnLst/>
              <a:rect l="l" t="t" r="r" b="b"/>
              <a:pathLst>
                <a:path w="1525904" h="916304">
                  <a:moveTo>
                    <a:pt x="0" y="91567"/>
                  </a:moveTo>
                  <a:lnTo>
                    <a:pt x="7199" y="55935"/>
                  </a:lnTo>
                  <a:lnTo>
                    <a:pt x="26828" y="26828"/>
                  </a:lnTo>
                  <a:lnTo>
                    <a:pt x="55935" y="7199"/>
                  </a:lnTo>
                  <a:lnTo>
                    <a:pt x="91567" y="0"/>
                  </a:lnTo>
                  <a:lnTo>
                    <a:pt x="1433956" y="0"/>
                  </a:lnTo>
                  <a:lnTo>
                    <a:pt x="1469588" y="7199"/>
                  </a:lnTo>
                  <a:lnTo>
                    <a:pt x="1498695" y="26828"/>
                  </a:lnTo>
                  <a:lnTo>
                    <a:pt x="1518324" y="55935"/>
                  </a:lnTo>
                  <a:lnTo>
                    <a:pt x="1525524" y="91567"/>
                  </a:lnTo>
                  <a:lnTo>
                    <a:pt x="1525524" y="824357"/>
                  </a:lnTo>
                  <a:lnTo>
                    <a:pt x="1518324" y="859988"/>
                  </a:lnTo>
                  <a:lnTo>
                    <a:pt x="1498695" y="889095"/>
                  </a:lnTo>
                  <a:lnTo>
                    <a:pt x="1469588" y="908724"/>
                  </a:lnTo>
                  <a:lnTo>
                    <a:pt x="1433956" y="915924"/>
                  </a:lnTo>
                  <a:lnTo>
                    <a:pt x="91567" y="915924"/>
                  </a:lnTo>
                  <a:lnTo>
                    <a:pt x="55935" y="908724"/>
                  </a:lnTo>
                  <a:lnTo>
                    <a:pt x="26828" y="889095"/>
                  </a:lnTo>
                  <a:lnTo>
                    <a:pt x="7199" y="859988"/>
                  </a:lnTo>
                  <a:lnTo>
                    <a:pt x="0" y="824357"/>
                  </a:lnTo>
                  <a:lnTo>
                    <a:pt x="0" y="91567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6" name="object 66"/>
          <p:cNvSpPr txBox="1"/>
          <p:nvPr/>
        </p:nvSpPr>
        <p:spPr>
          <a:xfrm>
            <a:off x="7371334" y="3877817"/>
            <a:ext cx="89789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spc="-20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11.</a:t>
            </a:r>
            <a:r>
              <a:rPr sz="1200" b="1" spc="-6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The</a:t>
            </a:r>
            <a:r>
              <a:rPr sz="1200" b="1" spc="-40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New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sp>
        <p:nvSpPr>
          <p:cNvPr id="67" name="object 67"/>
          <p:cNvSpPr txBox="1"/>
          <p:nvPr/>
        </p:nvSpPr>
        <p:spPr>
          <a:xfrm>
            <a:off x="7267703" y="4036314"/>
            <a:ext cx="1110615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2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Customer</a:t>
            </a:r>
            <a:r>
              <a:rPr sz="1200" b="1" spc="-60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Path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68" name="object 68"/>
          <p:cNvGrpSpPr/>
          <p:nvPr/>
        </p:nvGrpSpPr>
        <p:grpSpPr>
          <a:xfrm>
            <a:off x="7040880" y="4742689"/>
            <a:ext cx="1564005" cy="954405"/>
            <a:chOff x="5516879" y="4742688"/>
            <a:chExt cx="1564005" cy="954405"/>
          </a:xfrm>
        </p:grpSpPr>
        <p:pic>
          <p:nvPicPr>
            <p:cNvPr id="69" name="object 6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535929" y="4761738"/>
              <a:ext cx="1525524" cy="915924"/>
            </a:xfrm>
            <a:prstGeom prst="rect">
              <a:avLst/>
            </a:prstGeom>
          </p:spPr>
        </p:pic>
        <p:sp>
          <p:nvSpPr>
            <p:cNvPr id="70" name="object 70"/>
            <p:cNvSpPr/>
            <p:nvPr/>
          </p:nvSpPr>
          <p:spPr>
            <a:xfrm>
              <a:off x="5535929" y="4761738"/>
              <a:ext cx="1525905" cy="916305"/>
            </a:xfrm>
            <a:custGeom>
              <a:avLst/>
              <a:gdLst/>
              <a:ahLst/>
              <a:cxnLst/>
              <a:rect l="l" t="t" r="r" b="b"/>
              <a:pathLst>
                <a:path w="1525904" h="916304">
                  <a:moveTo>
                    <a:pt x="0" y="91567"/>
                  </a:moveTo>
                  <a:lnTo>
                    <a:pt x="7199" y="55935"/>
                  </a:lnTo>
                  <a:lnTo>
                    <a:pt x="26828" y="26828"/>
                  </a:lnTo>
                  <a:lnTo>
                    <a:pt x="55935" y="7199"/>
                  </a:lnTo>
                  <a:lnTo>
                    <a:pt x="91567" y="0"/>
                  </a:lnTo>
                  <a:lnTo>
                    <a:pt x="1433956" y="0"/>
                  </a:lnTo>
                  <a:lnTo>
                    <a:pt x="1469588" y="7199"/>
                  </a:lnTo>
                  <a:lnTo>
                    <a:pt x="1498695" y="26828"/>
                  </a:lnTo>
                  <a:lnTo>
                    <a:pt x="1518324" y="55935"/>
                  </a:lnTo>
                  <a:lnTo>
                    <a:pt x="1525524" y="91567"/>
                  </a:lnTo>
                  <a:lnTo>
                    <a:pt x="1525524" y="824357"/>
                  </a:lnTo>
                  <a:lnTo>
                    <a:pt x="1518324" y="859993"/>
                  </a:lnTo>
                  <a:lnTo>
                    <a:pt x="1498695" y="889100"/>
                  </a:lnTo>
                  <a:lnTo>
                    <a:pt x="1469588" y="908726"/>
                  </a:lnTo>
                  <a:lnTo>
                    <a:pt x="1433956" y="915924"/>
                  </a:lnTo>
                  <a:lnTo>
                    <a:pt x="91567" y="915924"/>
                  </a:lnTo>
                  <a:lnTo>
                    <a:pt x="55935" y="908726"/>
                  </a:lnTo>
                  <a:lnTo>
                    <a:pt x="26828" y="889100"/>
                  </a:lnTo>
                  <a:lnTo>
                    <a:pt x="7199" y="859993"/>
                  </a:lnTo>
                  <a:lnTo>
                    <a:pt x="0" y="824357"/>
                  </a:lnTo>
                  <a:lnTo>
                    <a:pt x="0" y="91567"/>
                  </a:lnTo>
                  <a:close/>
                </a:path>
              </a:pathLst>
            </a:custGeom>
            <a:ln w="38100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1" name="object 71"/>
          <p:cNvSpPr txBox="1"/>
          <p:nvPr/>
        </p:nvSpPr>
        <p:spPr>
          <a:xfrm>
            <a:off x="7260083" y="5022343"/>
            <a:ext cx="1125855" cy="371897"/>
          </a:xfrm>
          <a:prstGeom prst="rect">
            <a:avLst/>
          </a:prstGeom>
        </p:spPr>
        <p:txBody>
          <a:bodyPr vert="horz" wrap="square" lIns="0" tIns="38100" rIns="0" bIns="0" rtlCol="0">
            <a:spAutoFit/>
          </a:bodyPr>
          <a:lstStyle/>
          <a:p>
            <a:pPr marL="239395" marR="5080" indent="-227330">
              <a:lnSpc>
                <a:spcPts val="1250"/>
              </a:lnSpc>
              <a:spcBef>
                <a:spcPts val="300"/>
              </a:spcBef>
            </a:pPr>
            <a:r>
              <a:rPr sz="1200" b="1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12.</a:t>
            </a:r>
            <a:r>
              <a:rPr sz="1200" b="1" spc="-60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Summary</a:t>
            </a:r>
            <a:r>
              <a:rPr sz="1200" b="1" spc="-6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&amp; </a:t>
            </a:r>
            <a:r>
              <a:rPr sz="1200" b="1" spc="-320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1200" b="1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Planning</a:t>
            </a:r>
            <a:endParaRPr sz="1200">
              <a:latin typeface="Arial" panose="020B0604020202020204"/>
              <a:cs typeface="Arial" panose="020B0604020202020204"/>
            </a:endParaRPr>
          </a:p>
        </p:txBody>
      </p:sp>
      <p:grpSp>
        <p:nvGrpSpPr>
          <p:cNvPr id="72" name="object 72"/>
          <p:cNvGrpSpPr/>
          <p:nvPr/>
        </p:nvGrpSpPr>
        <p:grpSpPr>
          <a:xfrm>
            <a:off x="2836163" y="5664709"/>
            <a:ext cx="6269990" cy="1047115"/>
            <a:chOff x="1312163" y="5664708"/>
            <a:chExt cx="6269990" cy="1047115"/>
          </a:xfrm>
        </p:grpSpPr>
        <p:sp>
          <p:nvSpPr>
            <p:cNvPr id="73" name="object 73"/>
            <p:cNvSpPr/>
            <p:nvPr/>
          </p:nvSpPr>
          <p:spPr>
            <a:xfrm>
              <a:off x="1326641" y="5679186"/>
              <a:ext cx="6240780" cy="1018540"/>
            </a:xfrm>
            <a:custGeom>
              <a:avLst/>
              <a:gdLst/>
              <a:ahLst/>
              <a:cxnLst/>
              <a:rect l="l" t="t" r="r" b="b"/>
              <a:pathLst>
                <a:path w="6240780" h="1018540">
                  <a:moveTo>
                    <a:pt x="5731764" y="0"/>
                  </a:moveTo>
                  <a:lnTo>
                    <a:pt x="5731764" y="254507"/>
                  </a:lnTo>
                  <a:lnTo>
                    <a:pt x="0" y="254507"/>
                  </a:lnTo>
                  <a:lnTo>
                    <a:pt x="0" y="763523"/>
                  </a:lnTo>
                  <a:lnTo>
                    <a:pt x="5731764" y="763523"/>
                  </a:lnTo>
                  <a:lnTo>
                    <a:pt x="5731764" y="1018032"/>
                  </a:lnTo>
                  <a:lnTo>
                    <a:pt x="6240780" y="509015"/>
                  </a:lnTo>
                  <a:lnTo>
                    <a:pt x="5731764" y="0"/>
                  </a:lnTo>
                  <a:close/>
                </a:path>
              </a:pathLst>
            </a:custGeom>
            <a:solidFill>
              <a:srgbClr val="FF9A31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/>
            <p:cNvSpPr/>
            <p:nvPr/>
          </p:nvSpPr>
          <p:spPr>
            <a:xfrm>
              <a:off x="1326641" y="5679186"/>
              <a:ext cx="6240780" cy="1018540"/>
            </a:xfrm>
            <a:custGeom>
              <a:avLst/>
              <a:gdLst/>
              <a:ahLst/>
              <a:cxnLst/>
              <a:rect l="l" t="t" r="r" b="b"/>
              <a:pathLst>
                <a:path w="6240780" h="1018540">
                  <a:moveTo>
                    <a:pt x="0" y="254507"/>
                  </a:moveTo>
                  <a:lnTo>
                    <a:pt x="5731764" y="254507"/>
                  </a:lnTo>
                  <a:lnTo>
                    <a:pt x="5731764" y="0"/>
                  </a:lnTo>
                  <a:lnTo>
                    <a:pt x="6240780" y="509015"/>
                  </a:lnTo>
                  <a:lnTo>
                    <a:pt x="5731764" y="1018032"/>
                  </a:lnTo>
                  <a:lnTo>
                    <a:pt x="5731764" y="763523"/>
                  </a:lnTo>
                  <a:lnTo>
                    <a:pt x="0" y="763523"/>
                  </a:lnTo>
                  <a:lnTo>
                    <a:pt x="0" y="254507"/>
                  </a:lnTo>
                  <a:close/>
                </a:path>
              </a:pathLst>
            </a:custGeom>
            <a:ln w="28956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5" name="object 75"/>
          <p:cNvSpPr txBox="1"/>
          <p:nvPr/>
        </p:nvSpPr>
        <p:spPr>
          <a:xfrm>
            <a:off x="5272786" y="6033008"/>
            <a:ext cx="114109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>
                <a:solidFill>
                  <a:srgbClr val="221F1F"/>
                </a:solidFill>
                <a:latin typeface="Arial MT"/>
                <a:cs typeface="Arial MT"/>
              </a:rPr>
              <a:t>A</a:t>
            </a:r>
            <a:r>
              <a:rPr spc="-10" dirty="0">
                <a:solidFill>
                  <a:srgbClr val="221F1F"/>
                </a:solidFill>
                <a:latin typeface="Arial MT"/>
                <a:cs typeface="Arial MT"/>
              </a:rPr>
              <a:t>p</a:t>
            </a:r>
            <a:r>
              <a:rPr spc="-5" dirty="0">
                <a:solidFill>
                  <a:srgbClr val="221F1F"/>
                </a:solidFill>
                <a:latin typeface="Arial MT"/>
                <a:cs typeface="Arial MT"/>
              </a:rPr>
              <a:t>p</a:t>
            </a:r>
            <a:r>
              <a:rPr spc="-10" dirty="0">
                <a:solidFill>
                  <a:srgbClr val="221F1F"/>
                </a:solidFill>
                <a:latin typeface="Arial MT"/>
                <a:cs typeface="Arial MT"/>
              </a:rPr>
              <a:t>l</a:t>
            </a:r>
            <a:r>
              <a:rPr spc="-5" dirty="0">
                <a:solidFill>
                  <a:srgbClr val="221F1F"/>
                </a:solidFill>
                <a:latin typeface="Arial MT"/>
                <a:cs typeface="Arial MT"/>
              </a:rPr>
              <a:t>ic</a:t>
            </a:r>
            <a:r>
              <a:rPr spc="-10" dirty="0">
                <a:solidFill>
                  <a:srgbClr val="221F1F"/>
                </a:solidFill>
                <a:latin typeface="Arial MT"/>
                <a:cs typeface="Arial MT"/>
              </a:rPr>
              <a:t>a</a:t>
            </a:r>
            <a:r>
              <a:rPr dirty="0">
                <a:solidFill>
                  <a:srgbClr val="221F1F"/>
                </a:solidFill>
                <a:latin typeface="Arial MT"/>
                <a:cs typeface="Arial MT"/>
              </a:rPr>
              <a:t>tion</a:t>
            </a:r>
            <a:endParaRPr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one medium to promote the other</a:t>
            </a:r>
            <a:endParaRPr lang="en-US" dirty="0" smtClean="0"/>
          </a:p>
          <a:p>
            <a:r>
              <a:rPr lang="en-US" dirty="0" smtClean="0"/>
              <a:t>Encourage your offline customers to go online</a:t>
            </a:r>
            <a:endParaRPr lang="en-US" dirty="0" smtClean="0"/>
          </a:p>
          <a:p>
            <a:r>
              <a:rPr lang="en-US" dirty="0" smtClean="0"/>
              <a:t>Set up relevant types of dedicated tracking to track online traffic </a:t>
            </a:r>
            <a:endParaRPr lang="en-US" dirty="0" smtClean="0"/>
          </a:p>
          <a:p>
            <a:r>
              <a:rPr lang="en-US" dirty="0" smtClean="0"/>
              <a:t>Use a consistent design across all platforms</a:t>
            </a:r>
            <a:endParaRPr lang="en-US" dirty="0" smtClean="0"/>
          </a:p>
          <a:p>
            <a:r>
              <a:rPr lang="en-US" dirty="0" smtClean="0"/>
              <a:t>Use incentives to attract specific audiences</a:t>
            </a:r>
            <a:endParaRPr lang="en-US" dirty="0" smtClean="0"/>
          </a:p>
          <a:p>
            <a:r>
              <a:rPr lang="en-US" dirty="0" smtClean="0"/>
              <a:t>Develop a mobile app</a:t>
            </a:r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b="1" dirty="0" smtClean="0"/>
              <a:t>HOW TO INTEGRATE TRADITONAL </a:t>
            </a:r>
            <a:br>
              <a:rPr lang="en-CA" b="1" dirty="0" smtClean="0"/>
            </a:br>
            <a:r>
              <a:rPr lang="en-CA" b="1" dirty="0" smtClean="0"/>
              <a:t>AND DIGITAL MARKETING?</a:t>
            </a:r>
            <a:endParaRPr lang="en-GB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55832" y="4320541"/>
            <a:ext cx="4511039" cy="25374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Try </a:t>
            </a:r>
            <a:r>
              <a:rPr lang="en-US" dirty="0"/>
              <a:t>to mix digital content and print </a:t>
            </a:r>
            <a:r>
              <a:rPr lang="en-US" dirty="0" smtClean="0"/>
              <a:t>media</a:t>
            </a:r>
            <a:endParaRPr lang="en-US" dirty="0" smtClean="0"/>
          </a:p>
          <a:p>
            <a:r>
              <a:rPr lang="en-US" dirty="0" smtClean="0"/>
              <a:t>When publishing an </a:t>
            </a:r>
            <a:r>
              <a:rPr lang="en-US" dirty="0"/>
              <a:t>advertisement in a newspaper or magazine, </a:t>
            </a:r>
            <a:r>
              <a:rPr lang="en-US" dirty="0" smtClean="0"/>
              <a:t>lead readers to your site using a </a:t>
            </a:r>
            <a:r>
              <a:rPr lang="en-US" dirty="0"/>
              <a:t>QR code.</a:t>
            </a:r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b="1" dirty="0" smtClean="0"/>
              <a:t>HOW TO INTEGRATE TRADITONAL </a:t>
            </a:r>
            <a:br>
              <a:rPr lang="en-CA" b="1" dirty="0" smtClean="0"/>
            </a:br>
            <a:r>
              <a:rPr lang="en-CA" b="1" dirty="0" smtClean="0"/>
              <a:t>AND DIGITAL MARKETING?</a:t>
            </a:r>
            <a:endParaRPr lang="en-GB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43994" y="3301778"/>
            <a:ext cx="3532652" cy="3388093"/>
          </a:xfrm>
          <a:prstGeom prst="rect">
            <a:avLst/>
          </a:prstGeom>
        </p:spPr>
      </p:pic>
      <p:sp>
        <p:nvSpPr>
          <p:cNvPr id="7" name="Down Arrow 6"/>
          <p:cNvSpPr/>
          <p:nvPr/>
        </p:nvSpPr>
        <p:spPr>
          <a:xfrm rot="2950293">
            <a:off x="8455261" y="4533265"/>
            <a:ext cx="567890" cy="180955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85" y="3301777"/>
            <a:ext cx="4517457" cy="3388093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379" y="1825625"/>
            <a:ext cx="12047621" cy="4351338"/>
          </a:xfrm>
        </p:spPr>
        <p:txBody>
          <a:bodyPr/>
          <a:lstStyle/>
          <a:p>
            <a:r>
              <a:rPr lang="en-US" dirty="0"/>
              <a:t>Combine geo-targeted advertising and billboards. </a:t>
            </a:r>
            <a:r>
              <a:rPr lang="en-US" dirty="0" smtClean="0"/>
              <a:t>Geo-targeting is </a:t>
            </a:r>
            <a:r>
              <a:rPr lang="en-US" dirty="0"/>
              <a:t>working with data about the user’s location, determined by the IP address. Advertising offers for the user are formed based on </a:t>
            </a:r>
            <a:r>
              <a:rPr lang="en-US" dirty="0" smtClean="0"/>
              <a:t>the customer’s location.</a:t>
            </a:r>
            <a:endParaRPr lang="en-US" dirty="0" smtClean="0"/>
          </a:p>
          <a:p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b="1" dirty="0" smtClean="0"/>
              <a:t>HOW TO INTEGRATE TRADITONAL </a:t>
            </a:r>
            <a:br>
              <a:rPr lang="en-CA" b="1" dirty="0" smtClean="0"/>
            </a:br>
            <a:r>
              <a:rPr lang="en-CA" b="1" dirty="0" smtClean="0"/>
              <a:t>AND DIGITAL MARKETING?</a:t>
            </a:r>
            <a:endParaRPr lang="en-GB" b="1" dirty="0"/>
          </a:p>
        </p:txBody>
      </p:sp>
      <p:pic>
        <p:nvPicPr>
          <p:cNvPr id="1026" name="Picture 2" descr="https://www.seoquake.com/blog/wp-content/uploads/2020/09/image1-3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351" y="3144659"/>
            <a:ext cx="5163919" cy="3434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Promote local events online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870974" y="1896711"/>
            <a:ext cx="2876786" cy="4845788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374750"/>
            <a:ext cx="10515600" cy="1325563"/>
          </a:xfrm>
        </p:spPr>
        <p:txBody>
          <a:bodyPr/>
          <a:lstStyle/>
          <a:p>
            <a:pPr algn="ctr"/>
            <a:r>
              <a:rPr lang="en-CA" b="1" dirty="0" smtClean="0"/>
              <a:t>HOW TO INTEGRATE TRADITONAL </a:t>
            </a:r>
            <a:br>
              <a:rPr lang="en-CA" b="1" dirty="0" smtClean="0"/>
            </a:br>
            <a:r>
              <a:rPr lang="en-CA" b="1" dirty="0" smtClean="0"/>
              <a:t>AND DIGITAL MARKETING?</a:t>
            </a:r>
            <a:endParaRPr lang="en-GB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77003" y="1825625"/>
            <a:ext cx="11954577" cy="4351338"/>
          </a:xfrm>
        </p:spPr>
        <p:txBody>
          <a:bodyPr>
            <a:normAutofit/>
          </a:bodyPr>
          <a:lstStyle/>
          <a:p>
            <a:pPr lvl="1"/>
            <a:r>
              <a:rPr lang="en-US" sz="2800" dirty="0"/>
              <a:t>Use Traditional Media to Advertise Your Digital </a:t>
            </a:r>
            <a:r>
              <a:rPr lang="en-US" sz="2800" dirty="0" smtClean="0"/>
              <a:t>Channels</a:t>
            </a:r>
            <a:endParaRPr lang="en-US" sz="2800" dirty="0" smtClean="0"/>
          </a:p>
          <a:p>
            <a:pPr lvl="1"/>
            <a:r>
              <a:rPr lang="en-US" sz="2800" dirty="0" smtClean="0"/>
              <a:t>Promote your social media and websites during face-to-face seminars</a:t>
            </a:r>
            <a:endParaRPr lang="en-US" sz="2800" dirty="0" smtClean="0"/>
          </a:p>
          <a:p>
            <a:pPr lvl="1"/>
            <a:r>
              <a:rPr lang="en-US" sz="2800" dirty="0" smtClean="0"/>
              <a:t>Use </a:t>
            </a:r>
            <a:r>
              <a:rPr lang="en-US" sz="2800" dirty="0"/>
              <a:t>The Same Content on Both Types of Media To Maximize </a:t>
            </a:r>
            <a:r>
              <a:rPr lang="en-US" sz="2800" dirty="0" smtClean="0"/>
              <a:t>Outreach</a:t>
            </a:r>
            <a:endParaRPr lang="en-US" sz="2800" dirty="0" smtClean="0"/>
          </a:p>
          <a:p>
            <a:pPr lvl="1"/>
            <a:r>
              <a:rPr lang="en-US" sz="2800" dirty="0" smtClean="0"/>
              <a:t>Combine a </a:t>
            </a:r>
            <a:r>
              <a:rPr lang="en-US" sz="2800" dirty="0"/>
              <a:t>company’s communication channel </a:t>
            </a:r>
            <a:r>
              <a:rPr lang="en-US" sz="2800" dirty="0" smtClean="0"/>
              <a:t>into mix media </a:t>
            </a:r>
            <a:r>
              <a:rPr lang="en-US" sz="2800" dirty="0"/>
              <a:t>types in </a:t>
            </a:r>
            <a:r>
              <a:rPr lang="en-US" sz="2800" dirty="0" smtClean="0"/>
              <a:t>order to meet </a:t>
            </a:r>
            <a:r>
              <a:rPr lang="en-US" sz="2800" dirty="0"/>
              <a:t>its marketing </a:t>
            </a:r>
            <a:r>
              <a:rPr lang="en-US" sz="2800" dirty="0" smtClean="0"/>
              <a:t>goals e.g. stream TV ads on </a:t>
            </a:r>
            <a:r>
              <a:rPr lang="en-US" sz="2800" dirty="0" err="1" smtClean="0"/>
              <a:t>youtube</a:t>
            </a:r>
            <a:endParaRPr lang="en-US" sz="2800" dirty="0" smtClean="0"/>
          </a:p>
          <a:p>
            <a:pPr lvl="1"/>
            <a:r>
              <a:rPr lang="en-US" sz="2800" dirty="0" smtClean="0"/>
              <a:t>Build a email subscriber list through social media, in-store promo or website signups</a:t>
            </a:r>
            <a:endParaRPr lang="en-US" sz="2800" dirty="0" smtClean="0"/>
          </a:p>
          <a:p>
            <a:pPr lvl="1"/>
            <a:r>
              <a:rPr lang="en-US" sz="2800" dirty="0" smtClean="0"/>
              <a:t>Use Google </a:t>
            </a:r>
            <a:r>
              <a:rPr lang="en-US" sz="2800" dirty="0" err="1" smtClean="0"/>
              <a:t>Adwords</a:t>
            </a:r>
            <a:r>
              <a:rPr lang="en-US" sz="2800" dirty="0" smtClean="0"/>
              <a:t> to bring traffic to your physical store</a:t>
            </a:r>
            <a:endParaRPr lang="en-US" sz="2800" dirty="0" smtClean="0"/>
          </a:p>
          <a:p>
            <a:pPr lvl="1"/>
            <a:endParaRPr lang="en-US" sz="2800" dirty="0" smtClean="0"/>
          </a:p>
          <a:p>
            <a:pPr lvl="1"/>
            <a:endParaRPr lang="en-GB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b="1" dirty="0" smtClean="0"/>
              <a:t>HOW TO INTEGRATE TRADITONAL </a:t>
            </a:r>
            <a:br>
              <a:rPr lang="en-CA" b="1" dirty="0" smtClean="0"/>
            </a:br>
            <a:r>
              <a:rPr lang="en-CA" b="1" dirty="0" smtClean="0"/>
              <a:t>AND DIGITAL MARKETING?</a:t>
            </a:r>
            <a:endParaRPr lang="en-GB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Number Placeholder 3"/>
          <p:cNvSpPr>
            <a:spLocks noGrp="1"/>
          </p:cNvSpPr>
          <p:nvPr>
            <p:ph type="sldNum" sz="quarter" idx="12"/>
          </p:nvPr>
        </p:nvSpPr>
        <p:spPr bwMode="auto">
          <a:xfrm>
            <a:off x="8077200" y="5624514"/>
            <a:ext cx="2133600" cy="27463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33DA74DC-9826-4792-A0C6-02F92F1DCF86}" type="slidenum">
              <a:rPr lang="en-GB" altLang="en-US" sz="900">
                <a:solidFill>
                  <a:srgbClr val="898989"/>
                </a:solidFill>
              </a:rPr>
            </a:fld>
            <a:endParaRPr lang="en-GB" altLang="en-US" sz="900">
              <a:solidFill>
                <a:srgbClr val="898989"/>
              </a:solidFill>
            </a:endParaRPr>
          </a:p>
        </p:txBody>
      </p:sp>
      <p:pic>
        <p:nvPicPr>
          <p:cNvPr id="57347" name="Picture 5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728" y="131975"/>
            <a:ext cx="8983744" cy="66122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/>
          <p:nvPr/>
        </p:nvSpPr>
        <p:spPr>
          <a:xfrm>
            <a:off x="2208214" y="1484313"/>
            <a:ext cx="8516936" cy="5715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b="1" dirty="0">
                <a:solidFill>
                  <a:srgbClr val="009A72"/>
                </a:solidFill>
                <a:cs typeface="Arial" panose="020B0604020202020204" pitchFamily="34" charset="0"/>
              </a:rPr>
              <a:t>Applications of Digital Marketing</a:t>
            </a:r>
            <a:endParaRPr lang="en-GB" altLang="en-US" b="1" dirty="0">
              <a:solidFill>
                <a:srgbClr val="009A72"/>
              </a:solidFill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95549" y="2664589"/>
            <a:ext cx="7191375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ct val="0"/>
              </a:spcBef>
              <a:buSzTx/>
              <a:buFontTx/>
              <a:buChar char="•"/>
            </a:pPr>
            <a:r>
              <a:rPr lang="en-GB" altLang="en-US" sz="2000" dirty="0">
                <a:cs typeface="Arial" panose="020B0604020202020204" pitchFamily="34" charset="0"/>
              </a:rPr>
              <a:t>As an </a:t>
            </a:r>
            <a:r>
              <a:rPr lang="en-GB" altLang="en-US" sz="2000" dirty="0">
                <a:solidFill>
                  <a:srgbClr val="009A72"/>
                </a:solidFill>
                <a:cs typeface="Arial" panose="020B0604020202020204" pitchFamily="34" charset="0"/>
              </a:rPr>
              <a:t>Advertising</a:t>
            </a:r>
            <a:r>
              <a:rPr lang="en-GB" altLang="en-US" sz="2000" dirty="0">
                <a:cs typeface="Arial" panose="020B0604020202020204" pitchFamily="34" charset="0"/>
              </a:rPr>
              <a:t> Medium – as a </a:t>
            </a:r>
            <a:r>
              <a:rPr lang="en-GB" altLang="en-US" sz="2000" dirty="0">
                <a:solidFill>
                  <a:srgbClr val="009A72"/>
                </a:solidFill>
                <a:cs typeface="Arial" panose="020B0604020202020204" pitchFamily="34" charset="0"/>
              </a:rPr>
              <a:t>“pop up” </a:t>
            </a:r>
            <a:endParaRPr lang="en-GB" altLang="en-US" sz="2000" dirty="0">
              <a:solidFill>
                <a:srgbClr val="009A72"/>
              </a:solidFill>
              <a:cs typeface="Arial" panose="020B0604020202020204" pitchFamily="34" charset="0"/>
            </a:endParaRPr>
          </a:p>
          <a:p>
            <a:pPr marL="342900" indent="-342900">
              <a:spcBef>
                <a:spcPct val="0"/>
              </a:spcBef>
              <a:buSzTx/>
              <a:buFontTx/>
              <a:buChar char="•"/>
            </a:pPr>
            <a:endParaRPr lang="en-GB" altLang="en-US" sz="2000" dirty="0">
              <a:cs typeface="Arial" panose="020B0604020202020204" pitchFamily="34" charset="0"/>
            </a:endParaRPr>
          </a:p>
          <a:p>
            <a:pPr marL="342900" indent="-342900">
              <a:spcBef>
                <a:spcPct val="0"/>
              </a:spcBef>
              <a:buSzTx/>
              <a:buFontTx/>
              <a:buChar char="•"/>
            </a:pPr>
            <a:r>
              <a:rPr lang="en-GB" altLang="en-US" sz="2000" dirty="0">
                <a:cs typeface="Arial" panose="020B0604020202020204" pitchFamily="34" charset="0"/>
              </a:rPr>
              <a:t>As a </a:t>
            </a:r>
            <a:r>
              <a:rPr lang="en-GB" altLang="en-US" sz="2000" dirty="0">
                <a:solidFill>
                  <a:srgbClr val="009A72"/>
                </a:solidFill>
                <a:cs typeface="Arial" panose="020B0604020202020204" pitchFamily="34" charset="0"/>
              </a:rPr>
              <a:t>Direct Response </a:t>
            </a:r>
            <a:r>
              <a:rPr lang="en-GB" altLang="en-US" sz="2000" dirty="0">
                <a:cs typeface="Arial" panose="020B0604020202020204" pitchFamily="34" charset="0"/>
              </a:rPr>
              <a:t>Medium – e.g. </a:t>
            </a:r>
            <a:r>
              <a:rPr lang="en-GB" altLang="en-US" sz="2000" dirty="0">
                <a:solidFill>
                  <a:srgbClr val="009A72"/>
                </a:solidFill>
                <a:cs typeface="Arial" panose="020B0604020202020204" pitchFamily="34" charset="0"/>
              </a:rPr>
              <a:t>chat lines</a:t>
            </a:r>
            <a:endParaRPr lang="en-GB" altLang="en-US" sz="2000" dirty="0">
              <a:solidFill>
                <a:srgbClr val="009A72"/>
              </a:solidFill>
              <a:cs typeface="Arial" panose="020B0604020202020204" pitchFamily="34" charset="0"/>
            </a:endParaRPr>
          </a:p>
          <a:p>
            <a:pPr marL="342900" indent="-342900">
              <a:spcBef>
                <a:spcPct val="0"/>
              </a:spcBef>
              <a:buSzTx/>
              <a:buFontTx/>
              <a:buChar char="•"/>
            </a:pPr>
            <a:endParaRPr lang="en-GB" altLang="en-US" sz="2000" dirty="0">
              <a:cs typeface="Arial" panose="020B0604020202020204" pitchFamily="34" charset="0"/>
            </a:endParaRPr>
          </a:p>
          <a:p>
            <a:pPr marL="342900" indent="-342900">
              <a:spcBef>
                <a:spcPct val="0"/>
              </a:spcBef>
              <a:buSzTx/>
              <a:buFontTx/>
              <a:buChar char="•"/>
            </a:pPr>
            <a:r>
              <a:rPr lang="en-GB" altLang="en-US" sz="2000" dirty="0">
                <a:cs typeface="Arial" panose="020B0604020202020204" pitchFamily="34" charset="0"/>
              </a:rPr>
              <a:t>As a </a:t>
            </a:r>
            <a:r>
              <a:rPr lang="en-GB" altLang="en-US" sz="2000" dirty="0">
                <a:solidFill>
                  <a:srgbClr val="009A72"/>
                </a:solidFill>
                <a:cs typeface="Arial" panose="020B0604020202020204" pitchFamily="34" charset="0"/>
              </a:rPr>
              <a:t>Lead Generation </a:t>
            </a:r>
            <a:r>
              <a:rPr lang="en-GB" altLang="en-US" sz="2000" dirty="0">
                <a:cs typeface="Arial" panose="020B0604020202020204" pitchFamily="34" charset="0"/>
              </a:rPr>
              <a:t>Method – e.g. get </a:t>
            </a:r>
            <a:r>
              <a:rPr lang="en-GB" altLang="en-US" sz="2000" dirty="0">
                <a:solidFill>
                  <a:srgbClr val="009A72"/>
                </a:solidFill>
                <a:cs typeface="Arial" panose="020B0604020202020204" pitchFamily="34" charset="0"/>
              </a:rPr>
              <a:t>customer’s email </a:t>
            </a:r>
            <a:endParaRPr lang="en-GB" altLang="en-US" sz="2000" dirty="0">
              <a:solidFill>
                <a:srgbClr val="009A72"/>
              </a:solidFill>
              <a:cs typeface="Arial" panose="020B0604020202020204" pitchFamily="34" charset="0"/>
            </a:endParaRPr>
          </a:p>
          <a:p>
            <a:pPr marL="342900" indent="-342900">
              <a:spcBef>
                <a:spcPct val="0"/>
              </a:spcBef>
              <a:buSzTx/>
              <a:buFontTx/>
              <a:buChar char="•"/>
            </a:pPr>
            <a:endParaRPr lang="en-GB" altLang="en-US" sz="2000" dirty="0">
              <a:cs typeface="Arial" panose="020B0604020202020204" pitchFamily="34" charset="0"/>
            </a:endParaRPr>
          </a:p>
          <a:p>
            <a:pPr marL="342900" indent="-342900">
              <a:spcBef>
                <a:spcPct val="0"/>
              </a:spcBef>
              <a:buSzTx/>
              <a:buFontTx/>
              <a:buChar char="•"/>
            </a:pPr>
            <a:r>
              <a:rPr lang="en-GB" altLang="en-US" sz="2000" dirty="0">
                <a:solidFill>
                  <a:srgbClr val="009A72"/>
                </a:solidFill>
                <a:cs typeface="Arial" panose="020B0604020202020204" pitchFamily="34" charset="0"/>
              </a:rPr>
              <a:t>Distribution Channels </a:t>
            </a:r>
            <a:r>
              <a:rPr lang="en-GB" altLang="en-US" sz="2000" dirty="0">
                <a:cs typeface="Arial" panose="020B0604020202020204" pitchFamily="34" charset="0"/>
              </a:rPr>
              <a:t>e.g. Apple </a:t>
            </a:r>
            <a:r>
              <a:rPr lang="en-GB" altLang="en-US" sz="2000" dirty="0">
                <a:solidFill>
                  <a:srgbClr val="009A72"/>
                </a:solidFill>
                <a:cs typeface="Arial" panose="020B0604020202020204" pitchFamily="34" charset="0"/>
              </a:rPr>
              <a:t>iTunes &amp; Netflix</a:t>
            </a:r>
            <a:endParaRPr lang="en-GB" altLang="en-US" sz="2000" dirty="0">
              <a:solidFill>
                <a:srgbClr val="009A72"/>
              </a:solidFill>
              <a:cs typeface="Arial" panose="020B0604020202020204" pitchFamily="34" charset="0"/>
            </a:endParaRPr>
          </a:p>
          <a:p>
            <a:pPr marL="342900" indent="-342900">
              <a:spcBef>
                <a:spcPct val="0"/>
              </a:spcBef>
              <a:buSzTx/>
              <a:buFontTx/>
              <a:buChar char="•"/>
            </a:pPr>
            <a:endParaRPr lang="en-GB" altLang="en-US" sz="2000" dirty="0">
              <a:cs typeface="Arial" panose="020B0604020202020204" pitchFamily="34" charset="0"/>
            </a:endParaRPr>
          </a:p>
          <a:p>
            <a:pPr marL="342900" indent="-342900">
              <a:spcBef>
                <a:spcPct val="0"/>
              </a:spcBef>
              <a:buSzTx/>
              <a:buFontTx/>
              <a:buChar char="•"/>
            </a:pPr>
            <a:r>
              <a:rPr lang="en-GB" altLang="en-US" sz="2000" dirty="0">
                <a:cs typeface="Arial" panose="020B0604020202020204" pitchFamily="34" charset="0"/>
              </a:rPr>
              <a:t>As a </a:t>
            </a:r>
            <a:r>
              <a:rPr lang="en-GB" altLang="en-US" sz="2000" dirty="0">
                <a:solidFill>
                  <a:srgbClr val="009A72"/>
                </a:solidFill>
                <a:cs typeface="Arial" panose="020B0604020202020204" pitchFamily="34" charset="0"/>
              </a:rPr>
              <a:t>Customer Service </a:t>
            </a:r>
            <a:r>
              <a:rPr lang="en-GB" altLang="en-US" sz="2000" dirty="0">
                <a:cs typeface="Arial" panose="020B0604020202020204" pitchFamily="34" charset="0"/>
              </a:rPr>
              <a:t>Mechanism – e.g. receive </a:t>
            </a:r>
            <a:r>
              <a:rPr lang="en-GB" altLang="en-US" sz="2000" dirty="0">
                <a:solidFill>
                  <a:srgbClr val="009A72"/>
                </a:solidFill>
                <a:cs typeface="Arial" panose="020B0604020202020204" pitchFamily="34" charset="0"/>
              </a:rPr>
              <a:t>customer’s concerns </a:t>
            </a:r>
            <a:r>
              <a:rPr lang="en-GB" altLang="en-US" sz="2000" dirty="0">
                <a:cs typeface="Arial" panose="020B0604020202020204" pitchFamily="34" charset="0"/>
              </a:rPr>
              <a:t>and respond very quickly</a:t>
            </a:r>
            <a:endParaRPr lang="en-GB" altLang="en-US" sz="2000" dirty="0"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/>
          <p:nvPr/>
        </p:nvSpPr>
        <p:spPr>
          <a:xfrm>
            <a:off x="2262189" y="973793"/>
            <a:ext cx="7432675" cy="647700"/>
          </a:xfrm>
          <a:prstGeom prst="rect">
            <a:avLst/>
          </a:prstGeom>
        </p:spPr>
        <p:txBody>
          <a:bodyPr rtlCol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altLang="en-US" dirty="0">
                <a:solidFill>
                  <a:schemeClr val="accent3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Digital Innovations</a:t>
            </a:r>
            <a:endParaRPr lang="en-GB" altLang="en-US" dirty="0">
              <a:solidFill>
                <a:schemeClr val="accent3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68549" y="2212509"/>
            <a:ext cx="3514725" cy="769937"/>
          </a:xfrm>
          <a:prstGeom prst="rect">
            <a:avLst/>
          </a:prstGeom>
        </p:spPr>
        <p:txBody>
          <a:bodyPr vert="horz" wrap="none" lIns="0" tIns="0" rIns="0" bIns="0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3150"/>
              </a:lnSpc>
              <a:spcBef>
                <a:spcPct val="0"/>
              </a:spcBef>
            </a:pPr>
            <a:r>
              <a:rPr lang="en-CA" altLang="en-US" sz="1800" dirty="0">
                <a:cs typeface="Arial" panose="020B0604020202020204" pitchFamily="34" charset="0"/>
                <a:sym typeface="Arial" panose="020B0604020202020204" pitchFamily="34" charset="0"/>
              </a:rPr>
              <a:t>Oculus Rift - </a:t>
            </a:r>
            <a:r>
              <a:rPr lang="en-CA" altLang="en-US" sz="1800" dirty="0">
                <a:solidFill>
                  <a:srgbClr val="009A72"/>
                </a:solidFill>
                <a:cs typeface="Arial" panose="020B0604020202020204" pitchFamily="34" charset="0"/>
                <a:sym typeface="Arial" panose="020B0604020202020204" pitchFamily="34" charset="0"/>
              </a:rPr>
              <a:t>virtual reality headset</a:t>
            </a:r>
            <a:br>
              <a:rPr lang="en-CA" altLang="en-US" sz="1800" dirty="0">
                <a:cs typeface="Arial" panose="020B0604020202020204" pitchFamily="34" charset="0"/>
                <a:sym typeface="Arial" panose="020B0604020202020204" pitchFamily="34" charset="0"/>
              </a:rPr>
            </a:br>
            <a:r>
              <a:rPr lang="en-CA" altLang="en-US" sz="1800" dirty="0">
                <a:cs typeface="Arial" panose="020B0604020202020204" pitchFamily="34" charset="0"/>
                <a:sym typeface="Arial" panose="020B0604020202020204" pitchFamily="34" charset="0"/>
              </a:rPr>
              <a:t>Sold for $2bn to Facebook</a:t>
            </a:r>
            <a:endParaRPr lang="en-CA" altLang="en-US" sz="1800" dirty="0"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4" name="Picture 2" descr="https://upload.wikimedia.org/wikipedia/commons/thumb/9/9b/Beacons_by_jnxyz.education_%2813570846665%29.jpg/220px-Beacons_by_jnxyz.education_%2813570846665%29.jp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7450" y="3339445"/>
            <a:ext cx="1701800" cy="2544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2"/>
          <p:cNvSpPr txBox="1"/>
          <p:nvPr/>
        </p:nvSpPr>
        <p:spPr>
          <a:xfrm>
            <a:off x="2546349" y="5940033"/>
            <a:ext cx="3336925" cy="368691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/>
          <a:p>
            <a:pPr>
              <a:lnSpc>
                <a:spcPts val="3150"/>
              </a:lnSpc>
              <a:defRPr/>
            </a:pPr>
            <a:r>
              <a:rPr lang="en-CA" dirty="0">
                <a:cs typeface="Calibri" panose="020F0502020204030204"/>
              </a:rPr>
              <a:t>IBeacons</a:t>
            </a:r>
            <a:endParaRPr lang="en-CA" dirty="0">
              <a:cs typeface="Calibri" panose="020F0502020204030204"/>
            </a:endParaRPr>
          </a:p>
        </p:txBody>
      </p:sp>
      <p:pic>
        <p:nvPicPr>
          <p:cNvPr id="6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56" t="36920" r="5415" b="10637"/>
          <a:stretch>
            <a:fillRect/>
          </a:stretch>
        </p:blipFill>
        <p:spPr bwMode="auto">
          <a:xfrm>
            <a:off x="7243763" y="2982913"/>
            <a:ext cx="2654300" cy="269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5"/>
          <p:cNvSpPr txBox="1">
            <a:spLocks noChangeArrowheads="1"/>
          </p:cNvSpPr>
          <p:nvPr/>
        </p:nvSpPr>
        <p:spPr bwMode="auto">
          <a:xfrm>
            <a:off x="7243763" y="5940033"/>
            <a:ext cx="26543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ts val="1040"/>
              </a:lnSpc>
              <a:spcBef>
                <a:spcPct val="0"/>
              </a:spcBef>
              <a:buNone/>
            </a:pPr>
            <a:r>
              <a:rPr lang="en-CA" altLang="en-US" sz="900" dirty="0">
                <a:solidFill>
                  <a:srgbClr val="90BA2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http://www.theguardian.com/technology/2014/mar/31/oculus-rift-facebook-virtual-reality</a:t>
            </a:r>
            <a:endParaRPr lang="en-CA" altLang="en-US" sz="900" dirty="0">
              <a:solidFill>
                <a:srgbClr val="90BA22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ts val="1040"/>
              </a:lnSpc>
              <a:spcBef>
                <a:spcPct val="0"/>
              </a:spcBef>
              <a:buNone/>
            </a:pPr>
            <a:endParaRPr lang="en-CA" altLang="en-US" sz="900" dirty="0">
              <a:solidFill>
                <a:srgbClr val="000000"/>
              </a:solidFill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/>
          <p:nvPr/>
        </p:nvSpPr>
        <p:spPr>
          <a:xfrm>
            <a:off x="2379662" y="1296694"/>
            <a:ext cx="7432675" cy="576262"/>
          </a:xfrm>
          <a:prstGeom prst="rect">
            <a:avLst/>
          </a:prstGeom>
        </p:spPr>
        <p:txBody>
          <a:bodyPr rtlCol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altLang="en-US" dirty="0">
                <a:solidFill>
                  <a:schemeClr val="accent3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Digital Innovations</a:t>
            </a:r>
            <a:endParaRPr lang="en-GB" altLang="en-US" dirty="0">
              <a:solidFill>
                <a:schemeClr val="accent3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3" name="Picture 1"/>
          <p:cNvPicPr/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33" t="13605" r="3751" b="13914"/>
          <a:stretch>
            <a:fillRect/>
          </a:stretch>
        </p:blipFill>
        <p:spPr bwMode="auto">
          <a:xfrm>
            <a:off x="2467271" y="2001626"/>
            <a:ext cx="7053263" cy="403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466975" y="1065162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en-US" sz="3600" b="1" dirty="0">
                <a:solidFill>
                  <a:schemeClr val="accent3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Internet of Things (IoT)</a:t>
            </a:r>
            <a:endParaRPr lang="en-SG" sz="3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466975" y="2431862"/>
            <a:ext cx="609600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en-GB" altLang="en-US" dirty="0">
                <a:latin typeface="Arial Unicode MS" pitchFamily="34" charset="-128"/>
                <a:ea typeface="Arial Unicode MS" pitchFamily="34" charset="-128"/>
              </a:rPr>
              <a:t>Extending the current Internet and providing connection, communication, and </a:t>
            </a:r>
            <a:r>
              <a:rPr lang="en-GB" altLang="en-US" dirty="0">
                <a:solidFill>
                  <a:srgbClr val="009A72"/>
                </a:solidFill>
                <a:latin typeface="Arial Unicode MS" pitchFamily="34" charset="-128"/>
                <a:ea typeface="Arial Unicode MS" pitchFamily="34" charset="-128"/>
              </a:rPr>
              <a:t>inter-networking between devices and physical objects</a:t>
            </a:r>
            <a:r>
              <a:rPr lang="en-GB" altLang="en-US" dirty="0">
                <a:latin typeface="Arial Unicode MS" pitchFamily="34" charset="-128"/>
                <a:ea typeface="Arial Unicode MS" pitchFamily="34" charset="-128"/>
              </a:rPr>
              <a:t>, or "Things," is a growing trend that is often referred to as the </a:t>
            </a:r>
            <a:r>
              <a:rPr lang="en-GB" altLang="en-US" b="1" dirty="0">
                <a:solidFill>
                  <a:srgbClr val="009A72"/>
                </a:solidFill>
                <a:latin typeface="Arial Unicode MS" pitchFamily="34" charset="-128"/>
                <a:ea typeface="Arial Unicode MS" pitchFamily="34" charset="-128"/>
              </a:rPr>
              <a:t>Internet of Things (IoT)</a:t>
            </a:r>
            <a:endParaRPr lang="en-GB" altLang="en-US" b="1" dirty="0">
              <a:solidFill>
                <a:srgbClr val="009A72"/>
              </a:solidFill>
              <a:latin typeface="Arial Unicode MS" pitchFamily="34" charset="-128"/>
              <a:ea typeface="Arial Unicode MS" pitchFamily="34" charset="-128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en-GB" altLang="en-US" dirty="0">
              <a:latin typeface="Arial Unicode MS" pitchFamily="34" charset="-128"/>
              <a:ea typeface="Arial Unicode MS" pitchFamily="34" charset="-128"/>
            </a:endParaRPr>
          </a:p>
          <a:p>
            <a:pPr algn="just" eaLnBrk="1" hangingPunct="1">
              <a:spcBef>
                <a:spcPct val="0"/>
              </a:spcBef>
              <a:buSzTx/>
              <a:buFontTx/>
              <a:buNone/>
            </a:pPr>
            <a:r>
              <a:rPr lang="en-GB" altLang="en-US" dirty="0">
                <a:latin typeface="Arial Unicode MS" pitchFamily="34" charset="-128"/>
                <a:ea typeface="Arial Unicode MS" pitchFamily="34" charset="-128"/>
              </a:rPr>
              <a:t>“The technologies and solutions that enable </a:t>
            </a:r>
            <a:r>
              <a:rPr lang="en-GB" altLang="en-US" dirty="0">
                <a:solidFill>
                  <a:srgbClr val="009A72"/>
                </a:solidFill>
                <a:latin typeface="Arial Unicode MS" pitchFamily="34" charset="-128"/>
                <a:ea typeface="Arial Unicode MS" pitchFamily="34" charset="-128"/>
              </a:rPr>
              <a:t>integration of real world data and services </a:t>
            </a:r>
            <a:r>
              <a:rPr lang="en-GB" altLang="en-US" dirty="0">
                <a:latin typeface="Arial Unicode MS" pitchFamily="34" charset="-128"/>
                <a:ea typeface="Arial Unicode MS" pitchFamily="34" charset="-128"/>
              </a:rPr>
              <a:t>into the current information networking technologies are often described under the umbrella term of the </a:t>
            </a:r>
            <a:r>
              <a:rPr lang="en-GB" altLang="en-US" b="1" dirty="0">
                <a:solidFill>
                  <a:srgbClr val="009A72"/>
                </a:solidFill>
                <a:latin typeface="Arial Unicode MS" pitchFamily="34" charset="-128"/>
                <a:ea typeface="Arial Unicode MS" pitchFamily="34" charset="-128"/>
              </a:rPr>
              <a:t>Internet of Things (IoT)”</a:t>
            </a:r>
            <a:endParaRPr lang="en-GB" altLang="en-US" b="1" dirty="0">
              <a:solidFill>
                <a:srgbClr val="009A72"/>
              </a:solidFill>
              <a:latin typeface="Arial Unicode MS" pitchFamily="34" charset="-128"/>
              <a:ea typeface="Arial Unicode MS" pitchFamily="34" charset="-128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1524000" y="1219200"/>
            <a:ext cx="9144000" cy="1223963"/>
          </a:xfrm>
        </p:spPr>
        <p:txBody>
          <a:bodyPr rtlCol="0"/>
          <a:lstStyle/>
          <a:p>
            <a:pPr>
              <a:defRPr/>
            </a:pPr>
            <a:r>
              <a:rPr lang="en-GB" altLang="en-US" dirty="0">
                <a:solidFill>
                  <a:schemeClr val="accent3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Activity</a:t>
            </a:r>
            <a:endParaRPr lang="en-GB" altLang="en-US" dirty="0">
              <a:solidFill>
                <a:schemeClr val="accent3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1524000" y="3306763"/>
            <a:ext cx="9144000" cy="1655762"/>
          </a:xfrm>
        </p:spPr>
        <p:txBody>
          <a:bodyPr/>
          <a:lstStyle/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GB" altLang="en-US" dirty="0">
                <a:cs typeface="Arial" panose="020B0604020202020204" pitchFamily="34" charset="0"/>
              </a:rPr>
              <a:t>What do you understand by Digital Marketing?</a:t>
            </a:r>
            <a:endParaRPr lang="en-GB" altLang="en-US" dirty="0"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en-GB" altLang="en-US" dirty="0"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GB" altLang="en-US" b="1" dirty="0">
                <a:cs typeface="Arial" panose="020B0604020202020204" pitchFamily="34" charset="0"/>
              </a:rPr>
              <a:t>In pairs </a:t>
            </a:r>
            <a:r>
              <a:rPr lang="en-GB" altLang="en-US" dirty="0">
                <a:cs typeface="Arial" panose="020B0604020202020204" pitchFamily="34" charset="0"/>
              </a:rPr>
              <a:t>please provide two or three sentences to describe this.</a:t>
            </a:r>
            <a:endParaRPr lang="en-GB" altLang="en-US" dirty="0"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en-GB" altLang="en-US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/>
          <p:nvPr/>
        </p:nvSpPr>
        <p:spPr>
          <a:xfrm>
            <a:off x="1630363" y="527847"/>
            <a:ext cx="10002313" cy="722313"/>
          </a:xfrm>
          <a:prstGeom prst="rect">
            <a:avLst/>
          </a:prstGeom>
        </p:spPr>
        <p:txBody>
          <a:bodyPr rtlCol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GB" altLang="en-US" dirty="0">
                <a:solidFill>
                  <a:schemeClr val="accent3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Sensor devices are becoming widely available</a:t>
            </a:r>
            <a:endParaRPr lang="en-GB" altLang="en-US" dirty="0">
              <a:solidFill>
                <a:schemeClr val="accent3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3" name="Text Box 12"/>
          <p:cNvSpPr txBox="1">
            <a:spLocks noChangeArrowheads="1"/>
          </p:cNvSpPr>
          <p:nvPr/>
        </p:nvSpPr>
        <p:spPr bwMode="auto">
          <a:xfrm>
            <a:off x="1436688" y="2660650"/>
            <a:ext cx="16129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- Programmable devices</a:t>
            </a:r>
            <a:endParaRPr lang="en-US" altLang="en-US" sz="1200" dirty="0">
              <a:solidFill>
                <a:srgbClr val="000000"/>
              </a:solidFill>
              <a:latin typeface="Verdana" panose="020B060403050404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200" dirty="0">
                <a:solidFill>
                  <a:srgbClr val="000000"/>
                </a:solidFill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t>- Off-the-shelf gadgets/tools</a:t>
            </a:r>
            <a:endParaRPr lang="en-US" altLang="en-US" sz="1200" dirty="0">
              <a:solidFill>
                <a:srgbClr val="000000"/>
              </a:solidFill>
              <a:latin typeface="Verdana" panose="020B060403050404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0363" y="3903662"/>
            <a:ext cx="22860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233" y="5075237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2" descr="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388" y="2720976"/>
            <a:ext cx="1657350" cy="161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463" y="2373314"/>
            <a:ext cx="1485900" cy="110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9677" y="3479801"/>
            <a:ext cx="1277937" cy="142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1486" y="5189537"/>
            <a:ext cx="1714500" cy="122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089" y="2237583"/>
            <a:ext cx="1600200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639" y="3550443"/>
            <a:ext cx="1943100" cy="1441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1239" y="5260180"/>
            <a:ext cx="1582737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IoT_things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2987" y="1861598"/>
            <a:ext cx="7566025" cy="436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048000" y="324433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en-US" dirty="0">
                <a:solidFill>
                  <a:schemeClr val="accent3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Things connected</a:t>
            </a:r>
            <a:endParaRPr lang="en-SG" dirty="0"/>
          </a:p>
        </p:txBody>
      </p:sp>
      <p:sp>
        <p:nvSpPr>
          <p:cNvPr id="6" name="TextBox 5"/>
          <p:cNvSpPr txBox="1"/>
          <p:nvPr/>
        </p:nvSpPr>
        <p:spPr>
          <a:xfrm>
            <a:off x="2312987" y="777330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en-US" sz="32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Things connected</a:t>
            </a:r>
            <a:endParaRPr lang="en-SG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3048000" y="3306246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en-US" dirty="0">
                <a:solidFill>
                  <a:schemeClr val="accent3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Things connected</a:t>
            </a:r>
            <a:endParaRPr lang="en-SG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690689" y="1282184"/>
            <a:ext cx="60960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en-US" sz="20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What is big data?</a:t>
            </a:r>
            <a:endParaRPr lang="en-SG" sz="2000" dirty="0"/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1481139" y="1739444"/>
            <a:ext cx="3257550" cy="3875087"/>
          </a:xfrm>
          <a:prstGeom prst="rect">
            <a:avLst/>
          </a:prstGeom>
        </p:spPr>
        <p:txBody>
          <a:bodyPr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 dirty="0"/>
              <a:t>Every day, we create 2.5 quintillion bytes of data — so much that </a:t>
            </a:r>
            <a:r>
              <a:rPr lang="en-US" sz="2000" dirty="0">
                <a:solidFill>
                  <a:schemeClr val="accent3"/>
                </a:solidFill>
              </a:rPr>
              <a:t>90% of the data in the world today has been created in the last two years alone.</a:t>
            </a:r>
            <a:r>
              <a:rPr lang="en-US" sz="2000" dirty="0"/>
              <a:t> This data comes from everywhere: sensors used to gather </a:t>
            </a:r>
            <a:r>
              <a:rPr lang="en-US" sz="2000" dirty="0">
                <a:solidFill>
                  <a:schemeClr val="accent3"/>
                </a:solidFill>
              </a:rPr>
              <a:t>climate information, posts to social media sites, digital pictures and videos, purchase transaction records, and cell phone GPS signals </a:t>
            </a:r>
            <a:r>
              <a:rPr lang="en-US" sz="2000" dirty="0"/>
              <a:t>to name a few. </a:t>
            </a:r>
            <a:endParaRPr lang="en-US" sz="2000" dirty="0"/>
          </a:p>
          <a:p>
            <a:pPr lvl="1">
              <a:defRPr/>
            </a:pPr>
            <a:endParaRPr lang="en-US" sz="2000" dirty="0">
              <a:ea typeface="Arial Unicode MS" pitchFamily="34" charset="-128"/>
            </a:endParaRPr>
          </a:p>
          <a:p>
            <a:pPr lvl="1">
              <a:defRPr/>
            </a:pPr>
            <a:r>
              <a:rPr lang="en-US" sz="2000" i="1" dirty="0">
                <a:solidFill>
                  <a:schemeClr val="accent3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This data is “big data.</a:t>
            </a:r>
            <a:endParaRPr lang="en-US" sz="2000" i="1" dirty="0">
              <a:solidFill>
                <a:schemeClr val="accent3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677" y="973138"/>
            <a:ext cx="504825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/>
          <p:nvPr/>
        </p:nvSpPr>
        <p:spPr>
          <a:xfrm>
            <a:off x="2111360" y="817384"/>
            <a:ext cx="7432675" cy="72231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dirty="0">
                <a:solidFill>
                  <a:srgbClr val="009A72"/>
                </a:solidFill>
                <a:cs typeface="Arial" panose="020B0604020202020204" pitchFamily="34" charset="0"/>
              </a:rPr>
              <a:t>Huge amount of data</a:t>
            </a:r>
            <a:endParaRPr lang="en-GB" altLang="en-US" dirty="0">
              <a:solidFill>
                <a:srgbClr val="009A72"/>
              </a:solidFill>
              <a:cs typeface="Arial" panose="020B0604020202020204" pitchFamily="34" charset="0"/>
            </a:endParaRPr>
          </a:p>
        </p:txBody>
      </p:sp>
      <p:sp>
        <p:nvSpPr>
          <p:cNvPr id="3" name="Subtitle 2"/>
          <p:cNvSpPr txBox="1"/>
          <p:nvPr/>
        </p:nvSpPr>
        <p:spPr>
          <a:xfrm>
            <a:off x="2379662" y="2072147"/>
            <a:ext cx="7432675" cy="38750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cs typeface="Arial" panose="020B0604020202020204" pitchFamily="34" charset="0"/>
              </a:rPr>
              <a:t>There are huge volumes of data in the world:</a:t>
            </a:r>
            <a:endParaRPr lang="en-US" altLang="en-US" sz="2400" dirty="0"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US" altLang="en-US" sz="2400" dirty="0">
              <a:cs typeface="Arial" panose="020B0604020202020204" pitchFamily="34" charset="0"/>
            </a:endParaRPr>
          </a:p>
          <a:p>
            <a:pPr lvl="1" indent="-342900"/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From the beginning of recorded time </a:t>
            </a:r>
            <a:r>
              <a:rPr lang="en-US" altLang="en-US" dirty="0">
                <a:solidFill>
                  <a:srgbClr val="009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until 2003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, we created </a:t>
            </a:r>
            <a:r>
              <a:rPr lang="en-US" altLang="en-US" dirty="0">
                <a:solidFill>
                  <a:srgbClr val="009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billion gigabytes 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of data.</a:t>
            </a:r>
            <a:endParaRPr lang="en-US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342900"/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altLang="en-US" dirty="0">
                <a:solidFill>
                  <a:srgbClr val="009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2011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, the same amount was created </a:t>
            </a:r>
            <a:r>
              <a:rPr lang="en-US" altLang="en-US" dirty="0">
                <a:solidFill>
                  <a:srgbClr val="009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 two days</a:t>
            </a:r>
            <a:endParaRPr lang="en-US" altLang="en-US" dirty="0">
              <a:solidFill>
                <a:srgbClr val="009A7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 indent="-342900"/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In </a:t>
            </a:r>
            <a:r>
              <a:rPr lang="en-US" altLang="en-US" dirty="0">
                <a:solidFill>
                  <a:srgbClr val="009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  <a:r>
              <a:rPr lang="en-US" altLang="en-US" dirty="0">
                <a:latin typeface="Arial" panose="020B0604020202020204" pitchFamily="34" charset="0"/>
                <a:cs typeface="Arial" panose="020B0604020202020204" pitchFamily="34" charset="0"/>
              </a:rPr>
              <a:t>, the same amount of data is created </a:t>
            </a:r>
            <a:r>
              <a:rPr lang="en-US" altLang="en-US" dirty="0">
                <a:solidFill>
                  <a:srgbClr val="009A7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every 10 minutes</a:t>
            </a:r>
            <a:r>
              <a:rPr lang="en-US" altLang="en-US" sz="1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alt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en-GB" altLang="en-US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72694" y="831621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en-US" sz="36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Why is data important</a:t>
            </a:r>
            <a:endParaRPr lang="en-SG" sz="3600" dirty="0"/>
          </a:p>
        </p:txBody>
      </p:sp>
      <p:sp>
        <p:nvSpPr>
          <p:cNvPr id="4" name="Subtitle 2"/>
          <p:cNvSpPr txBox="1"/>
          <p:nvPr/>
        </p:nvSpPr>
        <p:spPr>
          <a:xfrm>
            <a:off x="2181225" y="2420938"/>
            <a:ext cx="8712200" cy="387508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38150" indent="-285750">
              <a:spcBef>
                <a:spcPct val="0"/>
              </a:spcBef>
              <a:buFontTx/>
              <a:buChar char="•"/>
            </a:pPr>
            <a:r>
              <a:rPr lang="en-GB" altLang="en-US" dirty="0">
                <a:solidFill>
                  <a:srgbClr val="009A72"/>
                </a:solidFill>
                <a:cs typeface="Arial" panose="020B0604020202020204" pitchFamily="34" charset="0"/>
              </a:rPr>
              <a:t>Segmentation</a:t>
            </a:r>
            <a:r>
              <a:rPr lang="en-GB" altLang="en-US" dirty="0">
                <a:cs typeface="Arial" panose="020B0604020202020204" pitchFamily="34" charset="0"/>
              </a:rPr>
              <a:t> of audience</a:t>
            </a:r>
            <a:endParaRPr lang="en-GB" altLang="en-US" dirty="0">
              <a:cs typeface="Arial" panose="020B0604020202020204" pitchFamily="34" charset="0"/>
            </a:endParaRPr>
          </a:p>
          <a:p>
            <a:pPr marL="438150" indent="-285750">
              <a:spcBef>
                <a:spcPct val="0"/>
              </a:spcBef>
              <a:buFontTx/>
              <a:buChar char="•"/>
            </a:pPr>
            <a:endParaRPr lang="en-GB" altLang="en-US" dirty="0">
              <a:cs typeface="Arial" panose="020B0604020202020204" pitchFamily="34" charset="0"/>
            </a:endParaRPr>
          </a:p>
          <a:p>
            <a:pPr marL="438150" indent="-285750">
              <a:spcBef>
                <a:spcPct val="0"/>
              </a:spcBef>
              <a:buFontTx/>
              <a:buChar char="•"/>
            </a:pPr>
            <a:r>
              <a:rPr lang="en-GB" altLang="en-US" dirty="0">
                <a:solidFill>
                  <a:srgbClr val="009A72"/>
                </a:solidFill>
                <a:cs typeface="Arial" panose="020B0604020202020204" pitchFamily="34" charset="0"/>
              </a:rPr>
              <a:t>Tailoring products/services </a:t>
            </a:r>
            <a:r>
              <a:rPr lang="en-GB" altLang="en-US" dirty="0">
                <a:cs typeface="Arial" panose="020B0604020202020204" pitchFamily="34" charset="0"/>
              </a:rPr>
              <a:t>to individuals</a:t>
            </a:r>
            <a:endParaRPr lang="en-GB" altLang="en-US" dirty="0">
              <a:cs typeface="Arial" panose="020B0604020202020204" pitchFamily="34" charset="0"/>
            </a:endParaRPr>
          </a:p>
          <a:p>
            <a:pPr marL="438150" indent="-285750">
              <a:spcBef>
                <a:spcPct val="0"/>
              </a:spcBef>
              <a:buFontTx/>
              <a:buChar char="•"/>
            </a:pPr>
            <a:endParaRPr lang="en-GB" altLang="en-US" dirty="0">
              <a:cs typeface="Arial" panose="020B0604020202020204" pitchFamily="34" charset="0"/>
            </a:endParaRPr>
          </a:p>
          <a:p>
            <a:pPr marL="438150" indent="-285750">
              <a:spcBef>
                <a:spcPct val="0"/>
              </a:spcBef>
              <a:buFontTx/>
              <a:buChar char="•"/>
            </a:pPr>
            <a:r>
              <a:rPr lang="en-GB" altLang="en-US" dirty="0">
                <a:solidFill>
                  <a:srgbClr val="009A72"/>
                </a:solidFill>
                <a:cs typeface="Arial" panose="020B0604020202020204" pitchFamily="34" charset="0"/>
              </a:rPr>
              <a:t>Understanding buyer behaviour</a:t>
            </a:r>
            <a:endParaRPr lang="en-GB" altLang="en-US" dirty="0">
              <a:solidFill>
                <a:srgbClr val="009A72"/>
              </a:solidFill>
              <a:cs typeface="Arial" panose="020B0604020202020204" pitchFamily="34" charset="0"/>
            </a:endParaRPr>
          </a:p>
          <a:p>
            <a:pPr marL="438150" indent="-285750">
              <a:spcBef>
                <a:spcPct val="0"/>
              </a:spcBef>
              <a:buFontTx/>
              <a:buChar char="•"/>
            </a:pPr>
            <a:endParaRPr lang="en-GB" altLang="en-US" dirty="0">
              <a:cs typeface="Arial" panose="020B0604020202020204" pitchFamily="34" charset="0"/>
            </a:endParaRPr>
          </a:p>
          <a:p>
            <a:pPr marL="438150" indent="-285750">
              <a:spcBef>
                <a:spcPct val="0"/>
              </a:spcBef>
              <a:buFontTx/>
              <a:buChar char="•"/>
            </a:pPr>
            <a:r>
              <a:rPr lang="en-GB" altLang="en-US" dirty="0">
                <a:solidFill>
                  <a:srgbClr val="009A72"/>
                </a:solidFill>
                <a:cs typeface="Arial" panose="020B0604020202020204" pitchFamily="34" charset="0"/>
              </a:rPr>
              <a:t>Customer Engagement</a:t>
            </a:r>
            <a:endParaRPr lang="en-GB" altLang="en-US" dirty="0">
              <a:solidFill>
                <a:srgbClr val="009A72"/>
              </a:solidFill>
              <a:cs typeface="Arial" panose="020B0604020202020204" pitchFamily="34" charset="0"/>
            </a:endParaRPr>
          </a:p>
          <a:p>
            <a:pPr marL="438150" indent="-285750">
              <a:spcBef>
                <a:spcPct val="0"/>
              </a:spcBef>
            </a:pPr>
            <a:endParaRPr lang="en-GB" altLang="en-US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078119" y="781408"/>
            <a:ext cx="6096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en-US" sz="32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Questions</a:t>
            </a:r>
            <a:endParaRPr lang="en-SG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2426911" y="2342821"/>
            <a:ext cx="609600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GB" altLang="en-US" sz="2800" dirty="0">
                <a:cs typeface="Arial" panose="020B0604020202020204" pitchFamily="34" charset="0"/>
              </a:rPr>
              <a:t>In pairs:</a:t>
            </a:r>
            <a:endParaRPr lang="en-GB" altLang="en-US" sz="2800" dirty="0"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en-GB" altLang="en-US" sz="2800" dirty="0"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GB" altLang="en-US" sz="2800" dirty="0">
                <a:cs typeface="Arial" panose="020B0604020202020204" pitchFamily="34" charset="0"/>
              </a:rPr>
              <a:t>What future do you think the Internet of things holds for us?</a:t>
            </a:r>
            <a:endParaRPr lang="en-GB" altLang="en-US" sz="2800" dirty="0"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en-GB" altLang="en-US" sz="2800" dirty="0"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GB" altLang="en-US" sz="2800" dirty="0">
                <a:cs typeface="Arial" panose="020B0604020202020204" pitchFamily="34" charset="0"/>
              </a:rPr>
              <a:t>And how might that be commercialised?</a:t>
            </a:r>
            <a:endParaRPr lang="en-GB" altLang="en-US" sz="2800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09" name="Title 1"/>
          <p:cNvSpPr>
            <a:spLocks noGrp="1"/>
          </p:cNvSpPr>
          <p:nvPr>
            <p:ph type="title"/>
          </p:nvPr>
        </p:nvSpPr>
        <p:spPr>
          <a:xfrm>
            <a:off x="2152650" y="2916239"/>
            <a:ext cx="7886700" cy="993775"/>
          </a:xfrm>
        </p:spPr>
        <p:txBody>
          <a:bodyPr rtlCol="0">
            <a:normAutofit/>
          </a:bodyPr>
          <a:lstStyle/>
          <a:p>
            <a:pPr>
              <a:buClr>
                <a:srgbClr val="231F20"/>
              </a:buClr>
              <a:defRPr/>
            </a:pPr>
            <a:r>
              <a:rPr lang="en-GB" altLang="en-US" sz="36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Digital Marketing is Dead!</a:t>
            </a:r>
            <a:endParaRPr lang="en-GB" altLang="en-US" sz="36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7" name="Title 1"/>
          <p:cNvSpPr>
            <a:spLocks noGrp="1"/>
          </p:cNvSpPr>
          <p:nvPr>
            <p:ph type="title"/>
          </p:nvPr>
        </p:nvSpPr>
        <p:spPr>
          <a:xfrm>
            <a:off x="1919288" y="2565400"/>
            <a:ext cx="8229600" cy="1143000"/>
          </a:xfrm>
        </p:spPr>
        <p:txBody>
          <a:bodyPr rtlCol="0" anchor="t">
            <a:normAutofit/>
          </a:bodyPr>
          <a:lstStyle/>
          <a:p>
            <a:pPr>
              <a:defRPr/>
            </a:pPr>
            <a:r>
              <a:rPr lang="en-GB" altLang="en-US" sz="3600" b="1" dirty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Digital Marketing Planning Process</a:t>
            </a:r>
            <a:endParaRPr lang="en-GB" altLang="en-US" sz="36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1238250" y="1873250"/>
            <a:ext cx="2209800" cy="1746250"/>
          </a:xfrm>
        </p:spPr>
        <p:txBody>
          <a:bodyPr rtlCol="0"/>
          <a:lstStyle/>
          <a:p>
            <a:pPr>
              <a:defRPr/>
            </a:pPr>
            <a:r>
              <a:rPr lang="en-GB" altLang="en-US" dirty="0">
                <a:solidFill>
                  <a:schemeClr val="accent3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Marketing </a:t>
            </a:r>
            <a:br>
              <a:rPr lang="en-GB" altLang="en-US" dirty="0">
                <a:solidFill>
                  <a:schemeClr val="accent3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</a:br>
            <a:r>
              <a:rPr lang="en-GB" altLang="en-US" dirty="0">
                <a:solidFill>
                  <a:schemeClr val="accent3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Planning </a:t>
            </a:r>
            <a:br>
              <a:rPr lang="en-GB" altLang="en-US" dirty="0">
                <a:solidFill>
                  <a:schemeClr val="accent3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</a:br>
            <a:r>
              <a:rPr lang="en-GB" altLang="en-US" dirty="0">
                <a:solidFill>
                  <a:schemeClr val="accent3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process</a:t>
            </a:r>
            <a:endParaRPr lang="en-GB" altLang="en-US" dirty="0">
              <a:solidFill>
                <a:schemeClr val="accent3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12" b="20392"/>
          <a:stretch>
            <a:fillRect/>
          </a:stretch>
        </p:blipFill>
        <p:spPr bwMode="auto">
          <a:xfrm>
            <a:off x="3695701" y="304800"/>
            <a:ext cx="5616575" cy="639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rtlCol="0"/>
          <a:lstStyle/>
          <a:p>
            <a:pPr>
              <a:defRPr/>
            </a:pPr>
            <a:r>
              <a:rPr lang="en-GB" altLang="en-US" dirty="0">
                <a:solidFill>
                  <a:schemeClr val="accent3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      Situational Analysis</a:t>
            </a:r>
            <a:endParaRPr lang="en-GB" altLang="en-US" dirty="0">
              <a:solidFill>
                <a:schemeClr val="accent3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5" name="Picture 2" descr="http://www.smartinsights.com/wp-content/uploads/2010/09/marketplace-analysis.png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906" y="1844675"/>
            <a:ext cx="7377887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b="1" dirty="0" smtClean="0"/>
              <a:t>WHAT IS DIGITAL MARKETING?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A" sz="3600" dirty="0" smtClean="0"/>
              <a:t>Digital marketing is the term for marketing of products and services using digital technologies, mainly on the internet using mobile phones, digital displays and other digital </a:t>
            </a:r>
            <a:r>
              <a:rPr lang="en-CA" sz="3600" dirty="0" err="1" smtClean="0"/>
              <a:t>meduims</a:t>
            </a:r>
            <a:endParaRPr lang="en-GB" sz="36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36914" y="821355"/>
            <a:ext cx="10602685" cy="561436"/>
          </a:xfrm>
          <a:prstGeom prst="rect">
            <a:avLst/>
          </a:prstGeom>
        </p:spPr>
        <p:txBody>
          <a:bodyPr vert="horz" wrap="square" lIns="0" tIns="62230" rIns="0" bIns="0" rtlCol="0" anchor="ctr">
            <a:spAutoFit/>
          </a:bodyPr>
          <a:lstStyle/>
          <a:p>
            <a:pPr marL="12700" marR="5080" indent="318135">
              <a:spcBef>
                <a:spcPts val="490"/>
              </a:spcBef>
            </a:pPr>
            <a:r>
              <a:rPr lang="en-GB" sz="3600" dirty="0" smtClean="0">
                <a:latin typeface="Merriweather" panose="00000500000000000000" pitchFamily="2" charset="0"/>
              </a:rPr>
              <a:t>HAS</a:t>
            </a:r>
            <a:r>
              <a:rPr lang="en-GB" sz="3600" spc="-125" dirty="0" smtClean="0">
                <a:latin typeface="Merriweather" panose="00000500000000000000" pitchFamily="2" charset="0"/>
              </a:rPr>
              <a:t> </a:t>
            </a:r>
            <a:r>
              <a:rPr lang="en-GB" sz="3600" dirty="0" smtClean="0">
                <a:latin typeface="Merriweather" panose="00000500000000000000" pitchFamily="2" charset="0"/>
              </a:rPr>
              <a:t>DIGITAL </a:t>
            </a:r>
            <a:r>
              <a:rPr lang="en-GB" sz="3600" spc="-875" dirty="0" smtClean="0">
                <a:latin typeface="Merriweather" panose="00000500000000000000" pitchFamily="2" charset="0"/>
              </a:rPr>
              <a:t> </a:t>
            </a:r>
            <a:r>
              <a:rPr lang="en-GB" sz="3600" dirty="0" smtClean="0">
                <a:latin typeface="Merriweather" panose="00000500000000000000" pitchFamily="2" charset="0"/>
              </a:rPr>
              <a:t>TRAN</a:t>
            </a:r>
            <a:r>
              <a:rPr lang="en-GB" sz="3600" spc="-10" dirty="0" smtClean="0">
                <a:latin typeface="Merriweather" panose="00000500000000000000" pitchFamily="2" charset="0"/>
              </a:rPr>
              <a:t>S</a:t>
            </a:r>
            <a:r>
              <a:rPr lang="en-GB" sz="3600" dirty="0" smtClean="0">
                <a:latin typeface="Merriweather" panose="00000500000000000000" pitchFamily="2" charset="0"/>
              </a:rPr>
              <a:t>FORMED  </a:t>
            </a:r>
            <a:r>
              <a:rPr lang="en-GB" sz="3600" spc="-5" dirty="0" smtClean="0">
                <a:latin typeface="Merriweather" panose="00000500000000000000" pitchFamily="2" charset="0"/>
              </a:rPr>
              <a:t>MARKETING</a:t>
            </a:r>
            <a:r>
              <a:rPr lang="en-GB" sz="3600" spc="-75" dirty="0" smtClean="0">
                <a:latin typeface="Merriweather" panose="00000500000000000000" pitchFamily="2" charset="0"/>
              </a:rPr>
              <a:t> </a:t>
            </a:r>
            <a:r>
              <a:rPr lang="en-GB" sz="3600" dirty="0" smtClean="0">
                <a:latin typeface="Merriweather" panose="00000500000000000000" pitchFamily="2" charset="0"/>
              </a:rPr>
              <a:t>?</a:t>
            </a:r>
            <a:endParaRPr lang="en-GB" sz="3600" dirty="0">
              <a:latin typeface="Merriweather" panose="00000500000000000000" pitchFamily="2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600445" y="1772411"/>
            <a:ext cx="2880359" cy="3157728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2070303" y="1554606"/>
            <a:ext cx="6733540" cy="4646930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marL="12700">
              <a:spcBef>
                <a:spcPts val="805"/>
              </a:spcBef>
            </a:pPr>
            <a:r>
              <a:rPr sz="2400" spc="-5" dirty="0">
                <a:solidFill>
                  <a:srgbClr val="172939"/>
                </a:solidFill>
                <a:latin typeface="Arial MT"/>
                <a:cs typeface="Arial MT"/>
              </a:rPr>
              <a:t>Digital</a:t>
            </a:r>
            <a:r>
              <a:rPr sz="2400" dirty="0">
                <a:solidFill>
                  <a:srgbClr val="172939"/>
                </a:solidFill>
                <a:latin typeface="Arial MT"/>
                <a:cs typeface="Arial MT"/>
              </a:rPr>
              <a:t> marketing</a:t>
            </a:r>
            <a:r>
              <a:rPr sz="2400" spc="-15" dirty="0">
                <a:solidFill>
                  <a:srgbClr val="172939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172939"/>
                </a:solidFill>
                <a:latin typeface="Arial MT"/>
                <a:cs typeface="Arial MT"/>
              </a:rPr>
              <a:t>is</a:t>
            </a:r>
            <a:r>
              <a:rPr sz="2400" spc="-25" dirty="0">
                <a:solidFill>
                  <a:srgbClr val="172939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172939"/>
                </a:solidFill>
                <a:latin typeface="Arial MT"/>
                <a:cs typeface="Arial MT"/>
              </a:rPr>
              <a:t>about:</a:t>
            </a:r>
            <a:endParaRPr sz="2400" dirty="0">
              <a:latin typeface="Arial MT"/>
              <a:cs typeface="Arial MT"/>
            </a:endParaRPr>
          </a:p>
          <a:p>
            <a:pPr marL="241300" indent="-228600">
              <a:spcBef>
                <a:spcPts val="710"/>
              </a:spcBef>
              <a:buClr>
                <a:srgbClr val="007AA3"/>
              </a:buClr>
              <a:buChar char="•"/>
              <a:tabLst>
                <a:tab pos="241300" algn="l"/>
              </a:tabLst>
            </a:pPr>
            <a:r>
              <a:rPr sz="2400" spc="-5" dirty="0">
                <a:solidFill>
                  <a:srgbClr val="172939"/>
                </a:solidFill>
                <a:latin typeface="Arial MT"/>
                <a:cs typeface="Arial MT"/>
              </a:rPr>
              <a:t>Audiences</a:t>
            </a:r>
            <a:endParaRPr sz="2400" dirty="0">
              <a:latin typeface="Arial MT"/>
              <a:cs typeface="Arial MT"/>
            </a:endParaRPr>
          </a:p>
          <a:p>
            <a:pPr marL="241300" indent="-228600">
              <a:spcBef>
                <a:spcPts val="710"/>
              </a:spcBef>
              <a:buClr>
                <a:srgbClr val="007AA3"/>
              </a:buClr>
              <a:buChar char="•"/>
              <a:tabLst>
                <a:tab pos="241300" algn="l"/>
              </a:tabLst>
            </a:pPr>
            <a:r>
              <a:rPr sz="2400" spc="-5" dirty="0">
                <a:solidFill>
                  <a:srgbClr val="172939"/>
                </a:solidFill>
                <a:latin typeface="Arial MT"/>
                <a:cs typeface="Arial MT"/>
              </a:rPr>
              <a:t>Digital</a:t>
            </a:r>
            <a:r>
              <a:rPr sz="2400" spc="-15" dirty="0">
                <a:solidFill>
                  <a:srgbClr val="172939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172939"/>
                </a:solidFill>
                <a:latin typeface="Arial MT"/>
                <a:cs typeface="Arial MT"/>
              </a:rPr>
              <a:t>devices</a:t>
            </a:r>
            <a:endParaRPr sz="2400" dirty="0">
              <a:latin typeface="Arial MT"/>
              <a:cs typeface="Arial MT"/>
            </a:endParaRPr>
          </a:p>
          <a:p>
            <a:pPr marL="241300" indent="-228600">
              <a:spcBef>
                <a:spcPts val="720"/>
              </a:spcBef>
              <a:buClr>
                <a:srgbClr val="007AA3"/>
              </a:buClr>
              <a:buChar char="•"/>
              <a:tabLst>
                <a:tab pos="241300" algn="l"/>
              </a:tabLst>
            </a:pPr>
            <a:r>
              <a:rPr sz="2400" spc="-5" dirty="0">
                <a:solidFill>
                  <a:srgbClr val="172939"/>
                </a:solidFill>
                <a:latin typeface="Arial MT"/>
                <a:cs typeface="Arial MT"/>
              </a:rPr>
              <a:t>Digital</a:t>
            </a:r>
            <a:r>
              <a:rPr sz="2400" spc="-15" dirty="0">
                <a:solidFill>
                  <a:srgbClr val="172939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172939"/>
                </a:solidFill>
                <a:latin typeface="Arial MT"/>
                <a:cs typeface="Arial MT"/>
              </a:rPr>
              <a:t>platforms</a:t>
            </a:r>
            <a:endParaRPr sz="2400" dirty="0">
              <a:latin typeface="Arial MT"/>
              <a:cs typeface="Arial MT"/>
            </a:endParaRPr>
          </a:p>
          <a:p>
            <a:pPr marL="241300" indent="-228600">
              <a:spcBef>
                <a:spcPts val="710"/>
              </a:spcBef>
              <a:buClr>
                <a:srgbClr val="007AA3"/>
              </a:buClr>
              <a:buChar char="•"/>
              <a:tabLst>
                <a:tab pos="241300" algn="l"/>
              </a:tabLst>
            </a:pPr>
            <a:r>
              <a:rPr sz="2400" spc="-5" dirty="0">
                <a:solidFill>
                  <a:srgbClr val="172939"/>
                </a:solidFill>
                <a:latin typeface="Arial MT"/>
                <a:cs typeface="Arial MT"/>
              </a:rPr>
              <a:t>Digital</a:t>
            </a:r>
            <a:r>
              <a:rPr sz="2400" spc="-20" dirty="0">
                <a:solidFill>
                  <a:srgbClr val="172939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172939"/>
                </a:solidFill>
                <a:latin typeface="Arial MT"/>
                <a:cs typeface="Arial MT"/>
              </a:rPr>
              <a:t>media</a:t>
            </a:r>
            <a:endParaRPr sz="2400" dirty="0">
              <a:latin typeface="Arial MT"/>
              <a:cs typeface="Arial MT"/>
            </a:endParaRPr>
          </a:p>
          <a:p>
            <a:pPr marL="241300" indent="-228600">
              <a:spcBef>
                <a:spcPts val="705"/>
              </a:spcBef>
              <a:buClr>
                <a:srgbClr val="007AA3"/>
              </a:buClr>
              <a:buChar char="•"/>
              <a:tabLst>
                <a:tab pos="241300" algn="l"/>
              </a:tabLst>
            </a:pPr>
            <a:r>
              <a:rPr sz="2400" spc="-5" dirty="0">
                <a:solidFill>
                  <a:srgbClr val="172939"/>
                </a:solidFill>
                <a:latin typeface="Arial MT"/>
                <a:cs typeface="Arial MT"/>
              </a:rPr>
              <a:t>Digital</a:t>
            </a:r>
            <a:r>
              <a:rPr sz="2400" spc="-20" dirty="0">
                <a:solidFill>
                  <a:srgbClr val="172939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172939"/>
                </a:solidFill>
                <a:latin typeface="Arial MT"/>
                <a:cs typeface="Arial MT"/>
              </a:rPr>
              <a:t>data</a:t>
            </a:r>
            <a:endParaRPr sz="2400" dirty="0">
              <a:latin typeface="Arial MT"/>
              <a:cs typeface="Arial MT"/>
            </a:endParaRPr>
          </a:p>
          <a:p>
            <a:pPr marL="241300" indent="-228600">
              <a:spcBef>
                <a:spcPts val="720"/>
              </a:spcBef>
              <a:buClr>
                <a:srgbClr val="007AA3"/>
              </a:buClr>
              <a:buChar char="•"/>
              <a:tabLst>
                <a:tab pos="241300" algn="l"/>
              </a:tabLst>
            </a:pPr>
            <a:r>
              <a:rPr sz="2400" spc="-5" dirty="0">
                <a:solidFill>
                  <a:srgbClr val="172939"/>
                </a:solidFill>
                <a:latin typeface="Arial MT"/>
                <a:cs typeface="Arial MT"/>
              </a:rPr>
              <a:t>Digital</a:t>
            </a:r>
            <a:r>
              <a:rPr sz="2400" spc="-15" dirty="0">
                <a:solidFill>
                  <a:srgbClr val="172939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172939"/>
                </a:solidFill>
                <a:latin typeface="Arial MT"/>
                <a:cs typeface="Arial MT"/>
              </a:rPr>
              <a:t>technology</a:t>
            </a:r>
            <a:endParaRPr sz="2400" dirty="0">
              <a:latin typeface="Arial MT"/>
              <a:cs typeface="Arial MT"/>
            </a:endParaRPr>
          </a:p>
          <a:p>
            <a:pPr marL="241300" indent="-228600">
              <a:spcBef>
                <a:spcPts val="710"/>
              </a:spcBef>
              <a:buClr>
                <a:srgbClr val="007AA3"/>
              </a:buClr>
              <a:buChar char="•"/>
              <a:tabLst>
                <a:tab pos="241300" algn="l"/>
              </a:tabLst>
            </a:pPr>
            <a:r>
              <a:rPr sz="2400" spc="-5" dirty="0">
                <a:solidFill>
                  <a:srgbClr val="172939"/>
                </a:solidFill>
                <a:latin typeface="Arial MT"/>
                <a:cs typeface="Arial MT"/>
              </a:rPr>
              <a:t>Measurability</a:t>
            </a:r>
            <a:endParaRPr sz="2400" dirty="0">
              <a:latin typeface="Arial MT"/>
              <a:cs typeface="Arial MT"/>
            </a:endParaRPr>
          </a:p>
          <a:p>
            <a:pPr>
              <a:spcBef>
                <a:spcPts val="20"/>
              </a:spcBef>
            </a:pPr>
            <a:endParaRPr sz="3300" dirty="0">
              <a:latin typeface="Arial MT"/>
              <a:cs typeface="Arial MT"/>
            </a:endParaRPr>
          </a:p>
          <a:p>
            <a:pPr marL="592455"/>
            <a:r>
              <a:rPr sz="3200" b="1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Through</a:t>
            </a:r>
            <a:r>
              <a:rPr sz="3200" b="1" spc="-50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32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enabling</a:t>
            </a:r>
            <a:r>
              <a:rPr sz="3200" b="1" spc="-3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3200" b="1" spc="-2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Technologies</a:t>
            </a:r>
            <a:endParaRPr sz="3200" dirty="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74371" y="389726"/>
            <a:ext cx="10221686" cy="966290"/>
          </a:xfrm>
          <a:prstGeom prst="rect">
            <a:avLst/>
          </a:prstGeom>
        </p:spPr>
        <p:txBody>
          <a:bodyPr vert="horz" wrap="square" lIns="0" tIns="67945" rIns="0" bIns="0" rtlCol="0" anchor="ctr">
            <a:spAutoFit/>
          </a:bodyPr>
          <a:lstStyle/>
          <a:p>
            <a:pPr marL="12700" marR="5080" indent="655320">
              <a:lnSpc>
                <a:spcPts val="3460"/>
              </a:lnSpc>
              <a:spcBef>
                <a:spcPts val="535"/>
              </a:spcBef>
            </a:pPr>
            <a:r>
              <a:rPr sz="3600" spc="-5" dirty="0">
                <a:latin typeface="Merriweather" panose="00000500000000000000" pitchFamily="2" charset="0"/>
              </a:rPr>
              <a:t>Customer</a:t>
            </a:r>
            <a:r>
              <a:rPr sz="3600" spc="-85" dirty="0">
                <a:latin typeface="Merriweather" panose="00000500000000000000" pitchFamily="2" charset="0"/>
              </a:rPr>
              <a:t> </a:t>
            </a:r>
            <a:r>
              <a:rPr sz="3600" spc="-5" dirty="0">
                <a:latin typeface="Merriweather" panose="00000500000000000000" pitchFamily="2" charset="0"/>
              </a:rPr>
              <a:t>lifecycle </a:t>
            </a:r>
            <a:r>
              <a:rPr sz="3600" spc="-880" dirty="0">
                <a:latin typeface="Merriweather" panose="00000500000000000000" pitchFamily="2" charset="0"/>
              </a:rPr>
              <a:t> </a:t>
            </a:r>
            <a:r>
              <a:rPr sz="3600" spc="-5" dirty="0">
                <a:latin typeface="Merriweather" panose="00000500000000000000" pitchFamily="2" charset="0"/>
              </a:rPr>
              <a:t>marketing touchpoint </a:t>
            </a:r>
            <a:r>
              <a:rPr sz="3600" dirty="0">
                <a:latin typeface="Merriweather" panose="00000500000000000000" pitchFamily="2" charset="0"/>
              </a:rPr>
              <a:t> </a:t>
            </a:r>
            <a:r>
              <a:rPr sz="3600" spc="-5" dirty="0">
                <a:latin typeface="Merriweather" panose="00000500000000000000" pitchFamily="2" charset="0"/>
              </a:rPr>
              <a:t>summary</a:t>
            </a:r>
            <a:r>
              <a:rPr sz="3600" spc="-35" dirty="0">
                <a:latin typeface="Merriweather" panose="00000500000000000000" pitchFamily="2" charset="0"/>
              </a:rPr>
              <a:t> </a:t>
            </a:r>
            <a:r>
              <a:rPr sz="3600" spc="-5" dirty="0">
                <a:latin typeface="Merriweather" panose="00000500000000000000" pitchFamily="2" charset="0"/>
              </a:rPr>
              <a:t>for</a:t>
            </a:r>
            <a:r>
              <a:rPr sz="3600" spc="-15" dirty="0">
                <a:latin typeface="Merriweather" panose="00000500000000000000" pitchFamily="2" charset="0"/>
              </a:rPr>
              <a:t> </a:t>
            </a:r>
            <a:r>
              <a:rPr sz="3600" dirty="0">
                <a:latin typeface="Merriweather" panose="00000500000000000000" pitchFamily="2" charset="0"/>
              </a:rPr>
              <a:t>a</a:t>
            </a:r>
            <a:r>
              <a:rPr sz="3600" spc="-55" dirty="0">
                <a:latin typeface="Merriweather" panose="00000500000000000000" pitchFamily="2" charset="0"/>
              </a:rPr>
              <a:t> </a:t>
            </a:r>
            <a:r>
              <a:rPr sz="3600" spc="-5" dirty="0">
                <a:latin typeface="Merriweather" panose="00000500000000000000" pitchFamily="2" charset="0"/>
              </a:rPr>
              <a:t>retailer</a:t>
            </a:r>
            <a:endParaRPr sz="3600" spc="-5" dirty="0">
              <a:latin typeface="Merriweather" panose="00000500000000000000" pitchFamily="2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562100" y="1667255"/>
            <a:ext cx="9009888" cy="4643628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76200" y="157414"/>
            <a:ext cx="10515600" cy="1262012"/>
          </a:xfrm>
          <a:prstGeom prst="rect">
            <a:avLst/>
          </a:prstGeom>
        </p:spPr>
        <p:txBody>
          <a:bodyPr vert="horz" wrap="square" lIns="0" tIns="360807" rIns="0" bIns="0" rtlCol="0" anchor="ctr">
            <a:spAutoFit/>
          </a:bodyPr>
          <a:lstStyle/>
          <a:p>
            <a:pPr marL="3126105" marR="5080" indent="474980">
              <a:lnSpc>
                <a:spcPts val="3460"/>
              </a:lnSpc>
              <a:spcBef>
                <a:spcPts val="535"/>
              </a:spcBef>
            </a:pPr>
            <a:r>
              <a:rPr sz="3600" dirty="0">
                <a:latin typeface="Merriweather" panose="00000500000000000000" pitchFamily="2" charset="0"/>
              </a:rPr>
              <a:t>What </a:t>
            </a:r>
            <a:r>
              <a:rPr sz="3600" spc="-5" dirty="0">
                <a:latin typeface="Merriweather" panose="00000500000000000000" pitchFamily="2" charset="0"/>
              </a:rPr>
              <a:t>are </a:t>
            </a:r>
            <a:r>
              <a:rPr sz="3600" dirty="0">
                <a:latin typeface="Merriweather" panose="00000500000000000000" pitchFamily="2" charset="0"/>
              </a:rPr>
              <a:t>digital </a:t>
            </a:r>
            <a:r>
              <a:rPr sz="3600" spc="-5" dirty="0">
                <a:latin typeface="Merriweather" panose="00000500000000000000" pitchFamily="2" charset="0"/>
              </a:rPr>
              <a:t>and </a:t>
            </a:r>
            <a:r>
              <a:rPr sz="3600" dirty="0">
                <a:latin typeface="Merriweather" panose="00000500000000000000" pitchFamily="2" charset="0"/>
              </a:rPr>
              <a:t> </a:t>
            </a:r>
            <a:r>
              <a:rPr sz="3600" spc="-5" dirty="0">
                <a:latin typeface="Merriweather" panose="00000500000000000000" pitchFamily="2" charset="0"/>
              </a:rPr>
              <a:t>multichannel</a:t>
            </a:r>
            <a:r>
              <a:rPr sz="3600" spc="-95" dirty="0">
                <a:latin typeface="Merriweather" panose="00000500000000000000" pitchFamily="2" charset="0"/>
              </a:rPr>
              <a:t> </a:t>
            </a:r>
            <a:r>
              <a:rPr sz="3600" spc="-5" dirty="0">
                <a:latin typeface="Merriweather" panose="00000500000000000000" pitchFamily="2" charset="0"/>
              </a:rPr>
              <a:t>marketing?</a:t>
            </a:r>
            <a:endParaRPr sz="3600" spc="-5" dirty="0">
              <a:latin typeface="Merriweather" panose="00000500000000000000" pitchFamily="2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2771" y="1845309"/>
            <a:ext cx="7162800" cy="17363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45440">
              <a:spcBef>
                <a:spcPts val="100"/>
              </a:spcBef>
            </a:pPr>
            <a:r>
              <a:rPr sz="2800" spc="-5" dirty="0">
                <a:solidFill>
                  <a:srgbClr val="172939"/>
                </a:solidFill>
                <a:latin typeface="Arial MT"/>
                <a:cs typeface="Arial MT"/>
              </a:rPr>
              <a:t>Digital</a:t>
            </a:r>
            <a:r>
              <a:rPr sz="2800" spc="-10" dirty="0">
                <a:solidFill>
                  <a:srgbClr val="172939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172939"/>
                </a:solidFill>
                <a:latin typeface="Arial MT"/>
                <a:cs typeface="Arial MT"/>
              </a:rPr>
              <a:t>marketing</a:t>
            </a:r>
            <a:r>
              <a:rPr sz="2800" spc="-25" dirty="0">
                <a:solidFill>
                  <a:srgbClr val="172939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172939"/>
                </a:solidFill>
                <a:latin typeface="Arial MT"/>
                <a:cs typeface="Arial MT"/>
              </a:rPr>
              <a:t>can</a:t>
            </a:r>
            <a:r>
              <a:rPr sz="2800" spc="-30" dirty="0">
                <a:solidFill>
                  <a:srgbClr val="172939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172939"/>
                </a:solidFill>
                <a:latin typeface="Arial MT"/>
                <a:cs typeface="Arial MT"/>
              </a:rPr>
              <a:t>be </a:t>
            </a:r>
            <a:r>
              <a:rPr sz="2800" spc="-650" dirty="0">
                <a:solidFill>
                  <a:srgbClr val="172939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172939"/>
                </a:solidFill>
                <a:latin typeface="Arial MT"/>
                <a:cs typeface="Arial MT"/>
              </a:rPr>
              <a:t>defined</a:t>
            </a:r>
            <a:r>
              <a:rPr sz="2800" dirty="0">
                <a:solidFill>
                  <a:srgbClr val="172939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172939"/>
                </a:solidFill>
                <a:latin typeface="Arial MT"/>
                <a:cs typeface="Arial MT"/>
              </a:rPr>
              <a:t>as:</a:t>
            </a:r>
            <a:endParaRPr sz="2800" dirty="0">
              <a:latin typeface="Arial MT"/>
              <a:cs typeface="Arial MT"/>
            </a:endParaRPr>
          </a:p>
          <a:p>
            <a:pPr>
              <a:spcBef>
                <a:spcPts val="5"/>
              </a:spcBef>
            </a:pPr>
            <a:endParaRPr sz="2800" dirty="0">
              <a:latin typeface="Arial MT"/>
              <a:cs typeface="Arial MT"/>
            </a:endParaRPr>
          </a:p>
          <a:p>
            <a:pPr marL="12700" marR="5080"/>
            <a:r>
              <a:rPr sz="2800" spc="-5" dirty="0">
                <a:solidFill>
                  <a:srgbClr val="172939"/>
                </a:solidFill>
                <a:latin typeface="Arial MT"/>
                <a:cs typeface="Arial MT"/>
              </a:rPr>
              <a:t>Achieving</a:t>
            </a:r>
            <a:r>
              <a:rPr sz="2800" spc="25" dirty="0">
                <a:solidFill>
                  <a:srgbClr val="172939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172939"/>
                </a:solidFill>
                <a:latin typeface="Arial MT"/>
                <a:cs typeface="Arial MT"/>
              </a:rPr>
              <a:t>marketing </a:t>
            </a:r>
            <a:r>
              <a:rPr sz="2800" spc="5" dirty="0">
                <a:solidFill>
                  <a:srgbClr val="172939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172939"/>
                </a:solidFill>
                <a:latin typeface="Arial MT"/>
                <a:cs typeface="Arial MT"/>
              </a:rPr>
              <a:t>objectives</a:t>
            </a:r>
            <a:r>
              <a:rPr sz="2800" spc="655" dirty="0">
                <a:solidFill>
                  <a:srgbClr val="172939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172939"/>
                </a:solidFill>
                <a:latin typeface="Arial MT"/>
                <a:cs typeface="Arial MT"/>
              </a:rPr>
              <a:t>through </a:t>
            </a:r>
            <a:r>
              <a:rPr sz="2800" dirty="0">
                <a:solidFill>
                  <a:srgbClr val="172939"/>
                </a:solidFill>
                <a:latin typeface="Arial MT"/>
                <a:cs typeface="Arial MT"/>
              </a:rPr>
              <a:t> </a:t>
            </a:r>
            <a:r>
              <a:rPr sz="2800" spc="-10" dirty="0">
                <a:solidFill>
                  <a:srgbClr val="172939"/>
                </a:solidFill>
                <a:latin typeface="Arial MT"/>
                <a:cs typeface="Arial MT"/>
              </a:rPr>
              <a:t>applying</a:t>
            </a:r>
            <a:r>
              <a:rPr sz="2800" spc="10" dirty="0">
                <a:solidFill>
                  <a:srgbClr val="172939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172939"/>
                </a:solidFill>
                <a:latin typeface="Arial MT"/>
                <a:cs typeface="Arial MT"/>
              </a:rPr>
              <a:t>digital</a:t>
            </a:r>
            <a:r>
              <a:rPr sz="2800" spc="5" dirty="0">
                <a:solidFill>
                  <a:srgbClr val="172939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172939"/>
                </a:solidFill>
                <a:latin typeface="Arial MT"/>
                <a:cs typeface="Arial MT"/>
              </a:rPr>
              <a:t>media</a:t>
            </a:r>
            <a:r>
              <a:rPr sz="2800" spc="-15" dirty="0">
                <a:solidFill>
                  <a:srgbClr val="172939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172939"/>
                </a:solidFill>
                <a:latin typeface="Arial MT"/>
                <a:cs typeface="Arial MT"/>
              </a:rPr>
              <a:t>data </a:t>
            </a:r>
            <a:r>
              <a:rPr sz="2800" spc="-650" dirty="0">
                <a:solidFill>
                  <a:srgbClr val="172939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172939"/>
                </a:solidFill>
                <a:latin typeface="Arial MT"/>
                <a:cs typeface="Arial MT"/>
              </a:rPr>
              <a:t>and</a:t>
            </a:r>
            <a:r>
              <a:rPr sz="2800" dirty="0">
                <a:solidFill>
                  <a:srgbClr val="172939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172939"/>
                </a:solidFill>
                <a:latin typeface="Arial MT"/>
                <a:cs typeface="Arial MT"/>
              </a:rPr>
              <a:t>technology</a:t>
            </a:r>
            <a:endParaRPr sz="2800" dirty="0">
              <a:latin typeface="Arial MT"/>
              <a:cs typeface="Arial MT"/>
            </a:endParaRPr>
          </a:p>
        </p:txBody>
      </p:sp>
      <p:pic>
        <p:nvPicPr>
          <p:cNvPr id="5" name="object 5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7916310" y="1748463"/>
            <a:ext cx="2877311" cy="2862072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46514" y="314661"/>
            <a:ext cx="9514113" cy="567463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542925" marR="5080" indent="-530860">
              <a:lnSpc>
                <a:spcPct val="100000"/>
              </a:lnSpc>
              <a:spcBef>
                <a:spcPts val="105"/>
              </a:spcBef>
            </a:pPr>
            <a:r>
              <a:rPr lang="en-US" sz="3600" dirty="0" smtClean="0">
                <a:latin typeface="Merriweather" panose="00000500000000000000" pitchFamily="2" charset="0"/>
              </a:rPr>
              <a:t>PAID,</a:t>
            </a:r>
            <a:r>
              <a:rPr lang="en-US" sz="3600" spc="-55" dirty="0" smtClean="0">
                <a:latin typeface="Merriweather" panose="00000500000000000000" pitchFamily="2" charset="0"/>
              </a:rPr>
              <a:t> </a:t>
            </a:r>
            <a:r>
              <a:rPr lang="en-US" sz="3600" dirty="0" smtClean="0">
                <a:latin typeface="Merriweather" panose="00000500000000000000" pitchFamily="2" charset="0"/>
              </a:rPr>
              <a:t>OWNED</a:t>
            </a:r>
            <a:r>
              <a:rPr lang="en-US" sz="3600" spc="-55" dirty="0" smtClean="0">
                <a:latin typeface="Merriweather" panose="00000500000000000000" pitchFamily="2" charset="0"/>
              </a:rPr>
              <a:t> </a:t>
            </a:r>
            <a:r>
              <a:rPr lang="en-US" sz="3600" spc="-5" dirty="0" smtClean="0">
                <a:latin typeface="Merriweather" panose="00000500000000000000" pitchFamily="2" charset="0"/>
              </a:rPr>
              <a:t>AND </a:t>
            </a:r>
            <a:r>
              <a:rPr lang="en-US" sz="3600" spc="-790" dirty="0" smtClean="0">
                <a:latin typeface="Merriweather" panose="00000500000000000000" pitchFamily="2" charset="0"/>
              </a:rPr>
              <a:t> </a:t>
            </a:r>
            <a:r>
              <a:rPr lang="en-US" sz="3600" dirty="0" smtClean="0">
                <a:latin typeface="Merriweather" panose="00000500000000000000" pitchFamily="2" charset="0"/>
              </a:rPr>
              <a:t>EARNED</a:t>
            </a:r>
            <a:r>
              <a:rPr lang="en-US" sz="3600" spc="-110" dirty="0" smtClean="0">
                <a:latin typeface="Merriweather" panose="00000500000000000000" pitchFamily="2" charset="0"/>
              </a:rPr>
              <a:t> </a:t>
            </a:r>
            <a:r>
              <a:rPr lang="en-US" sz="3600" dirty="0" smtClean="0">
                <a:latin typeface="Merriweather" panose="00000500000000000000" pitchFamily="2" charset="0"/>
              </a:rPr>
              <a:t>MEDIA</a:t>
            </a:r>
            <a:endParaRPr lang="en-US" sz="3600" dirty="0">
              <a:latin typeface="Merriweather" panose="00000500000000000000" pitchFamily="2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948068" y="1158891"/>
            <a:ext cx="6734556" cy="541782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1948542" y="184374"/>
            <a:ext cx="13389428" cy="598497"/>
          </a:xfrm>
          <a:prstGeom prst="rect">
            <a:avLst/>
          </a:prstGeom>
        </p:spPr>
        <p:txBody>
          <a:bodyPr vert="horz" wrap="square" lIns="0" tIns="105029" rIns="0" bIns="0" rtlCol="0" anchor="ctr">
            <a:spAutoFit/>
          </a:bodyPr>
          <a:lstStyle/>
          <a:p>
            <a:pPr marL="3455035" marR="5080">
              <a:lnSpc>
                <a:spcPct val="100000"/>
              </a:lnSpc>
              <a:spcBef>
                <a:spcPts val="100"/>
              </a:spcBef>
            </a:pPr>
            <a:r>
              <a:rPr lang="en-GB" sz="3200" dirty="0" smtClean="0">
                <a:latin typeface="Merriweather" panose="00000500000000000000" pitchFamily="2" charset="0"/>
              </a:rPr>
              <a:t>THE</a:t>
            </a:r>
            <a:r>
              <a:rPr lang="en-GB" sz="3200" spc="-25" dirty="0" smtClean="0">
                <a:latin typeface="Merriweather" panose="00000500000000000000" pitchFamily="2" charset="0"/>
              </a:rPr>
              <a:t> </a:t>
            </a:r>
            <a:r>
              <a:rPr lang="en-GB" sz="3200" spc="-5" dirty="0" smtClean="0">
                <a:latin typeface="Merriweather" panose="00000500000000000000" pitchFamily="2" charset="0"/>
              </a:rPr>
              <a:t>MARKETING</a:t>
            </a:r>
            <a:r>
              <a:rPr lang="en-GB" sz="3200" spc="-60" dirty="0" smtClean="0">
                <a:latin typeface="Merriweather" panose="00000500000000000000" pitchFamily="2" charset="0"/>
              </a:rPr>
              <a:t> </a:t>
            </a:r>
            <a:r>
              <a:rPr lang="en-GB" sz="3200" dirty="0" smtClean="0">
                <a:latin typeface="Merriweather" panose="00000500000000000000" pitchFamily="2" charset="0"/>
              </a:rPr>
              <a:t>TECHNOLOGY LANDSCAPE</a:t>
            </a:r>
            <a:endParaRPr lang="en-GB" sz="3200" dirty="0">
              <a:latin typeface="Merriweather" panose="00000500000000000000" pitchFamily="2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622404" y="924385"/>
            <a:ext cx="8719025" cy="5770329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79914" y="1254868"/>
            <a:ext cx="10515600" cy="1004762"/>
          </a:xfrm>
          <a:prstGeom prst="rect">
            <a:avLst/>
          </a:prstGeom>
        </p:spPr>
        <p:txBody>
          <a:bodyPr vert="horz" wrap="square" lIns="0" tIns="111125" rIns="0" bIns="0" rtlCol="0" anchor="ctr">
            <a:spAutoFit/>
          </a:bodyPr>
          <a:lstStyle/>
          <a:p>
            <a:pPr marL="4483735" marR="5080" indent="-247015">
              <a:lnSpc>
                <a:spcPct val="100000"/>
              </a:lnSpc>
              <a:spcBef>
                <a:spcPts val="100"/>
              </a:spcBef>
            </a:pPr>
            <a:r>
              <a:rPr lang="en-US" sz="2900" dirty="0" smtClean="0">
                <a:latin typeface="Merriweather" panose="00000500000000000000" pitchFamily="2" charset="0"/>
              </a:rPr>
              <a:t>INTRODUCTION</a:t>
            </a:r>
            <a:r>
              <a:rPr lang="en-US" sz="2900" spc="-65" dirty="0" smtClean="0">
                <a:latin typeface="Merriweather" panose="00000500000000000000" pitchFamily="2" charset="0"/>
              </a:rPr>
              <a:t> </a:t>
            </a:r>
            <a:r>
              <a:rPr lang="en-US" sz="2900" dirty="0" smtClean="0">
                <a:latin typeface="Merriweather" panose="00000500000000000000" pitchFamily="2" charset="0"/>
              </a:rPr>
              <a:t>TO</a:t>
            </a:r>
            <a:r>
              <a:rPr lang="en-US" sz="2900" spc="-20" dirty="0" smtClean="0">
                <a:latin typeface="Merriweather" panose="00000500000000000000" pitchFamily="2" charset="0"/>
              </a:rPr>
              <a:t> </a:t>
            </a:r>
            <a:r>
              <a:rPr lang="en-US" sz="2900" spc="-5" dirty="0" smtClean="0">
                <a:latin typeface="Merriweather" panose="00000500000000000000" pitchFamily="2" charset="0"/>
              </a:rPr>
              <a:t>DIGITAL </a:t>
            </a:r>
            <a:r>
              <a:rPr lang="en-US" sz="2900" spc="-790" dirty="0" smtClean="0">
                <a:latin typeface="Merriweather" panose="00000500000000000000" pitchFamily="2" charset="0"/>
              </a:rPr>
              <a:t> </a:t>
            </a:r>
            <a:r>
              <a:rPr lang="en-US" sz="2900" spc="-5" dirty="0" smtClean="0">
                <a:latin typeface="Merriweather" panose="00000500000000000000" pitchFamily="2" charset="0"/>
              </a:rPr>
              <a:t>MARKETING</a:t>
            </a:r>
            <a:r>
              <a:rPr lang="en-US" sz="2900" spc="-40" dirty="0" smtClean="0">
                <a:latin typeface="Merriweather" panose="00000500000000000000" pitchFamily="2" charset="0"/>
              </a:rPr>
              <a:t> </a:t>
            </a:r>
            <a:r>
              <a:rPr lang="en-US" sz="2900" spc="-5" dirty="0" smtClean="0">
                <a:latin typeface="Merriweather" panose="00000500000000000000" pitchFamily="2" charset="0"/>
              </a:rPr>
              <a:t>STRATEGY</a:t>
            </a:r>
            <a:endParaRPr lang="en-US" sz="2900" dirty="0">
              <a:latin typeface="Merriweather" panose="00000500000000000000" pitchFamily="2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68221" y="2551304"/>
            <a:ext cx="5779135" cy="267958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12700">
              <a:spcBef>
                <a:spcPts val="1095"/>
              </a:spcBef>
            </a:pPr>
            <a:r>
              <a:rPr sz="2800" dirty="0">
                <a:solidFill>
                  <a:srgbClr val="221F1F"/>
                </a:solidFill>
                <a:latin typeface="Arial MT"/>
                <a:cs typeface="Arial MT"/>
              </a:rPr>
              <a:t>Key</a:t>
            </a:r>
            <a:r>
              <a:rPr sz="2800" spc="-4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221F1F"/>
                </a:solidFill>
                <a:latin typeface="Arial MT"/>
                <a:cs typeface="Arial MT"/>
              </a:rPr>
              <a:t>considerations:</a:t>
            </a:r>
            <a:endParaRPr sz="2800" dirty="0">
              <a:latin typeface="Arial MT"/>
              <a:cs typeface="Arial MT"/>
            </a:endParaRPr>
          </a:p>
          <a:p>
            <a:pPr marL="241300" indent="-229235">
              <a:spcBef>
                <a:spcPts val="995"/>
              </a:spcBef>
              <a:buClr>
                <a:srgbClr val="EA5533"/>
              </a:buClr>
              <a:buChar char="•"/>
              <a:tabLst>
                <a:tab pos="241935" algn="l"/>
              </a:tabLst>
            </a:pPr>
            <a:r>
              <a:rPr sz="2800" spc="-5" dirty="0">
                <a:solidFill>
                  <a:srgbClr val="221F1F"/>
                </a:solidFill>
                <a:latin typeface="Arial MT"/>
                <a:cs typeface="Arial MT"/>
              </a:rPr>
              <a:t>Key</a:t>
            </a:r>
            <a:r>
              <a:rPr sz="2800" spc="-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221F1F"/>
                </a:solidFill>
                <a:latin typeface="Arial MT"/>
                <a:cs typeface="Arial MT"/>
              </a:rPr>
              <a:t>features</a:t>
            </a:r>
            <a:r>
              <a:rPr sz="2800" spc="-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221F1F"/>
                </a:solidFill>
                <a:latin typeface="Arial MT"/>
                <a:cs typeface="Arial MT"/>
              </a:rPr>
              <a:t>of</a:t>
            </a:r>
            <a:r>
              <a:rPr sz="2800" spc="-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221F1F"/>
                </a:solidFill>
                <a:latin typeface="Arial MT"/>
                <a:cs typeface="Arial MT"/>
              </a:rPr>
              <a:t>digital</a:t>
            </a:r>
            <a:r>
              <a:rPr sz="2800" spc="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21F1F"/>
                </a:solidFill>
                <a:latin typeface="Arial MT"/>
                <a:cs typeface="Arial MT"/>
              </a:rPr>
              <a:t>marketing</a:t>
            </a:r>
            <a:r>
              <a:rPr sz="2800" spc="-5" dirty="0">
                <a:solidFill>
                  <a:srgbClr val="221F1F"/>
                </a:solidFill>
                <a:latin typeface="Arial MT"/>
                <a:cs typeface="Arial MT"/>
              </a:rPr>
              <a:t> strategy</a:t>
            </a:r>
            <a:endParaRPr sz="2800" dirty="0">
              <a:latin typeface="Arial MT"/>
              <a:cs typeface="Arial MT"/>
            </a:endParaRPr>
          </a:p>
          <a:p>
            <a:pPr marL="241300" indent="-229235">
              <a:spcBef>
                <a:spcPts val="995"/>
              </a:spcBef>
              <a:buClr>
                <a:srgbClr val="EA5533"/>
              </a:buClr>
              <a:buChar char="•"/>
              <a:tabLst>
                <a:tab pos="241935" algn="l"/>
              </a:tabLst>
            </a:pPr>
            <a:r>
              <a:rPr sz="2800" spc="-5" dirty="0">
                <a:solidFill>
                  <a:srgbClr val="221F1F"/>
                </a:solidFill>
                <a:latin typeface="Arial MT"/>
                <a:cs typeface="Arial MT"/>
              </a:rPr>
              <a:t>Applications</a:t>
            </a:r>
            <a:r>
              <a:rPr sz="2800" spc="2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221F1F"/>
                </a:solidFill>
                <a:latin typeface="Arial MT"/>
                <a:cs typeface="Arial MT"/>
              </a:rPr>
              <a:t>of</a:t>
            </a:r>
            <a:r>
              <a:rPr sz="2800" spc="-2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221F1F"/>
                </a:solidFill>
                <a:latin typeface="Arial MT"/>
                <a:cs typeface="Arial MT"/>
              </a:rPr>
              <a:t>digital</a:t>
            </a:r>
            <a:r>
              <a:rPr sz="2800" spc="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800" dirty="0">
                <a:solidFill>
                  <a:srgbClr val="221F1F"/>
                </a:solidFill>
                <a:latin typeface="Arial MT"/>
                <a:cs typeface="Arial MT"/>
              </a:rPr>
              <a:t>marketing</a:t>
            </a:r>
            <a:endParaRPr sz="2800" dirty="0">
              <a:latin typeface="Arial MT"/>
              <a:cs typeface="Arial MT"/>
            </a:endParaRPr>
          </a:p>
          <a:p>
            <a:pPr marL="241300" indent="-229235">
              <a:spcBef>
                <a:spcPts val="1010"/>
              </a:spcBef>
              <a:buClr>
                <a:srgbClr val="EA5533"/>
              </a:buClr>
              <a:buChar char="•"/>
              <a:tabLst>
                <a:tab pos="241935" algn="l"/>
              </a:tabLst>
            </a:pPr>
            <a:r>
              <a:rPr sz="2800" spc="-5" dirty="0">
                <a:solidFill>
                  <a:srgbClr val="221F1F"/>
                </a:solidFill>
                <a:latin typeface="Arial MT"/>
                <a:cs typeface="Arial MT"/>
              </a:rPr>
              <a:t>Benefits</a:t>
            </a:r>
            <a:r>
              <a:rPr sz="2800" spc="-2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221F1F"/>
                </a:solidFill>
                <a:latin typeface="Arial MT"/>
                <a:cs typeface="Arial MT"/>
              </a:rPr>
              <a:t>of</a:t>
            </a:r>
            <a:r>
              <a:rPr sz="2800" spc="-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800" spc="-10" dirty="0">
                <a:solidFill>
                  <a:srgbClr val="221F1F"/>
                </a:solidFill>
                <a:latin typeface="Arial MT"/>
                <a:cs typeface="Arial MT"/>
              </a:rPr>
              <a:t>digital</a:t>
            </a:r>
            <a:r>
              <a:rPr sz="2800" dirty="0">
                <a:solidFill>
                  <a:srgbClr val="221F1F"/>
                </a:solidFill>
                <a:latin typeface="Arial MT"/>
                <a:cs typeface="Arial MT"/>
              </a:rPr>
              <a:t> marketing</a:t>
            </a:r>
            <a:endParaRPr sz="2800" dirty="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7752588" y="2520696"/>
            <a:ext cx="2915412" cy="2811779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56657" y="51287"/>
            <a:ext cx="10515600" cy="11208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457200" marR="8255" indent="-445135">
              <a:lnSpc>
                <a:spcPct val="100000"/>
              </a:lnSpc>
              <a:spcBef>
                <a:spcPts val="100"/>
              </a:spcBef>
            </a:pPr>
            <a:r>
              <a:rPr lang="en-US" sz="2400" spc="-5" dirty="0" smtClean="0">
                <a:latin typeface="Merriweather" panose="00000500000000000000" pitchFamily="2" charset="0"/>
              </a:rPr>
              <a:t>EXAMPLES </a:t>
            </a:r>
            <a:r>
              <a:rPr lang="en-US" sz="2400" dirty="0" smtClean="0">
                <a:latin typeface="Merriweather" panose="00000500000000000000" pitchFamily="2" charset="0"/>
              </a:rPr>
              <a:t>OF </a:t>
            </a:r>
            <a:r>
              <a:rPr lang="en-US" sz="2400" spc="-5" dirty="0" smtClean="0">
                <a:latin typeface="Merriweather" panose="00000500000000000000" pitchFamily="2" charset="0"/>
              </a:rPr>
              <a:t>TRANSACTION ALTERNATIVES BETWEEN </a:t>
            </a:r>
            <a:r>
              <a:rPr lang="en-US" sz="2400" spc="-655" dirty="0" smtClean="0">
                <a:latin typeface="Merriweather" panose="00000500000000000000" pitchFamily="2" charset="0"/>
              </a:rPr>
              <a:t> </a:t>
            </a:r>
            <a:r>
              <a:rPr lang="en-US" sz="2400" spc="-5" dirty="0" smtClean="0">
                <a:latin typeface="Merriweather" panose="00000500000000000000" pitchFamily="2" charset="0"/>
              </a:rPr>
              <a:t>BUSINESSES,</a:t>
            </a:r>
            <a:r>
              <a:rPr lang="en-US" sz="2400" spc="-30" dirty="0" smtClean="0">
                <a:latin typeface="Merriweather" panose="00000500000000000000" pitchFamily="2" charset="0"/>
              </a:rPr>
              <a:t> </a:t>
            </a:r>
            <a:r>
              <a:rPr lang="en-US" sz="2400" spc="-5" dirty="0" smtClean="0">
                <a:latin typeface="Merriweather" panose="00000500000000000000" pitchFamily="2" charset="0"/>
              </a:rPr>
              <a:t>CONSUMERS</a:t>
            </a:r>
            <a:r>
              <a:rPr lang="en-US" sz="2400" spc="-20" dirty="0" smtClean="0">
                <a:latin typeface="Merriweather" panose="00000500000000000000" pitchFamily="2" charset="0"/>
              </a:rPr>
              <a:t> </a:t>
            </a:r>
            <a:r>
              <a:rPr lang="en-US" sz="2400" spc="-5" dirty="0" smtClean="0">
                <a:latin typeface="Merriweather" panose="00000500000000000000" pitchFamily="2" charset="0"/>
              </a:rPr>
              <a:t>AND</a:t>
            </a:r>
            <a:r>
              <a:rPr lang="en-US" sz="2400" spc="-30" dirty="0" smtClean="0">
                <a:latin typeface="Merriweather" panose="00000500000000000000" pitchFamily="2" charset="0"/>
              </a:rPr>
              <a:t> </a:t>
            </a:r>
            <a:r>
              <a:rPr lang="en-US" sz="2400" spc="-5" dirty="0" smtClean="0">
                <a:latin typeface="Merriweather" panose="00000500000000000000" pitchFamily="2" charset="0"/>
              </a:rPr>
              <a:t>GOVERNMENTAL ORGANISATIONS</a:t>
            </a:r>
            <a:endParaRPr lang="en-US" sz="2400" dirty="0">
              <a:latin typeface="Merriweather" panose="00000500000000000000" pitchFamily="2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066544" y="1284732"/>
            <a:ext cx="7799832" cy="5420868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714" y="180144"/>
            <a:ext cx="11734800" cy="1326389"/>
          </a:xfrm>
          <a:prstGeom prst="rect">
            <a:avLst/>
          </a:prstGeom>
        </p:spPr>
        <p:txBody>
          <a:bodyPr vert="horz" wrap="square" lIns="0" tIns="94361" rIns="0" bIns="0" rtlCol="0" anchor="ctr">
            <a:spAutoFit/>
          </a:bodyPr>
          <a:lstStyle/>
          <a:p>
            <a:pPr marL="3016885" marR="5080" algn="r">
              <a:lnSpc>
                <a:spcPct val="100000"/>
              </a:lnSpc>
              <a:spcBef>
                <a:spcPts val="100"/>
              </a:spcBef>
            </a:pPr>
            <a:r>
              <a:rPr lang="en-US" sz="4000" spc="-5" dirty="0" smtClean="0">
                <a:latin typeface="Merriweather" panose="00000500000000000000" pitchFamily="2" charset="0"/>
              </a:rPr>
              <a:t>SUMMARY</a:t>
            </a:r>
            <a:r>
              <a:rPr lang="en-US" sz="4000" spc="-10" dirty="0" smtClean="0">
                <a:latin typeface="Merriweather" panose="00000500000000000000" pitchFamily="2" charset="0"/>
              </a:rPr>
              <a:t> </a:t>
            </a:r>
            <a:r>
              <a:rPr lang="en-US" sz="4000" dirty="0" smtClean="0">
                <a:latin typeface="Merriweather" panose="00000500000000000000" pitchFamily="2" charset="0"/>
              </a:rPr>
              <a:t>OF</a:t>
            </a:r>
            <a:r>
              <a:rPr lang="en-US" sz="4000" spc="-25" dirty="0" smtClean="0">
                <a:latin typeface="Merriweather" panose="00000500000000000000" pitchFamily="2" charset="0"/>
              </a:rPr>
              <a:t> </a:t>
            </a:r>
            <a:r>
              <a:rPr lang="en-US" sz="4000" spc="-5" dirty="0" smtClean="0">
                <a:latin typeface="Merriweather" panose="00000500000000000000" pitchFamily="2" charset="0"/>
              </a:rPr>
              <a:t>CHALLENGES</a:t>
            </a:r>
            <a:r>
              <a:rPr lang="en-US" sz="4000" spc="-50" dirty="0" smtClean="0">
                <a:latin typeface="Merriweather" panose="00000500000000000000" pitchFamily="2" charset="0"/>
              </a:rPr>
              <a:t> </a:t>
            </a:r>
            <a:r>
              <a:rPr lang="en-US" sz="4000" dirty="0" smtClean="0">
                <a:latin typeface="Merriweather" panose="00000500000000000000" pitchFamily="2" charset="0"/>
              </a:rPr>
              <a:t>IN</a:t>
            </a:r>
            <a:br>
              <a:rPr lang="en-US" sz="4000" dirty="0" smtClean="0">
                <a:latin typeface="Merriweather" panose="00000500000000000000" pitchFamily="2" charset="0"/>
              </a:rPr>
            </a:br>
            <a:r>
              <a:rPr lang="en-US" sz="4000" spc="-5" dirty="0" smtClean="0">
                <a:latin typeface="Merriweather" panose="00000500000000000000" pitchFamily="2" charset="0"/>
              </a:rPr>
              <a:t>DIGITAL</a:t>
            </a:r>
            <a:r>
              <a:rPr lang="en-US" sz="4000" spc="-90" dirty="0" smtClean="0">
                <a:latin typeface="Merriweather" panose="00000500000000000000" pitchFamily="2" charset="0"/>
              </a:rPr>
              <a:t> </a:t>
            </a:r>
            <a:r>
              <a:rPr lang="en-US" sz="4000" spc="-5" dirty="0" smtClean="0">
                <a:latin typeface="Merriweather" panose="00000500000000000000" pitchFamily="2" charset="0"/>
              </a:rPr>
              <a:t>MARKETING</a:t>
            </a:r>
            <a:endParaRPr lang="en-US" sz="4000" spc="-5" dirty="0">
              <a:latin typeface="Merriweather" panose="00000500000000000000" pitchFamily="2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70304" y="1527810"/>
            <a:ext cx="2253615" cy="3534410"/>
          </a:xfrm>
          <a:prstGeom prst="rect">
            <a:avLst/>
          </a:prstGeom>
        </p:spPr>
        <p:txBody>
          <a:bodyPr vert="horz" wrap="square" lIns="0" tIns="139065" rIns="0" bIns="0" rtlCol="0">
            <a:spAutoFit/>
          </a:bodyPr>
          <a:lstStyle/>
          <a:p>
            <a:pPr marL="241300" indent="-228600">
              <a:spcBef>
                <a:spcPts val="1095"/>
              </a:spcBef>
              <a:buClr>
                <a:srgbClr val="EA5533"/>
              </a:buClr>
              <a:buFont typeface="Arial MT"/>
              <a:buChar char="•"/>
              <a:tabLst>
                <a:tab pos="241300" algn="l"/>
              </a:tabLst>
            </a:pPr>
            <a:r>
              <a:rPr sz="24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trategy</a:t>
            </a:r>
            <a:endParaRPr sz="2400">
              <a:latin typeface="Arial MT"/>
              <a:cs typeface="Arial MT"/>
            </a:endParaRPr>
          </a:p>
          <a:p>
            <a:pPr marL="241300" indent="-228600">
              <a:spcBef>
                <a:spcPts val="1000"/>
              </a:spcBef>
              <a:buClr>
                <a:srgbClr val="EA5533"/>
              </a:buClr>
              <a:buFont typeface="Arial MT"/>
              <a:buChar char="•"/>
              <a:tabLst>
                <a:tab pos="241300" algn="l"/>
              </a:tabLst>
            </a:pPr>
            <a:r>
              <a:rPr sz="24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tructure</a:t>
            </a:r>
            <a:endParaRPr sz="2400">
              <a:latin typeface="Arial MT"/>
              <a:cs typeface="Arial MT"/>
            </a:endParaRPr>
          </a:p>
          <a:p>
            <a:pPr marL="241300" indent="-228600">
              <a:spcBef>
                <a:spcPts val="995"/>
              </a:spcBef>
              <a:buClr>
                <a:srgbClr val="EA5533"/>
              </a:buClr>
              <a:buFont typeface="Arial MT"/>
              <a:buChar char="•"/>
              <a:tabLst>
                <a:tab pos="241300" algn="l"/>
              </a:tabLst>
            </a:pPr>
            <a:r>
              <a:rPr sz="24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ystems</a:t>
            </a:r>
            <a:endParaRPr sz="2400">
              <a:latin typeface="Arial MT"/>
              <a:cs typeface="Arial MT"/>
            </a:endParaRPr>
          </a:p>
          <a:p>
            <a:pPr marL="241300" indent="-228600">
              <a:spcBef>
                <a:spcPts val="1010"/>
              </a:spcBef>
              <a:buClr>
                <a:srgbClr val="EA5533"/>
              </a:buClr>
              <a:buFont typeface="Arial MT"/>
              <a:buChar char="•"/>
              <a:tabLst>
                <a:tab pos="241300" algn="l"/>
              </a:tabLst>
            </a:pPr>
            <a:r>
              <a:rPr sz="2400" b="1" spc="-10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2400" spc="-10" dirty="0">
                <a:solidFill>
                  <a:srgbClr val="221F1F"/>
                </a:solidFill>
                <a:latin typeface="Arial MT"/>
                <a:cs typeface="Arial MT"/>
              </a:rPr>
              <a:t>taff</a:t>
            </a:r>
            <a:endParaRPr sz="2400">
              <a:latin typeface="Arial MT"/>
              <a:cs typeface="Arial MT"/>
            </a:endParaRPr>
          </a:p>
          <a:p>
            <a:pPr marL="241300" indent="-228600">
              <a:spcBef>
                <a:spcPts val="1000"/>
              </a:spcBef>
              <a:buClr>
                <a:srgbClr val="EA5533"/>
              </a:buClr>
              <a:buFont typeface="Arial MT"/>
              <a:buChar char="•"/>
              <a:tabLst>
                <a:tab pos="241300" algn="l"/>
              </a:tabLst>
            </a:pPr>
            <a:r>
              <a:rPr sz="24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tyle</a:t>
            </a:r>
            <a:endParaRPr sz="2400">
              <a:latin typeface="Arial MT"/>
              <a:cs typeface="Arial MT"/>
            </a:endParaRPr>
          </a:p>
          <a:p>
            <a:pPr marL="241300" indent="-228600">
              <a:spcBef>
                <a:spcPts val="995"/>
              </a:spcBef>
              <a:buClr>
                <a:srgbClr val="EA5533"/>
              </a:buClr>
              <a:buFont typeface="Arial MT"/>
              <a:buChar char="•"/>
              <a:tabLst>
                <a:tab pos="241300" algn="l"/>
              </a:tabLst>
            </a:pPr>
            <a:r>
              <a:rPr sz="24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kills</a:t>
            </a:r>
            <a:endParaRPr sz="2400">
              <a:latin typeface="Arial MT"/>
              <a:cs typeface="Arial MT"/>
            </a:endParaRPr>
          </a:p>
          <a:p>
            <a:pPr marL="241300" indent="-228600">
              <a:spcBef>
                <a:spcPts val="990"/>
              </a:spcBef>
              <a:buClr>
                <a:srgbClr val="EA5533"/>
              </a:buClr>
              <a:buFont typeface="Arial MT"/>
              <a:buChar char="•"/>
              <a:tabLst>
                <a:tab pos="241300" algn="l"/>
              </a:tabLst>
            </a:pPr>
            <a:r>
              <a:rPr sz="28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S</a:t>
            </a:r>
            <a:r>
              <a:rPr sz="2800" spc="-5" dirty="0">
                <a:solidFill>
                  <a:srgbClr val="221F1F"/>
                </a:solidFill>
                <a:latin typeface="Arial MT"/>
                <a:cs typeface="Arial MT"/>
              </a:rPr>
              <a:t>marketing</a:t>
            </a:r>
            <a:r>
              <a:rPr sz="2800" spc="-3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800" spc="-5" dirty="0">
                <a:solidFill>
                  <a:srgbClr val="221F1F"/>
                </a:solidFill>
                <a:latin typeface="Arial MT"/>
                <a:cs typeface="Arial MT"/>
              </a:rPr>
              <a:t>!</a:t>
            </a:r>
            <a:endParaRPr sz="28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452615" y="1760221"/>
            <a:ext cx="3023616" cy="3337559"/>
          </a:xfrm>
          <a:prstGeom prst="rect">
            <a:avLst/>
          </a:prstGeom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4258" y="112622"/>
            <a:ext cx="9144836" cy="997068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R="5080" algn="r">
              <a:lnSpc>
                <a:spcPct val="100000"/>
              </a:lnSpc>
              <a:spcBef>
                <a:spcPts val="95"/>
              </a:spcBef>
            </a:pPr>
            <a:r>
              <a:rPr lang="en-US" sz="3200" spc="-5" dirty="0" smtClean="0">
                <a:latin typeface="Merriweather" panose="00000500000000000000" pitchFamily="2" charset="0"/>
              </a:rPr>
              <a:t>A</a:t>
            </a:r>
            <a:r>
              <a:rPr lang="en-US" sz="3200" spc="-105" dirty="0" smtClean="0">
                <a:latin typeface="Merriweather" panose="00000500000000000000" pitchFamily="2" charset="0"/>
              </a:rPr>
              <a:t> </a:t>
            </a:r>
            <a:r>
              <a:rPr lang="en-US" sz="3200" spc="-5" dirty="0" smtClean="0">
                <a:latin typeface="Merriweather" panose="00000500000000000000" pitchFamily="2" charset="0"/>
              </a:rPr>
              <a:t>GENERIC</a:t>
            </a:r>
            <a:r>
              <a:rPr lang="en-US" sz="3200" spc="15" dirty="0" smtClean="0">
                <a:latin typeface="Merriweather" panose="00000500000000000000" pitchFamily="2" charset="0"/>
              </a:rPr>
              <a:t> </a:t>
            </a:r>
            <a:r>
              <a:rPr lang="en-US" sz="3200" spc="-5" dirty="0" smtClean="0">
                <a:latin typeface="Merriweather" panose="00000500000000000000" pitchFamily="2" charset="0"/>
              </a:rPr>
              <a:t>DIGITAL</a:t>
            </a:r>
            <a:r>
              <a:rPr lang="en-US" sz="3200" dirty="0" smtClean="0">
                <a:latin typeface="Merriweather" panose="00000500000000000000" pitchFamily="2" charset="0"/>
              </a:rPr>
              <a:t> </a:t>
            </a:r>
            <a:r>
              <a:rPr lang="en-US" sz="3200" spc="-5" dirty="0" smtClean="0">
                <a:latin typeface="Merriweather" panose="00000500000000000000" pitchFamily="2" charset="0"/>
              </a:rPr>
              <a:t>MARKETING</a:t>
            </a:r>
            <a:r>
              <a:rPr lang="en-US" sz="3200" spc="5" dirty="0" smtClean="0">
                <a:latin typeface="Merriweather" panose="00000500000000000000" pitchFamily="2" charset="0"/>
              </a:rPr>
              <a:t> </a:t>
            </a:r>
            <a:r>
              <a:rPr lang="en-US" sz="3200" spc="-5" dirty="0" smtClean="0">
                <a:latin typeface="Merriweather" panose="00000500000000000000" pitchFamily="2" charset="0"/>
              </a:rPr>
              <a:t>STRATEGY</a:t>
            </a:r>
            <a:br>
              <a:rPr lang="en-US" sz="3200" dirty="0" smtClean="0">
                <a:latin typeface="Merriweather" panose="00000500000000000000" pitchFamily="2" charset="0"/>
              </a:rPr>
            </a:br>
            <a:r>
              <a:rPr lang="en-US" sz="3200" spc="-5" dirty="0" smtClean="0">
                <a:latin typeface="Merriweather" panose="00000500000000000000" pitchFamily="2" charset="0"/>
              </a:rPr>
              <a:t>DEVELOPMENT</a:t>
            </a:r>
            <a:r>
              <a:rPr lang="en-US" sz="3200" spc="-10" dirty="0" smtClean="0">
                <a:latin typeface="Merriweather" panose="00000500000000000000" pitchFamily="2" charset="0"/>
              </a:rPr>
              <a:t> </a:t>
            </a:r>
            <a:r>
              <a:rPr lang="en-US" sz="3200" spc="-5" dirty="0" smtClean="0">
                <a:latin typeface="Merriweather" panose="00000500000000000000" pitchFamily="2" charset="0"/>
              </a:rPr>
              <a:t>PROCESS</a:t>
            </a:r>
            <a:endParaRPr lang="en-US" sz="3200" dirty="0">
              <a:latin typeface="Merriweather" panose="00000500000000000000" pitchFamily="2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3060191" y="1272537"/>
            <a:ext cx="6242304" cy="5556504"/>
          </a:xfrm>
          <a:prstGeom prst="rect">
            <a:avLst/>
          </a:prstGeom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55372" y="216521"/>
            <a:ext cx="10036628" cy="50526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78105" marR="5080" indent="-66040">
              <a:lnSpc>
                <a:spcPct val="100000"/>
              </a:lnSpc>
              <a:spcBef>
                <a:spcPts val="100"/>
              </a:spcBef>
            </a:pPr>
            <a:r>
              <a:rPr lang="en-GB" sz="3200" spc="-5" dirty="0" smtClean="0">
                <a:latin typeface="Merriweather" panose="00000500000000000000" pitchFamily="2" charset="0"/>
              </a:rPr>
              <a:t>DIGITAL</a:t>
            </a:r>
            <a:r>
              <a:rPr lang="en-GB" sz="3200" spc="-110" dirty="0" smtClean="0">
                <a:latin typeface="Merriweather" panose="00000500000000000000" pitchFamily="2" charset="0"/>
              </a:rPr>
              <a:t> </a:t>
            </a:r>
            <a:r>
              <a:rPr lang="en-GB" sz="3200" spc="-5" dirty="0" smtClean="0">
                <a:latin typeface="Merriweather" panose="00000500000000000000" pitchFamily="2" charset="0"/>
              </a:rPr>
              <a:t>MARKETING </a:t>
            </a:r>
            <a:r>
              <a:rPr lang="en-GB" sz="3200" spc="-875" dirty="0" smtClean="0">
                <a:latin typeface="Merriweather" panose="00000500000000000000" pitchFamily="2" charset="0"/>
              </a:rPr>
              <a:t> </a:t>
            </a:r>
            <a:r>
              <a:rPr lang="en-GB" sz="3200" spc="-5" dirty="0" smtClean="0">
                <a:latin typeface="Merriweather" panose="00000500000000000000" pitchFamily="2" charset="0"/>
              </a:rPr>
              <a:t>C</a:t>
            </a:r>
            <a:r>
              <a:rPr lang="en-GB" sz="3200" spc="-15" dirty="0" smtClean="0">
                <a:latin typeface="Merriweather" panose="00000500000000000000" pitchFamily="2" charset="0"/>
              </a:rPr>
              <a:t>O</a:t>
            </a:r>
            <a:r>
              <a:rPr lang="en-GB" sz="3200" dirty="0" smtClean="0">
                <a:latin typeface="Merriweather" panose="00000500000000000000" pitchFamily="2" charset="0"/>
              </a:rPr>
              <a:t>M</a:t>
            </a:r>
            <a:r>
              <a:rPr lang="en-GB" sz="3200" spc="-10" dirty="0" smtClean="0">
                <a:latin typeface="Merriweather" panose="00000500000000000000" pitchFamily="2" charset="0"/>
              </a:rPr>
              <a:t>M</a:t>
            </a:r>
            <a:r>
              <a:rPr lang="en-GB" sz="3200" dirty="0" smtClean="0">
                <a:latin typeface="Merriweather" panose="00000500000000000000" pitchFamily="2" charset="0"/>
              </a:rPr>
              <a:t>UNI</a:t>
            </a:r>
            <a:r>
              <a:rPr lang="en-GB" sz="3200" spc="-20" dirty="0" smtClean="0">
                <a:latin typeface="Merriweather" panose="00000500000000000000" pitchFamily="2" charset="0"/>
              </a:rPr>
              <a:t>C</a:t>
            </a:r>
            <a:r>
              <a:rPr lang="en-GB" sz="3200" spc="-5" dirty="0" smtClean="0">
                <a:latin typeface="Merriweather" panose="00000500000000000000" pitchFamily="2" charset="0"/>
              </a:rPr>
              <a:t>AT</a:t>
            </a:r>
            <a:r>
              <a:rPr lang="en-GB" sz="3200" spc="-15" dirty="0" smtClean="0">
                <a:latin typeface="Merriweather" panose="00000500000000000000" pitchFamily="2" charset="0"/>
              </a:rPr>
              <a:t>I</a:t>
            </a:r>
            <a:r>
              <a:rPr lang="en-GB" sz="3200" dirty="0" smtClean="0">
                <a:latin typeface="Merriweather" panose="00000500000000000000" pitchFamily="2" charset="0"/>
              </a:rPr>
              <a:t>ONS</a:t>
            </a:r>
            <a:endParaRPr lang="en-GB" sz="3200" dirty="0">
              <a:latin typeface="Merriweather" panose="00000500000000000000" pitchFamily="2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3394383" y="887837"/>
            <a:ext cx="6468074" cy="579599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Time and effort saving</a:t>
            </a:r>
            <a:endParaRPr lang="en-CA" dirty="0" smtClean="0"/>
          </a:p>
          <a:p>
            <a:r>
              <a:rPr lang="en-CA" dirty="0" smtClean="0"/>
              <a:t>Economical</a:t>
            </a:r>
            <a:endParaRPr lang="en-CA" dirty="0" smtClean="0"/>
          </a:p>
          <a:p>
            <a:r>
              <a:rPr lang="en-CA" dirty="0" smtClean="0"/>
              <a:t>Impactful</a:t>
            </a:r>
            <a:endParaRPr lang="en-CA" dirty="0" smtClean="0"/>
          </a:p>
          <a:p>
            <a:r>
              <a:rPr lang="en-CA" dirty="0" smtClean="0"/>
              <a:t>Flexibility</a:t>
            </a:r>
            <a:endParaRPr lang="en-CA" dirty="0" smtClean="0"/>
          </a:p>
          <a:p>
            <a:r>
              <a:rPr lang="en-CA" dirty="0" smtClean="0"/>
              <a:t>Instant feedback and analysis</a:t>
            </a:r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b="1" dirty="0" smtClean="0"/>
              <a:t>BENEFITS OF DIGITAL MARKETING</a:t>
            </a:r>
            <a:endParaRPr lang="en-GB" b="1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05258" y="248867"/>
            <a:ext cx="6433457" cy="874598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sz="2800" spc="-5" dirty="0">
                <a:latin typeface="Merriweather" panose="00000500000000000000" pitchFamily="2" charset="0"/>
              </a:rPr>
              <a:t>Key</a:t>
            </a:r>
            <a:r>
              <a:rPr sz="2800" spc="5" dirty="0">
                <a:latin typeface="Merriweather" panose="00000500000000000000" pitchFamily="2" charset="0"/>
              </a:rPr>
              <a:t> </a:t>
            </a:r>
            <a:r>
              <a:rPr sz="2800" dirty="0">
                <a:latin typeface="Merriweather" panose="00000500000000000000" pitchFamily="2" charset="0"/>
              </a:rPr>
              <a:t>digital</a:t>
            </a:r>
            <a:r>
              <a:rPr sz="2800" spc="-25" dirty="0">
                <a:latin typeface="Merriweather" panose="00000500000000000000" pitchFamily="2" charset="0"/>
              </a:rPr>
              <a:t> </a:t>
            </a:r>
            <a:r>
              <a:rPr sz="2800" spc="-5" dirty="0">
                <a:latin typeface="Merriweather" panose="00000500000000000000" pitchFamily="2" charset="0"/>
              </a:rPr>
              <a:t>communications</a:t>
            </a:r>
            <a:r>
              <a:rPr sz="2800" spc="-20" dirty="0">
                <a:latin typeface="Merriweather" panose="00000500000000000000" pitchFamily="2" charset="0"/>
              </a:rPr>
              <a:t> </a:t>
            </a:r>
            <a:r>
              <a:rPr sz="2800" dirty="0">
                <a:latin typeface="Merriweather" panose="00000500000000000000" pitchFamily="2" charset="0"/>
              </a:rPr>
              <a:t>tools</a:t>
            </a:r>
            <a:r>
              <a:rPr sz="2800" spc="-5" dirty="0">
                <a:latin typeface="Merriweather" panose="00000500000000000000" pitchFamily="2" charset="0"/>
              </a:rPr>
              <a:t> or</a:t>
            </a:r>
            <a:endParaRPr sz="2800" dirty="0">
              <a:latin typeface="Merriweather" panose="00000500000000000000" pitchFamily="2" charset="0"/>
            </a:endParaRPr>
          </a:p>
          <a:p>
            <a:pPr marR="12700">
              <a:lnSpc>
                <a:spcPct val="100000"/>
              </a:lnSpc>
              <a:spcBef>
                <a:spcPts val="5"/>
              </a:spcBef>
            </a:pPr>
            <a:r>
              <a:rPr sz="2800" spc="-5" dirty="0">
                <a:latin typeface="Merriweather" panose="00000500000000000000" pitchFamily="2" charset="0"/>
              </a:rPr>
              <a:t>media</a:t>
            </a:r>
            <a:r>
              <a:rPr sz="2800" spc="-85" dirty="0">
                <a:latin typeface="Merriweather" panose="00000500000000000000" pitchFamily="2" charset="0"/>
              </a:rPr>
              <a:t> </a:t>
            </a:r>
            <a:r>
              <a:rPr sz="2800" spc="-5" dirty="0">
                <a:latin typeface="Merriweather" panose="00000500000000000000" pitchFamily="2" charset="0"/>
              </a:rPr>
              <a:t>channels</a:t>
            </a:r>
            <a:endParaRPr sz="2800" dirty="0">
              <a:latin typeface="Merriweather" panose="00000500000000000000" pitchFamily="2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449067" y="1284732"/>
            <a:ext cx="7089648" cy="5326380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702105" y="6643218"/>
            <a:ext cx="1899285" cy="16607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000" i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Source</a:t>
            </a:r>
            <a:r>
              <a:rPr sz="1000" spc="-5" dirty="0">
                <a:solidFill>
                  <a:srgbClr val="221F1F"/>
                </a:solidFill>
                <a:latin typeface="Arial MT"/>
                <a:cs typeface="Arial MT"/>
              </a:rPr>
              <a:t>:</a:t>
            </a:r>
            <a:r>
              <a:rPr sz="1000" spc="-3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1000" spc="-5" dirty="0">
                <a:solidFill>
                  <a:srgbClr val="221F1F"/>
                </a:solidFill>
                <a:latin typeface="Arial MT"/>
                <a:cs typeface="Arial MT"/>
              </a:rPr>
              <a:t>Chaffey</a:t>
            </a:r>
            <a:r>
              <a:rPr sz="1000" spc="-3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1000" spc="-10" dirty="0">
                <a:solidFill>
                  <a:srgbClr val="221F1F"/>
                </a:solidFill>
                <a:latin typeface="Arial MT"/>
                <a:cs typeface="Arial MT"/>
              </a:rPr>
              <a:t>and</a:t>
            </a:r>
            <a:r>
              <a:rPr sz="1000" spc="-3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1000" spc="-5" dirty="0">
                <a:solidFill>
                  <a:srgbClr val="221F1F"/>
                </a:solidFill>
                <a:latin typeface="Arial MT"/>
                <a:cs typeface="Arial MT"/>
              </a:rPr>
              <a:t>Smith(2017)</a:t>
            </a:r>
            <a:endParaRPr sz="1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5343" y="417626"/>
            <a:ext cx="7397386" cy="567463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GB" sz="3600" spc="-20" dirty="0" smtClean="0">
                <a:latin typeface="Merriweather" panose="00000500000000000000" pitchFamily="2" charset="0"/>
              </a:rPr>
              <a:t>TRADITIONAL</a:t>
            </a:r>
            <a:r>
              <a:rPr lang="en-GB" sz="3600" spc="-60" dirty="0" smtClean="0">
                <a:latin typeface="Merriweather" panose="00000500000000000000" pitchFamily="2" charset="0"/>
              </a:rPr>
              <a:t> </a:t>
            </a:r>
            <a:r>
              <a:rPr lang="en-GB" sz="3600" dirty="0" smtClean="0">
                <a:latin typeface="Merriweather" panose="00000500000000000000" pitchFamily="2" charset="0"/>
              </a:rPr>
              <a:t>VS </a:t>
            </a:r>
            <a:r>
              <a:rPr lang="en-GB" sz="3600" spc="-5" dirty="0" smtClean="0">
                <a:latin typeface="Merriweather" panose="00000500000000000000" pitchFamily="2" charset="0"/>
              </a:rPr>
              <a:t>NEW</a:t>
            </a:r>
            <a:r>
              <a:rPr lang="en-GB" sz="3600" spc="-40" dirty="0" smtClean="0">
                <a:latin typeface="Merriweather" panose="00000500000000000000" pitchFamily="2" charset="0"/>
              </a:rPr>
              <a:t> </a:t>
            </a:r>
            <a:r>
              <a:rPr lang="en-GB" sz="3600" spc="-5" dirty="0" smtClean="0">
                <a:latin typeface="Merriweather" panose="00000500000000000000" pitchFamily="2" charset="0"/>
              </a:rPr>
              <a:t>MEDIA</a:t>
            </a:r>
            <a:endParaRPr lang="en-GB" sz="3600" spc="-5" dirty="0">
              <a:latin typeface="Merriweather" panose="00000500000000000000" pitchFamily="2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750820" y="1261870"/>
            <a:ext cx="6957059" cy="5495544"/>
          </a:xfrm>
          <a:prstGeom prst="rect">
            <a:avLst/>
          </a:prstGeom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47691" y="526132"/>
            <a:ext cx="10395856" cy="56682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R="5080">
              <a:lnSpc>
                <a:spcPct val="100000"/>
              </a:lnSpc>
              <a:spcBef>
                <a:spcPts val="100"/>
              </a:spcBef>
            </a:pPr>
            <a:r>
              <a:rPr lang="en-GB" sz="3600" spc="-5" dirty="0" smtClean="0">
                <a:latin typeface="Merriweather" panose="00000500000000000000" pitchFamily="2" charset="0"/>
              </a:rPr>
              <a:t>CHANNELS</a:t>
            </a:r>
            <a:r>
              <a:rPr lang="en-GB" sz="3600" spc="-90" dirty="0" smtClean="0">
                <a:latin typeface="Merriweather" panose="00000500000000000000" pitchFamily="2" charset="0"/>
              </a:rPr>
              <a:t> </a:t>
            </a:r>
            <a:r>
              <a:rPr lang="en-GB" sz="3600" spc="-5" dirty="0" smtClean="0">
                <a:latin typeface="Merriweather" panose="00000500000000000000" pitchFamily="2" charset="0"/>
              </a:rPr>
              <a:t>REQUIRING INTEGRATION</a:t>
            </a:r>
            <a:endParaRPr lang="en-GB" sz="3600" spc="-5" dirty="0">
              <a:latin typeface="Merriweather" panose="00000500000000000000" pitchFamily="2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950463" y="1374647"/>
            <a:ext cx="7168896" cy="5353812"/>
          </a:xfrm>
          <a:prstGeom prst="rect">
            <a:avLst/>
          </a:prstGeom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782824" y="1112519"/>
            <a:ext cx="6626352" cy="574547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70314" y="406097"/>
            <a:ext cx="9906000" cy="443070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741045" marR="5080" indent="-728980">
              <a:lnSpc>
                <a:spcPct val="100000"/>
              </a:lnSpc>
              <a:spcBef>
                <a:spcPts val="95"/>
              </a:spcBef>
            </a:pPr>
            <a:r>
              <a:rPr lang="en-US" sz="2800" spc="-5" dirty="0" smtClean="0">
                <a:latin typeface="Merriweather" panose="00000500000000000000" pitchFamily="2" charset="0"/>
              </a:rPr>
              <a:t>DIGITAL MEDIA IMPACT ON </a:t>
            </a:r>
            <a:r>
              <a:rPr lang="en-US" sz="2800" spc="-765" dirty="0" smtClean="0">
                <a:latin typeface="Merriweather" panose="00000500000000000000" pitchFamily="2" charset="0"/>
              </a:rPr>
              <a:t> </a:t>
            </a:r>
            <a:r>
              <a:rPr lang="en-US" sz="2800" spc="-5" dirty="0" smtClean="0">
                <a:latin typeface="Merriweather" panose="00000500000000000000" pitchFamily="2" charset="0"/>
              </a:rPr>
              <a:t>THE</a:t>
            </a:r>
            <a:r>
              <a:rPr lang="en-US" sz="2800" spc="-20" dirty="0" smtClean="0">
                <a:latin typeface="Merriweather" panose="00000500000000000000" pitchFamily="2" charset="0"/>
              </a:rPr>
              <a:t> </a:t>
            </a:r>
            <a:r>
              <a:rPr lang="en-US" sz="2800" spc="-10" dirty="0" smtClean="0">
                <a:latin typeface="Merriweather" panose="00000500000000000000" pitchFamily="2" charset="0"/>
              </a:rPr>
              <a:t>BUYING</a:t>
            </a:r>
            <a:r>
              <a:rPr lang="en-US" sz="2800" spc="20" dirty="0" smtClean="0">
                <a:latin typeface="Merriweather" panose="00000500000000000000" pitchFamily="2" charset="0"/>
              </a:rPr>
              <a:t> </a:t>
            </a:r>
            <a:r>
              <a:rPr lang="en-US" sz="2800" spc="-5" dirty="0" smtClean="0">
                <a:latin typeface="Merriweather" panose="00000500000000000000" pitchFamily="2" charset="0"/>
              </a:rPr>
              <a:t>PROCESS</a:t>
            </a:r>
            <a:endParaRPr lang="en-US" sz="2800" dirty="0">
              <a:latin typeface="Merriweather" panose="00000500000000000000" pitchFamily="2" charset="0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91744" y="417288"/>
            <a:ext cx="8434742" cy="627736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 marR="5080" indent="1353185">
              <a:lnSpc>
                <a:spcPct val="100000"/>
              </a:lnSpc>
              <a:spcBef>
                <a:spcPts val="95"/>
              </a:spcBef>
            </a:pPr>
            <a:r>
              <a:rPr lang="en-GB" sz="4000" spc="-5" dirty="0" smtClean="0">
                <a:latin typeface="Merriweather" panose="00000500000000000000" pitchFamily="2" charset="0"/>
              </a:rPr>
              <a:t>ONLINE  MARKETPLACE</a:t>
            </a:r>
            <a:endParaRPr lang="en-GB" sz="4000" dirty="0">
              <a:latin typeface="Merriweather" panose="00000500000000000000" pitchFamily="2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375916" y="1325879"/>
            <a:ext cx="7075932" cy="55321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524001" y="1493962"/>
            <a:ext cx="9143999" cy="536403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883229" y="272617"/>
            <a:ext cx="8703237" cy="627736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GB" sz="4000" spc="-5" dirty="0" smtClean="0">
                <a:latin typeface="Merriweather" panose="00000500000000000000" pitchFamily="2" charset="0"/>
              </a:rPr>
              <a:t>A</a:t>
            </a:r>
            <a:r>
              <a:rPr lang="en-GB" sz="4000" spc="-120" dirty="0" smtClean="0">
                <a:latin typeface="Merriweather" panose="00000500000000000000" pitchFamily="2" charset="0"/>
              </a:rPr>
              <a:t> </a:t>
            </a:r>
            <a:r>
              <a:rPr lang="en-GB" sz="4000" spc="-10" dirty="0" smtClean="0">
                <a:latin typeface="Merriweather" panose="00000500000000000000" pitchFamily="2" charset="0"/>
              </a:rPr>
              <a:t>CUSTOMER</a:t>
            </a:r>
            <a:r>
              <a:rPr lang="en-GB" sz="4000" spc="15" dirty="0" smtClean="0">
                <a:latin typeface="Merriweather" panose="00000500000000000000" pitchFamily="2" charset="0"/>
              </a:rPr>
              <a:t> </a:t>
            </a:r>
            <a:r>
              <a:rPr lang="en-GB" sz="4000" spc="-10" dirty="0" smtClean="0">
                <a:latin typeface="Merriweather" panose="00000500000000000000" pitchFamily="2" charset="0"/>
              </a:rPr>
              <a:t>JOURNEY</a:t>
            </a:r>
            <a:r>
              <a:rPr lang="en-GB" sz="4000" spc="10" dirty="0" smtClean="0">
                <a:latin typeface="Merriweather" panose="00000500000000000000" pitchFamily="2" charset="0"/>
              </a:rPr>
              <a:t> </a:t>
            </a:r>
            <a:r>
              <a:rPr lang="en-GB" sz="4000" spc="-5" dirty="0" smtClean="0">
                <a:latin typeface="Merriweather" panose="00000500000000000000" pitchFamily="2" charset="0"/>
              </a:rPr>
              <a:t>MAP</a:t>
            </a:r>
            <a:endParaRPr lang="en-GB" sz="4000" dirty="0">
              <a:latin typeface="Merriweather" panose="000005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566763" y="1428076"/>
            <a:ext cx="9101237" cy="5131133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30828" y="329123"/>
            <a:ext cx="10461172" cy="905376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55575" marR="5080" indent="-143510">
              <a:lnSpc>
                <a:spcPct val="100000"/>
              </a:lnSpc>
              <a:spcBef>
                <a:spcPts val="100"/>
              </a:spcBef>
            </a:pPr>
            <a:r>
              <a:rPr lang="en-US" sz="2900" dirty="0" smtClean="0">
                <a:latin typeface="Merriweather" panose="00000500000000000000" pitchFamily="2" charset="0"/>
              </a:rPr>
              <a:t>FRAMEWORK</a:t>
            </a:r>
            <a:r>
              <a:rPr lang="en-US" sz="2900" spc="-80" dirty="0" smtClean="0">
                <a:latin typeface="Merriweather" panose="00000500000000000000" pitchFamily="2" charset="0"/>
              </a:rPr>
              <a:t> </a:t>
            </a:r>
            <a:r>
              <a:rPr lang="en-US" sz="2900" dirty="0" smtClean="0">
                <a:latin typeface="Merriweather" panose="00000500000000000000" pitchFamily="2" charset="0"/>
              </a:rPr>
              <a:t>FOR</a:t>
            </a:r>
            <a:r>
              <a:rPr lang="en-US" sz="2900" spc="-40" dirty="0" smtClean="0">
                <a:latin typeface="Merriweather" panose="00000500000000000000" pitchFamily="2" charset="0"/>
              </a:rPr>
              <a:t> </a:t>
            </a:r>
            <a:r>
              <a:rPr lang="en-US" sz="2900" dirty="0" smtClean="0">
                <a:latin typeface="Merriweather" panose="00000500000000000000" pitchFamily="2" charset="0"/>
              </a:rPr>
              <a:t>UNDERSTANDING </a:t>
            </a:r>
            <a:r>
              <a:rPr lang="en-US" sz="2900" spc="-790" dirty="0" smtClean="0">
                <a:latin typeface="Merriweather" panose="00000500000000000000" pitchFamily="2" charset="0"/>
              </a:rPr>
              <a:t> </a:t>
            </a:r>
            <a:r>
              <a:rPr lang="en-US" sz="2900" dirty="0" smtClean="0">
                <a:latin typeface="Merriweather" panose="00000500000000000000" pitchFamily="2" charset="0"/>
              </a:rPr>
              <a:t>ONLINE</a:t>
            </a:r>
            <a:r>
              <a:rPr lang="en-US" sz="2900" spc="-45" dirty="0" smtClean="0">
                <a:latin typeface="Merriweather" panose="00000500000000000000" pitchFamily="2" charset="0"/>
              </a:rPr>
              <a:t> </a:t>
            </a:r>
            <a:r>
              <a:rPr lang="en-US" sz="2900" dirty="0" smtClean="0">
                <a:latin typeface="Merriweather" panose="00000500000000000000" pitchFamily="2" charset="0"/>
              </a:rPr>
              <a:t>CUSTOMER</a:t>
            </a:r>
            <a:r>
              <a:rPr lang="en-US" sz="2900" spc="-65" dirty="0" smtClean="0">
                <a:latin typeface="Merriweather" panose="00000500000000000000" pitchFamily="2" charset="0"/>
              </a:rPr>
              <a:t> </a:t>
            </a:r>
            <a:r>
              <a:rPr lang="en-US" sz="2900" spc="-5" dirty="0" smtClean="0">
                <a:latin typeface="Merriweather" panose="00000500000000000000" pitchFamily="2" charset="0"/>
              </a:rPr>
              <a:t>EXPERIENCES</a:t>
            </a:r>
            <a:endParaRPr lang="en-US" sz="2900" dirty="0">
              <a:latin typeface="Merriweather" panose="000005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4408932" y="178307"/>
            <a:ext cx="6259195" cy="943610"/>
          </a:xfrm>
          <a:custGeom>
            <a:avLst/>
            <a:gdLst/>
            <a:ahLst/>
            <a:cxnLst/>
            <a:rect l="l" t="t" r="r" b="b"/>
            <a:pathLst>
              <a:path w="6259195" h="943610">
                <a:moveTo>
                  <a:pt x="6259068" y="0"/>
                </a:moveTo>
                <a:lnTo>
                  <a:pt x="0" y="0"/>
                </a:lnTo>
                <a:lnTo>
                  <a:pt x="0" y="943356"/>
                </a:lnTo>
                <a:lnTo>
                  <a:pt x="6259068" y="943356"/>
                </a:lnTo>
                <a:lnTo>
                  <a:pt x="62590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883229" y="80570"/>
            <a:ext cx="8573061" cy="56682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3600" b="1" spc="-5" dirty="0" smtClean="0">
                <a:latin typeface="Merriweather" panose="00000500000000000000" pitchFamily="2" charset="0"/>
              </a:rPr>
              <a:t>CONVERSION</a:t>
            </a:r>
            <a:r>
              <a:rPr lang="en-GB" sz="3600" b="1" spc="-35" dirty="0" smtClean="0">
                <a:latin typeface="Merriweather" panose="00000500000000000000" pitchFamily="2" charset="0"/>
              </a:rPr>
              <a:t> </a:t>
            </a:r>
            <a:r>
              <a:rPr lang="en-GB" sz="3600" b="1" spc="-10" dirty="0" smtClean="0">
                <a:latin typeface="Merriweather" panose="00000500000000000000" pitchFamily="2" charset="0"/>
              </a:rPr>
              <a:t>BETWEEN</a:t>
            </a:r>
            <a:r>
              <a:rPr lang="en-GB" sz="3600" b="1" spc="-35" dirty="0" smtClean="0">
                <a:latin typeface="Merriweather" panose="00000500000000000000" pitchFamily="2" charset="0"/>
              </a:rPr>
              <a:t> </a:t>
            </a:r>
            <a:r>
              <a:rPr lang="en-GB" sz="3600" b="1" dirty="0" smtClean="0">
                <a:latin typeface="Merriweather" panose="00000500000000000000" pitchFamily="2" charset="0"/>
              </a:rPr>
              <a:t>DIGITAL</a:t>
            </a:r>
            <a:endParaRPr lang="en-GB" sz="3600" b="1" dirty="0">
              <a:latin typeface="Merriweather" panose="00000500000000000000" pitchFamily="2" charset="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969261" y="625298"/>
            <a:ext cx="10429567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2531745" algn="l"/>
                <a:tab pos="8241665" algn="l"/>
              </a:tabLst>
            </a:pPr>
            <a:r>
              <a:rPr sz="3600" b="1" u="heavy" dirty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Arial" panose="020B0604020202020204"/>
                <a:cs typeface="Arial" panose="020B0604020202020204"/>
              </a:rPr>
              <a:t> 	</a:t>
            </a:r>
            <a:r>
              <a:rPr lang="en-GB" sz="3600" b="1" u="heavy" spc="-5" dirty="0" smtClean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Merriweather" panose="00000500000000000000" pitchFamily="2" charset="0"/>
                <a:cs typeface="Arial" panose="020B0604020202020204"/>
              </a:rPr>
              <a:t>AND</a:t>
            </a:r>
            <a:r>
              <a:rPr lang="en-GB" sz="3600" b="1" u="heavy" spc="-15" dirty="0" smtClean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Merriweather" panose="00000500000000000000" pitchFamily="2" charset="0"/>
                <a:cs typeface="Arial" panose="020B0604020202020204"/>
              </a:rPr>
              <a:t> </a:t>
            </a:r>
            <a:r>
              <a:rPr lang="en-GB" sz="3600" b="1" u="heavy" spc="-5" dirty="0" smtClean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Merriweather" panose="00000500000000000000" pitchFamily="2" charset="0"/>
                <a:cs typeface="Arial" panose="020B0604020202020204"/>
              </a:rPr>
              <a:t>TRADITIONAL</a:t>
            </a:r>
            <a:r>
              <a:rPr lang="en-GB" sz="3600" b="1" u="heavy" spc="-25" dirty="0" smtClean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Merriweather" panose="00000500000000000000" pitchFamily="2" charset="0"/>
                <a:cs typeface="Arial" panose="020B0604020202020204"/>
              </a:rPr>
              <a:t> </a:t>
            </a:r>
            <a:r>
              <a:rPr lang="en-GB" sz="3600" b="1" u="heavy" spc="-5" dirty="0" smtClean="0">
                <a:solidFill>
                  <a:srgbClr val="221F1F"/>
                </a:solidFill>
                <a:uFill>
                  <a:solidFill>
                    <a:srgbClr val="221F1F"/>
                  </a:solidFill>
                </a:uFill>
                <a:latin typeface="Merriweather" panose="00000500000000000000" pitchFamily="2" charset="0"/>
                <a:cs typeface="Arial" panose="020B0604020202020204"/>
              </a:rPr>
              <a:t>CHANNELS	</a:t>
            </a:r>
            <a:endParaRPr lang="en-GB" sz="3600" dirty="0">
              <a:latin typeface="Merriweather" panose="00000500000000000000" pitchFamily="2" charset="0"/>
              <a:cs typeface="Arial" panose="020B0604020202020204"/>
            </a:endParaRPr>
          </a:p>
        </p:txBody>
      </p:sp>
      <p:pic>
        <p:nvPicPr>
          <p:cNvPr id="7" name="object 7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563301" y="2037246"/>
            <a:ext cx="9104699" cy="3836590"/>
          </a:xfrm>
          <a:prstGeom prst="rect">
            <a:avLst/>
          </a:prstGeom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3681549" y="2372868"/>
            <a:ext cx="4023359" cy="85343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46314" y="3277455"/>
            <a:ext cx="11745686" cy="167481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Arial MT"/>
                <a:cs typeface="Arial MT"/>
              </a:rPr>
              <a:t>Comprises</a:t>
            </a:r>
            <a:r>
              <a:rPr sz="3600" dirty="0">
                <a:latin typeface="Arial MT"/>
                <a:cs typeface="Arial MT"/>
              </a:rPr>
              <a:t> </a:t>
            </a:r>
            <a:r>
              <a:rPr sz="3600" spc="-5" dirty="0">
                <a:latin typeface="Arial MT"/>
                <a:cs typeface="Arial MT"/>
              </a:rPr>
              <a:t>technologies</a:t>
            </a:r>
            <a:r>
              <a:rPr sz="3600" spc="35" dirty="0">
                <a:latin typeface="Arial MT"/>
                <a:cs typeface="Arial MT"/>
              </a:rPr>
              <a:t> </a:t>
            </a:r>
            <a:r>
              <a:rPr sz="3600" spc="-5" dirty="0">
                <a:latin typeface="Arial MT"/>
                <a:cs typeface="Arial MT"/>
              </a:rPr>
              <a:t>and</a:t>
            </a:r>
            <a:r>
              <a:rPr sz="3600" spc="-15" dirty="0">
                <a:latin typeface="Arial MT"/>
                <a:cs typeface="Arial MT"/>
              </a:rPr>
              <a:t> </a:t>
            </a:r>
            <a:r>
              <a:rPr sz="3600" spc="-5" dirty="0">
                <a:latin typeface="Arial MT"/>
                <a:cs typeface="Arial MT"/>
              </a:rPr>
              <a:t>processes </a:t>
            </a:r>
            <a:r>
              <a:rPr sz="3600" dirty="0">
                <a:latin typeface="Arial MT"/>
                <a:cs typeface="Arial MT"/>
              </a:rPr>
              <a:t>that </a:t>
            </a:r>
            <a:r>
              <a:rPr sz="3600" spc="5" dirty="0">
                <a:latin typeface="Arial MT"/>
                <a:cs typeface="Arial MT"/>
              </a:rPr>
              <a:t> </a:t>
            </a:r>
            <a:r>
              <a:rPr sz="3600" spc="-5" dirty="0">
                <a:latin typeface="Arial MT"/>
                <a:cs typeface="Arial MT"/>
              </a:rPr>
              <a:t>enable</a:t>
            </a:r>
            <a:r>
              <a:rPr sz="3600" spc="10" dirty="0">
                <a:latin typeface="Arial MT"/>
                <a:cs typeface="Arial MT"/>
              </a:rPr>
              <a:t> </a:t>
            </a:r>
            <a:r>
              <a:rPr sz="3600" dirty="0">
                <a:latin typeface="Arial MT"/>
                <a:cs typeface="Arial MT"/>
              </a:rPr>
              <a:t>marketers</a:t>
            </a:r>
            <a:r>
              <a:rPr sz="3600" spc="-5" dirty="0">
                <a:latin typeface="Arial MT"/>
                <a:cs typeface="Arial MT"/>
              </a:rPr>
              <a:t> </a:t>
            </a:r>
            <a:r>
              <a:rPr sz="3600" dirty="0">
                <a:latin typeface="Arial MT"/>
                <a:cs typeface="Arial MT"/>
              </a:rPr>
              <a:t>to</a:t>
            </a:r>
            <a:r>
              <a:rPr sz="3600" spc="-20" dirty="0">
                <a:latin typeface="Arial MT"/>
                <a:cs typeface="Arial MT"/>
              </a:rPr>
              <a:t> </a:t>
            </a:r>
            <a:r>
              <a:rPr sz="3600" spc="-5" dirty="0">
                <a:latin typeface="Arial MT"/>
                <a:cs typeface="Arial MT"/>
              </a:rPr>
              <a:t>collect,</a:t>
            </a:r>
            <a:r>
              <a:rPr sz="3600" spc="5" dirty="0">
                <a:latin typeface="Arial MT"/>
                <a:cs typeface="Arial MT"/>
              </a:rPr>
              <a:t> </a:t>
            </a:r>
            <a:r>
              <a:rPr sz="3600" dirty="0">
                <a:latin typeface="Arial MT"/>
                <a:cs typeface="Arial MT"/>
              </a:rPr>
              <a:t>measure, </a:t>
            </a:r>
            <a:r>
              <a:rPr sz="3600" spc="5" dirty="0">
                <a:latin typeface="Arial MT"/>
                <a:cs typeface="Arial MT"/>
              </a:rPr>
              <a:t> </a:t>
            </a:r>
            <a:r>
              <a:rPr sz="3600" spc="-5" dirty="0">
                <a:latin typeface="Arial MT"/>
                <a:cs typeface="Arial MT"/>
              </a:rPr>
              <a:t>analyse</a:t>
            </a:r>
            <a:r>
              <a:rPr sz="3600" spc="-5" dirty="0">
                <a:latin typeface="Arial MT"/>
                <a:cs typeface="Arial MT"/>
              </a:rPr>
              <a:t>,</a:t>
            </a:r>
            <a:r>
              <a:rPr sz="3600" spc="15" dirty="0">
                <a:latin typeface="Arial MT"/>
                <a:cs typeface="Arial MT"/>
              </a:rPr>
              <a:t> </a:t>
            </a:r>
            <a:r>
              <a:rPr sz="3600" spc="-5" dirty="0">
                <a:latin typeface="Arial MT"/>
                <a:cs typeface="Arial MT"/>
              </a:rPr>
              <a:t>and</a:t>
            </a:r>
            <a:r>
              <a:rPr sz="3600" spc="5" dirty="0">
                <a:latin typeface="Arial MT"/>
                <a:cs typeface="Arial MT"/>
              </a:rPr>
              <a:t> </a:t>
            </a:r>
            <a:r>
              <a:rPr sz="3600" spc="-5" dirty="0">
                <a:latin typeface="Arial MT"/>
                <a:cs typeface="Arial MT"/>
              </a:rPr>
              <a:t>assess marketing </a:t>
            </a:r>
            <a:r>
              <a:rPr sz="3600" spc="-10" dirty="0">
                <a:latin typeface="Arial MT"/>
                <a:cs typeface="Arial MT"/>
              </a:rPr>
              <a:t>effectiveness.</a:t>
            </a:r>
            <a:endParaRPr sz="36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993596" y="1569764"/>
            <a:ext cx="6274654" cy="507285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67543" y="134850"/>
            <a:ext cx="9307286" cy="11208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R="5715" algn="r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Merriweather" panose="00000500000000000000" pitchFamily="2" charset="0"/>
              </a:rPr>
              <a:t>Customer-Related</a:t>
            </a:r>
            <a:endParaRPr sz="3600" spc="-5" dirty="0">
              <a:latin typeface="Merriweather" panose="00000500000000000000" pitchFamily="2" charset="0"/>
            </a:endParaRPr>
          </a:p>
          <a:p>
            <a:pPr marR="5080" algn="r">
              <a:lnSpc>
                <a:spcPct val="100000"/>
              </a:lnSpc>
              <a:spcBef>
                <a:spcPts val="5"/>
              </a:spcBef>
            </a:pPr>
            <a:r>
              <a:rPr sz="3600" dirty="0">
                <a:latin typeface="Merriweather" panose="00000500000000000000" pitchFamily="2" charset="0"/>
              </a:rPr>
              <a:t>Metrics</a:t>
            </a:r>
            <a:endParaRPr sz="3600" dirty="0">
              <a:latin typeface="Merriweather" panose="00000500000000000000" pitchFamily="2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Reach the right audience</a:t>
            </a:r>
            <a:endParaRPr lang="en-CA" dirty="0" smtClean="0"/>
          </a:p>
          <a:p>
            <a:r>
              <a:rPr lang="en-CA" dirty="0" smtClean="0"/>
              <a:t>Engage the audience</a:t>
            </a:r>
            <a:endParaRPr lang="en-CA" dirty="0" smtClean="0"/>
          </a:p>
          <a:p>
            <a:r>
              <a:rPr lang="en-CA" dirty="0" smtClean="0"/>
              <a:t>Motivate target audience to take action</a:t>
            </a:r>
            <a:endParaRPr lang="en-CA" dirty="0" smtClean="0"/>
          </a:p>
          <a:p>
            <a:r>
              <a:rPr lang="en-CA" dirty="0" smtClean="0"/>
              <a:t>Maximize ROI</a:t>
            </a:r>
            <a:endParaRPr lang="en-CA" dirty="0" smtClean="0"/>
          </a:p>
          <a:p>
            <a:endParaRPr lang="en-GB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CA" b="1" dirty="0" smtClean="0"/>
              <a:t>OBJECTIVES OF DIGITAL MARKETING</a:t>
            </a:r>
            <a:endParaRPr lang="en-GB" b="1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17682" y="1184329"/>
            <a:ext cx="10687231" cy="3902992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355600" marR="232410" indent="-342900">
              <a:lnSpc>
                <a:spcPts val="2810"/>
              </a:lnSpc>
              <a:spcBef>
                <a:spcPts val="45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Its</a:t>
            </a:r>
            <a:r>
              <a:rPr sz="2600" spc="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easier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and</a:t>
            </a:r>
            <a:r>
              <a:rPr sz="2600" spc="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less</a:t>
            </a:r>
            <a:r>
              <a:rPr sz="2600" spc="-2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expensive</a:t>
            </a:r>
            <a:r>
              <a:rPr sz="2600" spc="-2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to</a:t>
            </a:r>
            <a:r>
              <a:rPr sz="2600" spc="2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keep a current </a:t>
            </a:r>
            <a:r>
              <a:rPr sz="2600" spc="-70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customer</a:t>
            </a:r>
            <a:r>
              <a:rPr sz="2600" spc="-3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than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it</a:t>
            </a:r>
            <a:r>
              <a:rPr sz="2600" spc="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is</a:t>
            </a:r>
            <a:r>
              <a:rPr sz="26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to</a:t>
            </a:r>
            <a:r>
              <a:rPr sz="2600" spc="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acquire</a:t>
            </a:r>
            <a:r>
              <a:rPr sz="2600" spc="-2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a</a:t>
            </a:r>
            <a:r>
              <a:rPr sz="2600" spc="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new one.</a:t>
            </a:r>
            <a:endParaRPr sz="2600" dirty="0">
              <a:latin typeface="Arial MT"/>
              <a:cs typeface="Arial MT"/>
            </a:endParaRPr>
          </a:p>
          <a:p>
            <a:pPr marL="812800" marR="304165" lvl="1" indent="-342900">
              <a:lnSpc>
                <a:spcPts val="2590"/>
              </a:lnSpc>
              <a:spcBef>
                <a:spcPts val="605"/>
              </a:spcBef>
              <a:buFont typeface="Wingdings" panose="05000000000000000000"/>
              <a:buChar char=""/>
              <a:tabLst>
                <a:tab pos="812800" algn="l"/>
                <a:tab pos="813435" algn="l"/>
              </a:tabLst>
            </a:pP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Many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firms look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to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increase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share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of </a:t>
            </a:r>
            <a:r>
              <a:rPr sz="2400" spc="-15" dirty="0">
                <a:solidFill>
                  <a:srgbClr val="221F1F"/>
                </a:solidFill>
                <a:latin typeface="Arial MT"/>
                <a:cs typeface="Arial MT"/>
              </a:rPr>
              <a:t>customer, </a:t>
            </a:r>
            <a:r>
              <a:rPr sz="2400" spc="-65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instead</a:t>
            </a:r>
            <a:r>
              <a:rPr sz="24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of share</a:t>
            </a:r>
            <a:r>
              <a:rPr sz="2400" spc="-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of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 market.</a:t>
            </a:r>
            <a:endParaRPr sz="2400" dirty="0">
              <a:latin typeface="Arial MT"/>
              <a:cs typeface="Arial MT"/>
            </a:endParaRPr>
          </a:p>
          <a:p>
            <a:pPr marL="342265" indent="-342265">
              <a:lnSpc>
                <a:spcPts val="2965"/>
              </a:lnSpc>
              <a:spcBef>
                <a:spcPts val="245"/>
              </a:spcBef>
              <a:buFont typeface="Arial MT"/>
              <a:buChar char="•"/>
              <a:tabLst>
                <a:tab pos="342265" algn="l"/>
                <a:tab pos="355600" algn="l"/>
              </a:tabLst>
            </a:pPr>
            <a:r>
              <a:rPr sz="2600" b="1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Share of</a:t>
            </a:r>
            <a:r>
              <a:rPr sz="2600" b="1" spc="-10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600" b="1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customer</a:t>
            </a:r>
            <a:r>
              <a:rPr sz="2600" b="1" spc="-40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is</a:t>
            </a:r>
            <a:r>
              <a:rPr sz="2600" spc="-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the</a:t>
            </a:r>
            <a:r>
              <a:rPr sz="2600" spc="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percentage</a:t>
            </a:r>
            <a:r>
              <a:rPr sz="2600" spc="-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of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 a</a:t>
            </a:r>
            <a:r>
              <a:rPr sz="26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given</a:t>
            </a:r>
            <a:endParaRPr sz="2600" dirty="0">
              <a:latin typeface="Arial MT"/>
              <a:cs typeface="Arial MT"/>
            </a:endParaRPr>
          </a:p>
          <a:p>
            <a:pPr marL="41275" algn="ctr">
              <a:lnSpc>
                <a:spcPts val="2965"/>
              </a:lnSpc>
            </a:pPr>
            <a:r>
              <a:rPr sz="2600" spc="5" dirty="0">
                <a:solidFill>
                  <a:srgbClr val="221F1F"/>
                </a:solidFill>
                <a:latin typeface="Arial MT"/>
                <a:cs typeface="Arial MT"/>
              </a:rPr>
              <a:t>customer’s</a:t>
            </a:r>
            <a:r>
              <a:rPr sz="2600" spc="-3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purchases</a:t>
            </a:r>
            <a:r>
              <a:rPr sz="2600" spc="-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in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 a</a:t>
            </a:r>
            <a:r>
              <a:rPr sz="2600" spc="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category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over</a:t>
            </a:r>
            <a:r>
              <a:rPr sz="26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time.</a:t>
            </a:r>
            <a:endParaRPr sz="2600" dirty="0">
              <a:latin typeface="Arial MT"/>
              <a:cs typeface="Arial MT"/>
            </a:endParaRPr>
          </a:p>
          <a:p>
            <a:pPr marL="927100" marR="40640" lvl="1" indent="-457200">
              <a:lnSpc>
                <a:spcPts val="2590"/>
              </a:lnSpc>
              <a:spcBef>
                <a:spcPts val="650"/>
              </a:spcBef>
              <a:buFont typeface="Wingdings" panose="05000000000000000000"/>
              <a:buChar char=""/>
              <a:tabLst>
                <a:tab pos="927100" algn="l"/>
                <a:tab pos="927735" algn="l"/>
              </a:tabLst>
            </a:pP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Enables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company to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grow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sales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and profits at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a </a:t>
            </a:r>
            <a:r>
              <a:rPr sz="2400" spc="-65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lower</a:t>
            </a:r>
            <a:r>
              <a:rPr sz="2400" spc="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cost,</a:t>
            </a:r>
            <a:r>
              <a:rPr sz="2400" spc="-2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relative</a:t>
            </a:r>
            <a:r>
              <a:rPr sz="2400" spc="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to</a:t>
            </a:r>
            <a:r>
              <a:rPr sz="2400" spc="-2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new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 customer</a:t>
            </a:r>
            <a:r>
              <a:rPr sz="2400" spc="-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acquisition.</a:t>
            </a:r>
            <a:endParaRPr sz="2400" dirty="0">
              <a:latin typeface="Arial MT"/>
              <a:cs typeface="Arial MT"/>
            </a:endParaRPr>
          </a:p>
          <a:p>
            <a:pPr lvl="1">
              <a:spcBef>
                <a:spcPts val="20"/>
              </a:spcBef>
              <a:buClr>
                <a:srgbClr val="221F1F"/>
              </a:buClr>
              <a:buFont typeface="Wingdings" panose="05000000000000000000"/>
              <a:buChar char=""/>
            </a:pPr>
            <a:endParaRPr sz="3000" dirty="0">
              <a:latin typeface="Arial MT"/>
              <a:cs typeface="Arial MT"/>
            </a:endParaRPr>
          </a:p>
          <a:p>
            <a:pPr marL="927100" lvl="1" indent="-457835">
              <a:buFont typeface="Wingdings" panose="05000000000000000000"/>
              <a:buChar char=""/>
              <a:tabLst>
                <a:tab pos="927100" algn="l"/>
                <a:tab pos="927735" algn="l"/>
              </a:tabLst>
            </a:pPr>
            <a:r>
              <a:rPr sz="2400" spc="-10" dirty="0">
                <a:solidFill>
                  <a:srgbClr val="221F1F"/>
                </a:solidFill>
                <a:latin typeface="Arial MT"/>
                <a:cs typeface="Arial MT"/>
              </a:rPr>
              <a:t>Example</a:t>
            </a:r>
            <a:r>
              <a:rPr sz="24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: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Bank</a:t>
            </a:r>
            <a:r>
              <a:rPr sz="2400" spc="-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card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 issuers’</a:t>
            </a:r>
            <a:r>
              <a:rPr sz="2400" spc="-8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share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 of</a:t>
            </a:r>
            <a:r>
              <a:rPr sz="2400" spc="-10" dirty="0">
                <a:solidFill>
                  <a:srgbClr val="221F1F"/>
                </a:solidFill>
                <a:latin typeface="Arial MT"/>
                <a:cs typeface="Arial MT"/>
              </a:rPr>
              <a:t> wallet</a:t>
            </a:r>
            <a:endParaRPr sz="2400" dirty="0">
              <a:latin typeface="Arial MT"/>
              <a:cs typeface="Arial MT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124307" y="470435"/>
            <a:ext cx="6128549" cy="62837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4000" dirty="0" smtClean="0">
                <a:solidFill>
                  <a:srgbClr val="292934"/>
                </a:solidFill>
                <a:latin typeface="Merriweather" panose="00000500000000000000" pitchFamily="2" charset="0"/>
              </a:rPr>
              <a:t>SHARE</a:t>
            </a:r>
            <a:r>
              <a:rPr lang="en-GB" sz="4000" spc="-50" dirty="0" smtClean="0">
                <a:solidFill>
                  <a:srgbClr val="292934"/>
                </a:solidFill>
                <a:latin typeface="Merriweather" panose="00000500000000000000" pitchFamily="2" charset="0"/>
              </a:rPr>
              <a:t> </a:t>
            </a:r>
            <a:r>
              <a:rPr lang="en-GB" sz="4000" dirty="0" smtClean="0">
                <a:solidFill>
                  <a:srgbClr val="292934"/>
                </a:solidFill>
                <a:latin typeface="Merriweather" panose="00000500000000000000" pitchFamily="2" charset="0"/>
              </a:rPr>
              <a:t>OF</a:t>
            </a:r>
            <a:r>
              <a:rPr lang="en-GB" sz="4000" spc="-45" dirty="0" smtClean="0">
                <a:solidFill>
                  <a:srgbClr val="292934"/>
                </a:solidFill>
                <a:latin typeface="Merriweather" panose="00000500000000000000" pitchFamily="2" charset="0"/>
              </a:rPr>
              <a:t> </a:t>
            </a:r>
            <a:r>
              <a:rPr lang="en-GB" sz="4000" spc="-5" dirty="0" smtClean="0">
                <a:solidFill>
                  <a:srgbClr val="292934"/>
                </a:solidFill>
                <a:latin typeface="Merriweather" panose="00000500000000000000" pitchFamily="2" charset="0"/>
              </a:rPr>
              <a:t>CUSTOMER</a:t>
            </a:r>
            <a:endParaRPr lang="en-GB" sz="4000" dirty="0">
              <a:latin typeface="Merriweather" panose="00000500000000000000" pitchFamily="2" charset="0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63485" y="687928"/>
            <a:ext cx="10907485" cy="56682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lang="en-US" sz="3600" spc="-5" dirty="0" smtClean="0">
                <a:solidFill>
                  <a:srgbClr val="292934"/>
                </a:solidFill>
                <a:latin typeface="Merriweather" panose="00000500000000000000" pitchFamily="2" charset="0"/>
              </a:rPr>
              <a:t>CUSTOMER EQUITY </a:t>
            </a:r>
            <a:r>
              <a:rPr lang="en-US" sz="3600" dirty="0" smtClean="0">
                <a:solidFill>
                  <a:srgbClr val="292934"/>
                </a:solidFill>
                <a:latin typeface="Merriweather" panose="00000500000000000000" pitchFamily="2" charset="0"/>
              </a:rPr>
              <a:t> </a:t>
            </a:r>
            <a:r>
              <a:rPr lang="en-US" sz="3600" spc="-5" dirty="0" smtClean="0">
                <a:solidFill>
                  <a:srgbClr val="292934"/>
                </a:solidFill>
                <a:latin typeface="Merriweather" panose="00000500000000000000" pitchFamily="2" charset="0"/>
              </a:rPr>
              <a:t>AND</a:t>
            </a:r>
            <a:r>
              <a:rPr lang="en-US" sz="3600" spc="-40" dirty="0" smtClean="0">
                <a:solidFill>
                  <a:srgbClr val="292934"/>
                </a:solidFill>
                <a:latin typeface="Merriweather" panose="00000500000000000000" pitchFamily="2" charset="0"/>
              </a:rPr>
              <a:t> </a:t>
            </a:r>
            <a:r>
              <a:rPr lang="en-US" sz="3600" dirty="0" smtClean="0">
                <a:solidFill>
                  <a:srgbClr val="292934"/>
                </a:solidFill>
                <a:latin typeface="Merriweather" panose="00000500000000000000" pitchFamily="2" charset="0"/>
              </a:rPr>
              <a:t>LIFETIME</a:t>
            </a:r>
            <a:r>
              <a:rPr lang="en-US" sz="3600" spc="-50" dirty="0" smtClean="0">
                <a:solidFill>
                  <a:srgbClr val="292934"/>
                </a:solidFill>
                <a:latin typeface="Merriweather" panose="00000500000000000000" pitchFamily="2" charset="0"/>
              </a:rPr>
              <a:t> </a:t>
            </a:r>
            <a:r>
              <a:rPr lang="en-US" sz="3600" dirty="0" smtClean="0">
                <a:solidFill>
                  <a:srgbClr val="292934"/>
                </a:solidFill>
                <a:latin typeface="Merriweather" panose="00000500000000000000" pitchFamily="2" charset="0"/>
              </a:rPr>
              <a:t>VALUE</a:t>
            </a:r>
            <a:endParaRPr lang="en-US" sz="3600" dirty="0">
              <a:latin typeface="Merriweather" panose="00000500000000000000" pitchFamily="2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212340" y="1647190"/>
            <a:ext cx="6764020" cy="2647315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355600" marR="5080" indent="-343535">
              <a:lnSpc>
                <a:spcPts val="2810"/>
              </a:lnSpc>
              <a:spcBef>
                <a:spcPts val="455"/>
              </a:spcBef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600" b="1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Lifetime </a:t>
            </a:r>
            <a:r>
              <a:rPr sz="26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value </a:t>
            </a:r>
            <a:r>
              <a:rPr sz="2600" b="1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of a customer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is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how much </a:t>
            </a:r>
            <a:r>
              <a:rPr sz="2600" spc="-7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profit</a:t>
            </a:r>
            <a:r>
              <a:rPr sz="2600" spc="-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a</a:t>
            </a:r>
            <a:r>
              <a:rPr sz="26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firm</a:t>
            </a:r>
            <a:r>
              <a:rPr sz="2600" spc="-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will</a:t>
            </a:r>
            <a:r>
              <a:rPr sz="2600" spc="-2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5" dirty="0">
                <a:solidFill>
                  <a:srgbClr val="221F1F"/>
                </a:solidFill>
                <a:latin typeface="Arial MT"/>
                <a:cs typeface="Arial MT"/>
              </a:rPr>
              <a:t>make</a:t>
            </a:r>
            <a:r>
              <a:rPr sz="2600" spc="-2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on a </a:t>
            </a:r>
            <a:r>
              <a:rPr sz="2600" spc="-15" dirty="0">
                <a:solidFill>
                  <a:srgbClr val="221F1F"/>
                </a:solidFill>
                <a:latin typeface="Arial MT"/>
                <a:cs typeface="Arial MT"/>
              </a:rPr>
              <a:t>customer.</a:t>
            </a:r>
            <a:endParaRPr sz="2600">
              <a:latin typeface="Arial MT"/>
              <a:cs typeface="Arial MT"/>
            </a:endParaRPr>
          </a:p>
          <a:p>
            <a:pPr>
              <a:spcBef>
                <a:spcPts val="15"/>
              </a:spcBef>
              <a:buClr>
                <a:srgbClr val="221F1F"/>
              </a:buClr>
              <a:buFont typeface="Arial MT"/>
              <a:buChar char="•"/>
            </a:pPr>
            <a:endParaRPr sz="2950">
              <a:latin typeface="Arial MT"/>
              <a:cs typeface="Arial MT"/>
            </a:endParaRPr>
          </a:p>
          <a:p>
            <a:pPr marL="355600" marR="631825" indent="-343535">
              <a:lnSpc>
                <a:spcPts val="2810"/>
              </a:lnSpc>
              <a:buFont typeface="Arial MT"/>
              <a:buChar char="•"/>
              <a:tabLst>
                <a:tab pos="355600" algn="l"/>
                <a:tab pos="356235" algn="l"/>
              </a:tabLst>
            </a:pPr>
            <a:r>
              <a:rPr sz="26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Customer </a:t>
            </a:r>
            <a:r>
              <a:rPr sz="2600" b="1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equity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is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financial value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of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a </a:t>
            </a:r>
            <a:r>
              <a:rPr sz="2600" spc="-7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customer</a:t>
            </a:r>
            <a:r>
              <a:rPr sz="2600" spc="-3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relationship.</a:t>
            </a:r>
            <a:endParaRPr sz="2600">
              <a:latin typeface="Arial MT"/>
              <a:cs typeface="Arial MT"/>
            </a:endParaRPr>
          </a:p>
          <a:p>
            <a:pPr marL="812800" lvl="1" indent="-343535">
              <a:lnSpc>
                <a:spcPts val="2735"/>
              </a:lnSpc>
              <a:spcBef>
                <a:spcPts val="165"/>
              </a:spcBef>
              <a:buFont typeface="Wingdings" panose="05000000000000000000"/>
              <a:buChar char=""/>
              <a:tabLst>
                <a:tab pos="812800" algn="l"/>
                <a:tab pos="813435" algn="l"/>
              </a:tabLst>
            </a:pPr>
            <a:r>
              <a:rPr sz="2400" spc="-60" dirty="0">
                <a:solidFill>
                  <a:srgbClr val="221F1F"/>
                </a:solidFill>
                <a:latin typeface="Arial MT"/>
                <a:cs typeface="Arial MT"/>
              </a:rPr>
              <a:t>Takes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 into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account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monetary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investments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to</a:t>
            </a:r>
            <a:endParaRPr sz="2400">
              <a:latin typeface="Arial MT"/>
              <a:cs typeface="Arial MT"/>
            </a:endParaRPr>
          </a:p>
          <a:p>
            <a:pPr marL="812800">
              <a:lnSpc>
                <a:spcPts val="2735"/>
              </a:lnSpc>
            </a:pP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acquire and</a:t>
            </a:r>
            <a:r>
              <a:rPr sz="2400" spc="-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maintain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 relationship</a:t>
            </a:r>
            <a:endParaRPr sz="240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8532877" y="4512564"/>
            <a:ext cx="1554479" cy="187147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111497" y="4512564"/>
            <a:ext cx="2848355" cy="1609344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057400" y="4512564"/>
            <a:ext cx="2429256" cy="1886712"/>
          </a:xfrm>
          <a:prstGeom prst="rect">
            <a:avLst/>
          </a:prstGeom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42457" y="859598"/>
            <a:ext cx="8060217" cy="567463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 marR="5080" indent="609600">
              <a:lnSpc>
                <a:spcPct val="100000"/>
              </a:lnSpc>
              <a:spcBef>
                <a:spcPts val="105"/>
              </a:spcBef>
            </a:pPr>
            <a:r>
              <a:rPr lang="en-GB" sz="3600" spc="-5" dirty="0" smtClean="0">
                <a:latin typeface="Merriweather" panose="00000500000000000000" pitchFamily="2" charset="0"/>
              </a:rPr>
              <a:t>CUST</a:t>
            </a:r>
            <a:r>
              <a:rPr lang="en-GB" sz="3600" spc="-15" dirty="0" smtClean="0">
                <a:latin typeface="Merriweather" panose="00000500000000000000" pitchFamily="2" charset="0"/>
              </a:rPr>
              <a:t>O</a:t>
            </a:r>
            <a:r>
              <a:rPr lang="en-GB" sz="3600" dirty="0" smtClean="0">
                <a:latin typeface="Merriweather" panose="00000500000000000000" pitchFamily="2" charset="0"/>
              </a:rPr>
              <a:t>M</a:t>
            </a:r>
            <a:r>
              <a:rPr lang="en-GB" sz="3600" spc="-15" dirty="0" smtClean="0">
                <a:latin typeface="Merriweather" panose="00000500000000000000" pitchFamily="2" charset="0"/>
              </a:rPr>
              <a:t>E</a:t>
            </a:r>
            <a:r>
              <a:rPr lang="en-GB" sz="3600" dirty="0" smtClean="0">
                <a:latin typeface="Merriweather" panose="00000500000000000000" pitchFamily="2" charset="0"/>
              </a:rPr>
              <a:t>R  PRIORITI</a:t>
            </a:r>
            <a:r>
              <a:rPr lang="en-GB" sz="3600" spc="-15" dirty="0" smtClean="0">
                <a:latin typeface="Merriweather" panose="00000500000000000000" pitchFamily="2" charset="0"/>
              </a:rPr>
              <a:t>S</a:t>
            </a:r>
            <a:r>
              <a:rPr lang="en-GB" sz="3600" spc="-5" dirty="0" smtClean="0">
                <a:latin typeface="Merriweather" panose="00000500000000000000" pitchFamily="2" charset="0"/>
              </a:rPr>
              <a:t>ATION</a:t>
            </a:r>
            <a:endParaRPr lang="en-GB" sz="3600" spc="-5" dirty="0">
              <a:latin typeface="Merriweather" panose="00000500000000000000" pitchFamily="2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59940" y="1611630"/>
            <a:ext cx="7898130" cy="418742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ts val="2965"/>
              </a:lnSpc>
              <a:spcBef>
                <a:spcPts val="10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Not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all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 customers</a:t>
            </a:r>
            <a:r>
              <a:rPr sz="2600" spc="-2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are</a:t>
            </a:r>
            <a:r>
              <a:rPr sz="2600" spc="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equal …</a:t>
            </a:r>
            <a:r>
              <a:rPr sz="26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at</a:t>
            </a:r>
            <a:r>
              <a:rPr sz="2600" spc="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least,</a:t>
            </a:r>
            <a:r>
              <a:rPr sz="26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not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in</a:t>
            </a:r>
            <a:r>
              <a:rPr sz="2600" spc="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terms</a:t>
            </a:r>
            <a:endParaRPr sz="2600">
              <a:latin typeface="Arial MT"/>
              <a:cs typeface="Arial MT"/>
            </a:endParaRPr>
          </a:p>
          <a:p>
            <a:pPr marL="355600">
              <a:lnSpc>
                <a:spcPts val="2965"/>
              </a:lnSpc>
            </a:pP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of</a:t>
            </a:r>
            <a:r>
              <a:rPr sz="2600" spc="-2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profitability!</a:t>
            </a:r>
            <a:endParaRPr sz="2600">
              <a:latin typeface="Arial MT"/>
              <a:cs typeface="Arial MT"/>
            </a:endParaRPr>
          </a:p>
          <a:p>
            <a:pPr>
              <a:spcBef>
                <a:spcPts val="55"/>
              </a:spcBef>
            </a:pPr>
            <a:endParaRPr sz="2950">
              <a:latin typeface="Arial MT"/>
              <a:cs typeface="Arial MT"/>
            </a:endParaRPr>
          </a:p>
          <a:p>
            <a:pPr marL="355600" marR="233045" indent="-342900">
              <a:lnSpc>
                <a:spcPts val="2810"/>
              </a:lnSpc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CRM</a:t>
            </a:r>
            <a:r>
              <a:rPr sz="2600" spc="-2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5" dirty="0">
                <a:solidFill>
                  <a:srgbClr val="221F1F"/>
                </a:solidFill>
                <a:latin typeface="Arial MT"/>
                <a:cs typeface="Arial MT"/>
              </a:rPr>
              <a:t>systems</a:t>
            </a:r>
            <a:r>
              <a:rPr sz="2600" spc="-3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enable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marketers</a:t>
            </a:r>
            <a:r>
              <a:rPr sz="2600" spc="-2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to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identify priority </a:t>
            </a:r>
            <a:r>
              <a:rPr sz="2600" spc="-7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customers and customise communications and </a:t>
            </a:r>
            <a:r>
              <a:rPr sz="26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special</a:t>
            </a:r>
            <a:r>
              <a:rPr sz="2600" spc="-2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10" dirty="0">
                <a:solidFill>
                  <a:srgbClr val="221F1F"/>
                </a:solidFill>
                <a:latin typeface="Arial MT"/>
                <a:cs typeface="Arial MT"/>
              </a:rPr>
              <a:t>offers</a:t>
            </a:r>
            <a:r>
              <a:rPr sz="2600" spc="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15" dirty="0">
                <a:solidFill>
                  <a:srgbClr val="221F1F"/>
                </a:solidFill>
                <a:latin typeface="Arial MT"/>
                <a:cs typeface="Arial MT"/>
              </a:rPr>
              <a:t>accordingly.</a:t>
            </a:r>
            <a:endParaRPr sz="2600">
              <a:latin typeface="Arial MT"/>
              <a:cs typeface="Arial MT"/>
            </a:endParaRPr>
          </a:p>
          <a:p>
            <a:pPr>
              <a:spcBef>
                <a:spcPts val="5"/>
              </a:spcBef>
              <a:buClr>
                <a:srgbClr val="221F1F"/>
              </a:buClr>
              <a:buFont typeface="Arial MT"/>
              <a:buChar char="•"/>
            </a:pPr>
            <a:endParaRPr sz="3450">
              <a:latin typeface="Arial MT"/>
              <a:cs typeface="Arial MT"/>
            </a:endParaRPr>
          </a:p>
          <a:p>
            <a:pPr marL="812800" marR="29210" lvl="1" indent="-342900">
              <a:lnSpc>
                <a:spcPct val="90000"/>
              </a:lnSpc>
              <a:buFont typeface="Wingdings" panose="05000000000000000000"/>
              <a:buChar char=""/>
              <a:tabLst>
                <a:tab pos="812800" algn="l"/>
                <a:tab pos="813435" algn="l"/>
              </a:tabLst>
            </a:pP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For</a:t>
            </a:r>
            <a:r>
              <a:rPr sz="2400" spc="-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21F1F"/>
                </a:solidFill>
                <a:latin typeface="Arial MT"/>
                <a:cs typeface="Arial MT"/>
              </a:rPr>
              <a:t>example,</a:t>
            </a:r>
            <a:r>
              <a:rPr sz="2400" spc="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a</a:t>
            </a:r>
            <a:r>
              <a:rPr sz="2400" spc="-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firm</a:t>
            </a:r>
            <a:r>
              <a:rPr sz="2400" spc="-2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may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emphasise</a:t>
            </a:r>
            <a:r>
              <a:rPr sz="2400" spc="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personal</a:t>
            </a:r>
            <a:r>
              <a:rPr sz="24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selling </a:t>
            </a:r>
            <a:r>
              <a:rPr sz="2400" spc="-65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for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 contacting</a:t>
            </a:r>
            <a:r>
              <a:rPr sz="2400" spc="-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high-volume</a:t>
            </a:r>
            <a:r>
              <a:rPr sz="2400" spc="3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customers,</a:t>
            </a:r>
            <a:r>
              <a:rPr sz="2400" spc="-2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21F1F"/>
                </a:solidFill>
                <a:latin typeface="Arial MT"/>
                <a:cs typeface="Arial MT"/>
              </a:rPr>
              <a:t>while</a:t>
            </a:r>
            <a:r>
              <a:rPr sz="2400" spc="3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using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direct</a:t>
            </a:r>
            <a:r>
              <a:rPr sz="24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mail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or</a:t>
            </a:r>
            <a:r>
              <a:rPr sz="2400" spc="-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telemarketing</a:t>
            </a:r>
            <a:r>
              <a:rPr sz="24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to</a:t>
            </a:r>
            <a:r>
              <a:rPr sz="2400" spc="-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communicate</a:t>
            </a:r>
            <a:r>
              <a:rPr sz="2400" spc="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to</a:t>
            </a:r>
            <a:r>
              <a:rPr sz="2400" spc="-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low-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volume</a:t>
            </a:r>
            <a:r>
              <a:rPr sz="2400" spc="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customers.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981962" y="1215389"/>
            <a:ext cx="8229600" cy="0"/>
          </a:xfrm>
          <a:custGeom>
            <a:avLst/>
            <a:gdLst/>
            <a:ahLst/>
            <a:cxnLst/>
            <a:rect l="l" t="t" r="r" b="b"/>
            <a:pathLst>
              <a:path w="8229600">
                <a:moveTo>
                  <a:pt x="0" y="0"/>
                </a:moveTo>
                <a:lnTo>
                  <a:pt x="8229600" y="0"/>
                </a:lnTo>
              </a:path>
            </a:pathLst>
          </a:custGeom>
          <a:ln w="25908">
            <a:solidFill>
              <a:srgbClr val="221F1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981962" y="788960"/>
            <a:ext cx="8166608" cy="40824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spcBef>
                <a:spcPts val="100"/>
              </a:spcBef>
            </a:pPr>
            <a:r>
              <a:rPr sz="24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CRM:</a:t>
            </a:r>
            <a:endParaRPr sz="2400" dirty="0">
              <a:latin typeface="Arial" panose="020B0604020202020204"/>
              <a:cs typeface="Arial" panose="020B0604020202020204"/>
            </a:endParaRPr>
          </a:p>
          <a:p>
            <a:pPr marR="5715" algn="r"/>
            <a:r>
              <a:rPr sz="2400" b="1" spc="-1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Transforming</a:t>
            </a:r>
            <a:r>
              <a:rPr sz="2400" b="1" spc="-60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Customers</a:t>
            </a:r>
            <a:r>
              <a:rPr sz="2400" b="1" spc="-3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into</a:t>
            </a:r>
            <a:endParaRPr sz="2400" dirty="0">
              <a:latin typeface="Arial" panose="020B0604020202020204"/>
              <a:cs typeface="Arial" panose="020B0604020202020204"/>
            </a:endParaRPr>
          </a:p>
          <a:p>
            <a:pPr marR="5080" algn="r"/>
            <a:r>
              <a:rPr sz="24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Corporate</a:t>
            </a:r>
            <a:r>
              <a:rPr sz="2400" b="1" spc="-15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400" b="1" spc="-10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Assets</a:t>
            </a:r>
            <a:endParaRPr sz="2400" dirty="0">
              <a:latin typeface="Arial" panose="020B0604020202020204"/>
              <a:cs typeface="Arial" panose="020B0604020202020204"/>
            </a:endParaRPr>
          </a:p>
          <a:p>
            <a:pPr>
              <a:lnSpc>
                <a:spcPct val="100000"/>
              </a:lnSpc>
            </a:pPr>
            <a:endParaRPr sz="2700" dirty="0">
              <a:latin typeface="Arial" panose="020B0604020202020204"/>
              <a:cs typeface="Arial" panose="020B0604020202020204"/>
            </a:endParaRPr>
          </a:p>
          <a:p>
            <a:pPr marL="355600" marR="163195" indent="-342900">
              <a:lnSpc>
                <a:spcPts val="2810"/>
              </a:lnSpc>
              <a:spcBef>
                <a:spcPts val="1840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CRM leverages database technologies to customise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7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5" dirty="0">
                <a:solidFill>
                  <a:srgbClr val="221F1F"/>
                </a:solidFill>
                <a:latin typeface="Arial MT"/>
                <a:cs typeface="Arial MT"/>
              </a:rPr>
              <a:t>customer</a:t>
            </a:r>
            <a:r>
              <a:rPr sz="2600" spc="-3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interactions based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on:</a:t>
            </a:r>
            <a:endParaRPr sz="2600" dirty="0">
              <a:latin typeface="Arial MT"/>
              <a:cs typeface="Arial MT"/>
            </a:endParaRPr>
          </a:p>
          <a:p>
            <a:pPr marL="927100" lvl="1" indent="-457835">
              <a:spcBef>
                <a:spcPts val="280"/>
              </a:spcBef>
              <a:buFont typeface="Wingdings" panose="05000000000000000000"/>
              <a:buChar char=""/>
              <a:tabLst>
                <a:tab pos="927100" algn="l"/>
                <a:tab pos="927735" algn="l"/>
              </a:tabLst>
            </a:pP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Share</a:t>
            </a:r>
            <a:r>
              <a:rPr sz="2400" spc="-2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of</a:t>
            </a:r>
            <a:r>
              <a:rPr sz="2400" spc="-5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customer</a:t>
            </a:r>
            <a:endParaRPr sz="2400" dirty="0">
              <a:latin typeface="Arial MT"/>
              <a:cs typeface="Arial MT"/>
            </a:endParaRPr>
          </a:p>
          <a:p>
            <a:pPr marL="927100" lvl="1" indent="-457835">
              <a:spcBef>
                <a:spcPts val="310"/>
              </a:spcBef>
              <a:buFont typeface="Wingdings" panose="05000000000000000000"/>
              <a:buChar char=""/>
              <a:tabLst>
                <a:tab pos="927100" algn="l"/>
                <a:tab pos="927735" algn="l"/>
              </a:tabLst>
            </a:pP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Lifetime</a:t>
            </a:r>
            <a:r>
              <a:rPr sz="2400" spc="-4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value</a:t>
            </a:r>
            <a:endParaRPr sz="2400" dirty="0">
              <a:latin typeface="Arial MT"/>
              <a:cs typeface="Arial MT"/>
            </a:endParaRPr>
          </a:p>
          <a:p>
            <a:pPr marL="927100" lvl="1" indent="-457835">
              <a:spcBef>
                <a:spcPts val="315"/>
              </a:spcBef>
              <a:buFont typeface="Wingdings" panose="05000000000000000000"/>
              <a:buChar char=""/>
              <a:tabLst>
                <a:tab pos="927100" algn="l"/>
                <a:tab pos="927735" algn="l"/>
              </a:tabLst>
            </a:pP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Customer</a:t>
            </a:r>
            <a:r>
              <a:rPr sz="2400" spc="-4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equity</a:t>
            </a:r>
            <a:endParaRPr sz="2400" dirty="0">
              <a:latin typeface="Arial MT"/>
              <a:cs typeface="Arial MT"/>
            </a:endParaRPr>
          </a:p>
          <a:p>
            <a:pPr marL="927100" lvl="1" indent="-457835">
              <a:spcBef>
                <a:spcPts val="310"/>
              </a:spcBef>
              <a:buFont typeface="Wingdings" panose="05000000000000000000"/>
              <a:buChar char=""/>
              <a:tabLst>
                <a:tab pos="927100" algn="l"/>
                <a:tab pos="927735" algn="l"/>
              </a:tabLst>
            </a:pP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Customer</a:t>
            </a:r>
            <a:r>
              <a:rPr sz="2400" spc="-2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prioritisation</a:t>
            </a:r>
            <a:endParaRPr sz="2400" dirty="0">
              <a:latin typeface="Arial MT"/>
              <a:cs typeface="Arial M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059940" y="5193233"/>
            <a:ext cx="7152640" cy="7213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35"/>
              </a:lnSpc>
              <a:spcBef>
                <a:spcPts val="100"/>
              </a:spcBef>
              <a:tabLst>
                <a:tab pos="5647055" algn="l"/>
              </a:tabLst>
            </a:pPr>
            <a:r>
              <a:rPr sz="2400" b="1" spc="-5" dirty="0">
                <a:latin typeface="Arial" panose="020B0604020202020204"/>
                <a:cs typeface="Arial" panose="020B0604020202020204"/>
              </a:rPr>
              <a:t>Are</a:t>
            </a:r>
            <a:r>
              <a:rPr sz="2400" b="1" spc="15" dirty="0">
                <a:latin typeface="Arial" panose="020B0604020202020204"/>
                <a:cs typeface="Arial" panose="020B0604020202020204"/>
              </a:rPr>
              <a:t> </a:t>
            </a:r>
            <a:r>
              <a:rPr sz="2400" b="1" dirty="0">
                <a:latin typeface="Arial" panose="020B0604020202020204"/>
                <a:cs typeface="Arial" panose="020B0604020202020204"/>
              </a:rPr>
              <a:t>their</a:t>
            </a:r>
            <a:r>
              <a:rPr sz="2400" b="1" spc="-10" dirty="0">
                <a:latin typeface="Arial" panose="020B0604020202020204"/>
                <a:cs typeface="Arial" panose="020B0604020202020204"/>
              </a:rPr>
              <a:t> </a:t>
            </a:r>
            <a:r>
              <a:rPr sz="2400" b="1" spc="-5" dirty="0">
                <a:latin typeface="Arial" panose="020B0604020202020204"/>
                <a:cs typeface="Arial" panose="020B0604020202020204"/>
              </a:rPr>
              <a:t>limitations,</a:t>
            </a:r>
            <a:r>
              <a:rPr sz="2400" b="1" spc="-35" dirty="0">
                <a:latin typeface="Arial" panose="020B0604020202020204"/>
                <a:cs typeface="Arial" panose="020B0604020202020204"/>
              </a:rPr>
              <a:t> </a:t>
            </a:r>
            <a:r>
              <a:rPr sz="2400" b="1" dirty="0">
                <a:latin typeface="Arial" panose="020B0604020202020204"/>
                <a:cs typeface="Arial" panose="020B0604020202020204"/>
              </a:rPr>
              <a:t>or </a:t>
            </a:r>
            <a:r>
              <a:rPr sz="2400" b="1" spc="-5" dirty="0">
                <a:latin typeface="Arial" panose="020B0604020202020204"/>
                <a:cs typeface="Arial" panose="020B0604020202020204"/>
              </a:rPr>
              <a:t>even</a:t>
            </a:r>
            <a:r>
              <a:rPr sz="2400" b="1" spc="5" dirty="0">
                <a:latin typeface="Arial" panose="020B0604020202020204"/>
                <a:cs typeface="Arial" panose="020B0604020202020204"/>
              </a:rPr>
              <a:t> </a:t>
            </a:r>
            <a:r>
              <a:rPr sz="2400" b="1" spc="-5" dirty="0">
                <a:latin typeface="Arial" panose="020B0604020202020204"/>
                <a:cs typeface="Arial" panose="020B0604020202020204"/>
              </a:rPr>
              <a:t>dangers,	</a:t>
            </a:r>
            <a:r>
              <a:rPr sz="2400" b="1" dirty="0">
                <a:latin typeface="Arial" panose="020B0604020202020204"/>
                <a:cs typeface="Arial" panose="020B0604020202020204"/>
              </a:rPr>
              <a:t>to</a:t>
            </a:r>
            <a:r>
              <a:rPr sz="2400" b="1" spc="-90" dirty="0">
                <a:latin typeface="Arial" panose="020B0604020202020204"/>
                <a:cs typeface="Arial" panose="020B0604020202020204"/>
              </a:rPr>
              <a:t> </a:t>
            </a:r>
            <a:r>
              <a:rPr sz="2400" b="1" dirty="0">
                <a:latin typeface="Arial" panose="020B0604020202020204"/>
                <a:cs typeface="Arial" panose="020B0604020202020204"/>
              </a:rPr>
              <a:t>viewing</a:t>
            </a:r>
            <a:endParaRPr sz="2400">
              <a:latin typeface="Arial" panose="020B0604020202020204"/>
              <a:cs typeface="Arial" panose="020B0604020202020204"/>
            </a:endParaRPr>
          </a:p>
          <a:p>
            <a:pPr marL="12700">
              <a:lnSpc>
                <a:spcPts val="2735"/>
              </a:lnSpc>
            </a:pPr>
            <a:r>
              <a:rPr sz="2400" b="1" spc="-5" dirty="0">
                <a:latin typeface="Arial" panose="020B0604020202020204"/>
                <a:cs typeface="Arial" panose="020B0604020202020204"/>
              </a:rPr>
              <a:t>customers</a:t>
            </a:r>
            <a:r>
              <a:rPr sz="2400" b="1" spc="10" dirty="0">
                <a:latin typeface="Arial" panose="020B0604020202020204"/>
                <a:cs typeface="Arial" panose="020B0604020202020204"/>
              </a:rPr>
              <a:t> </a:t>
            </a:r>
            <a:r>
              <a:rPr sz="2400" b="1" spc="-5" dirty="0">
                <a:latin typeface="Arial" panose="020B0604020202020204"/>
                <a:cs typeface="Arial" panose="020B0604020202020204"/>
              </a:rPr>
              <a:t>as</a:t>
            </a:r>
            <a:r>
              <a:rPr sz="2400" b="1" spc="-10" dirty="0">
                <a:latin typeface="Arial" panose="020B0604020202020204"/>
                <a:cs typeface="Arial" panose="020B0604020202020204"/>
              </a:rPr>
              <a:t> </a:t>
            </a:r>
            <a:r>
              <a:rPr sz="2400" b="1" spc="-5" dirty="0">
                <a:latin typeface="Arial" panose="020B0604020202020204"/>
                <a:cs typeface="Arial" panose="020B0604020202020204"/>
              </a:rPr>
              <a:t>financial</a:t>
            </a:r>
            <a:r>
              <a:rPr sz="2400" b="1" spc="-35" dirty="0">
                <a:latin typeface="Arial" panose="020B0604020202020204"/>
                <a:cs typeface="Arial" panose="020B0604020202020204"/>
              </a:rPr>
              <a:t> </a:t>
            </a:r>
            <a:r>
              <a:rPr sz="2400" b="1" spc="-10" dirty="0">
                <a:latin typeface="Arial" panose="020B0604020202020204"/>
                <a:cs typeface="Arial" panose="020B0604020202020204"/>
              </a:rPr>
              <a:t>assets?</a:t>
            </a:r>
            <a:endParaRPr sz="24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77143" y="359766"/>
            <a:ext cx="10189028" cy="690574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GB" dirty="0" smtClean="0">
                <a:latin typeface="Merriweather" panose="00000500000000000000" pitchFamily="2" charset="0"/>
              </a:rPr>
              <a:t>BIG</a:t>
            </a:r>
            <a:r>
              <a:rPr lang="en-GB" spc="-45" dirty="0" smtClean="0">
                <a:latin typeface="Merriweather" panose="00000500000000000000" pitchFamily="2" charset="0"/>
              </a:rPr>
              <a:t> </a:t>
            </a:r>
            <a:r>
              <a:rPr lang="en-GB" spc="-5" dirty="0" smtClean="0">
                <a:latin typeface="Merriweather" panose="00000500000000000000" pitchFamily="2" charset="0"/>
              </a:rPr>
              <a:t>DATA:</a:t>
            </a:r>
            <a:r>
              <a:rPr lang="en-GB" spc="-30" dirty="0" smtClean="0">
                <a:latin typeface="Merriweather" panose="00000500000000000000" pitchFamily="2" charset="0"/>
              </a:rPr>
              <a:t> TERABYTES</a:t>
            </a:r>
            <a:r>
              <a:rPr lang="en-GB" spc="-60" dirty="0" smtClean="0">
                <a:latin typeface="Merriweather" panose="00000500000000000000" pitchFamily="2" charset="0"/>
              </a:rPr>
              <a:t> </a:t>
            </a:r>
            <a:r>
              <a:rPr lang="en-GB" spc="-5" dirty="0" smtClean="0">
                <a:latin typeface="Merriweather" panose="00000500000000000000" pitchFamily="2" charset="0"/>
              </a:rPr>
              <a:t>RULE</a:t>
            </a:r>
            <a:endParaRPr lang="en-GB" spc="-5" dirty="0">
              <a:latin typeface="Merriweather" panose="00000500000000000000" pitchFamily="2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831340" y="1293369"/>
            <a:ext cx="4570730" cy="3788601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355600" marR="70485" indent="-342900">
              <a:lnSpc>
                <a:spcPct val="90000"/>
              </a:lnSpc>
              <a:spcBef>
                <a:spcPts val="41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Big data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is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a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popular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term to </a:t>
            </a:r>
            <a:r>
              <a:rPr sz="2600" spc="-7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describe the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exponential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growth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of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structured and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 unstructured</a:t>
            </a:r>
            <a:r>
              <a:rPr sz="2600" spc="-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data.</a:t>
            </a:r>
            <a:endParaRPr sz="2600" dirty="0">
              <a:latin typeface="Arial MT"/>
              <a:cs typeface="Arial MT"/>
            </a:endParaRPr>
          </a:p>
          <a:p>
            <a:pPr>
              <a:spcBef>
                <a:spcPts val="20"/>
              </a:spcBef>
              <a:buClr>
                <a:srgbClr val="221F1F"/>
              </a:buClr>
              <a:buFont typeface="Arial MT"/>
              <a:buChar char="•"/>
            </a:pPr>
            <a:endParaRPr sz="2950" dirty="0">
              <a:latin typeface="Arial MT"/>
              <a:cs typeface="Arial MT"/>
            </a:endParaRPr>
          </a:p>
          <a:p>
            <a:pPr marL="812800" marR="5080" lvl="1" indent="-343535">
              <a:lnSpc>
                <a:spcPct val="90000"/>
              </a:lnSpc>
              <a:buFont typeface="Wingdings" panose="05000000000000000000"/>
              <a:buChar char=""/>
              <a:tabLst>
                <a:tab pos="812800" algn="l"/>
                <a:tab pos="813435" algn="l"/>
              </a:tabLst>
            </a:pP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Internet data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can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be hard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to </a:t>
            </a:r>
            <a:r>
              <a:rPr sz="2400" spc="-65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analyse</a:t>
            </a:r>
            <a:r>
              <a:rPr sz="2400" spc="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using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traditional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approaches.</a:t>
            </a:r>
            <a:endParaRPr sz="2400" dirty="0">
              <a:latin typeface="Arial MT"/>
              <a:cs typeface="Arial MT"/>
            </a:endParaRPr>
          </a:p>
          <a:p>
            <a:pPr lvl="1">
              <a:spcBef>
                <a:spcPts val="55"/>
              </a:spcBef>
              <a:buClr>
                <a:srgbClr val="221F1F"/>
              </a:buClr>
              <a:buFont typeface="Wingdings" panose="05000000000000000000"/>
              <a:buChar char=""/>
            </a:pPr>
            <a:endParaRPr sz="3000" dirty="0">
              <a:latin typeface="Arial MT"/>
              <a:cs typeface="Arial MT"/>
            </a:endParaRPr>
          </a:p>
          <a:p>
            <a:pPr marL="812800" lvl="1" indent="-343535">
              <a:buFont typeface="Wingdings" panose="05000000000000000000"/>
              <a:buChar char=""/>
              <a:tabLst>
                <a:tab pos="812800" algn="l"/>
                <a:tab pos="813435" algn="l"/>
              </a:tabLst>
            </a:pP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Internet</a:t>
            </a:r>
            <a:r>
              <a:rPr sz="2400" spc="-4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of</a:t>
            </a:r>
            <a:r>
              <a:rPr sz="2400" spc="-6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Things</a:t>
            </a:r>
            <a:endParaRPr sz="2400" dirty="0">
              <a:latin typeface="Arial MT"/>
              <a:cs typeface="Arial MT"/>
            </a:endParaRPr>
          </a:p>
        </p:txBody>
      </p:sp>
      <p:pic>
        <p:nvPicPr>
          <p:cNvPr id="4" name="object 4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897624" y="2548127"/>
            <a:ext cx="3224783" cy="2145792"/>
          </a:xfrm>
          <a:prstGeom prst="rect">
            <a:avLst/>
          </a:prstGeom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6198387" y="1536116"/>
            <a:ext cx="5775896" cy="404774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45387" y="315189"/>
            <a:ext cx="8484971" cy="690574"/>
          </a:xfrm>
          <a:prstGeom prst="rect">
            <a:avLst/>
          </a:prstGeom>
        </p:spPr>
        <p:txBody>
          <a:bodyPr vert="horz" wrap="square" lIns="0" tIns="1333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GB" dirty="0" smtClean="0">
                <a:latin typeface="Merriweather" panose="00000500000000000000" pitchFamily="2" charset="0"/>
              </a:rPr>
              <a:t>INSIGHTS</a:t>
            </a:r>
            <a:r>
              <a:rPr lang="en-GB" spc="-65" dirty="0" smtClean="0">
                <a:latin typeface="Merriweather" panose="00000500000000000000" pitchFamily="2" charset="0"/>
              </a:rPr>
              <a:t> </a:t>
            </a:r>
            <a:r>
              <a:rPr lang="en-GB" spc="-5" dirty="0" smtClean="0">
                <a:latin typeface="Merriweather" panose="00000500000000000000" pitchFamily="2" charset="0"/>
              </a:rPr>
              <a:t>FROM</a:t>
            </a:r>
            <a:r>
              <a:rPr lang="en-GB" spc="-45" dirty="0" smtClean="0">
                <a:latin typeface="Merriweather" panose="00000500000000000000" pitchFamily="2" charset="0"/>
              </a:rPr>
              <a:t> </a:t>
            </a:r>
            <a:r>
              <a:rPr lang="en-GB" dirty="0" smtClean="0">
                <a:latin typeface="Merriweather" panose="00000500000000000000" pitchFamily="2" charset="0"/>
              </a:rPr>
              <a:t>BIG</a:t>
            </a:r>
            <a:r>
              <a:rPr lang="en-GB" spc="-20" dirty="0" smtClean="0">
                <a:latin typeface="Merriweather" panose="00000500000000000000" pitchFamily="2" charset="0"/>
              </a:rPr>
              <a:t> </a:t>
            </a:r>
            <a:r>
              <a:rPr lang="en-GB" spc="-5" dirty="0" smtClean="0">
                <a:latin typeface="Merriweather" panose="00000500000000000000" pitchFamily="2" charset="0"/>
              </a:rPr>
              <a:t>DATA</a:t>
            </a:r>
            <a:endParaRPr lang="en-GB" spc="-5" dirty="0">
              <a:latin typeface="Merriweather" panose="00000500000000000000" pitchFamily="2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02699" y="1705955"/>
            <a:ext cx="5475587" cy="3042243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355600" marR="241935" indent="-342900">
              <a:lnSpc>
                <a:spcPct val="90000"/>
              </a:lnSpc>
              <a:spcBef>
                <a:spcPts val="415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Big Data can </a:t>
            </a:r>
            <a:r>
              <a:rPr sz="26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provide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 competitive </a:t>
            </a:r>
            <a:r>
              <a:rPr sz="26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advantages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in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 three</a:t>
            </a:r>
            <a:r>
              <a:rPr sz="2600" spc="-4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main</a:t>
            </a:r>
            <a:r>
              <a:rPr sz="2600" spc="-5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areas:</a:t>
            </a:r>
            <a:endParaRPr sz="2600" dirty="0">
              <a:latin typeface="Arial MT"/>
              <a:cs typeface="Arial MT"/>
            </a:endParaRPr>
          </a:p>
          <a:p>
            <a:pPr marL="927100" marR="208915" lvl="1" indent="-457200">
              <a:lnSpc>
                <a:spcPts val="2590"/>
              </a:lnSpc>
              <a:spcBef>
                <a:spcPts val="650"/>
              </a:spcBef>
              <a:buFont typeface="Wingdings" panose="05000000000000000000"/>
              <a:buChar char=""/>
              <a:tabLst>
                <a:tab pos="926465" algn="l"/>
                <a:tab pos="927100" algn="l"/>
              </a:tabLst>
            </a:pP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Identifying</a:t>
            </a:r>
            <a:r>
              <a:rPr sz="2400" spc="-9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new </a:t>
            </a:r>
            <a:r>
              <a:rPr sz="2400" spc="-65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opportunities</a:t>
            </a:r>
            <a:endParaRPr sz="2400" dirty="0">
              <a:latin typeface="Arial MT"/>
              <a:cs typeface="Arial MT"/>
            </a:endParaRPr>
          </a:p>
          <a:p>
            <a:pPr marL="927100" marR="212090" lvl="1" indent="-457200">
              <a:lnSpc>
                <a:spcPts val="2590"/>
              </a:lnSpc>
              <a:spcBef>
                <a:spcPts val="605"/>
              </a:spcBef>
              <a:buFont typeface="Wingdings" panose="05000000000000000000"/>
              <a:buChar char=""/>
              <a:tabLst>
                <a:tab pos="926465" algn="l"/>
                <a:tab pos="927100" algn="l"/>
              </a:tabLst>
            </a:pPr>
            <a:r>
              <a:rPr sz="2400" spc="-10" dirty="0">
                <a:solidFill>
                  <a:srgbClr val="221F1F"/>
                </a:solidFill>
                <a:latin typeface="Arial MT"/>
                <a:cs typeface="Arial MT"/>
              </a:rPr>
              <a:t>Transforming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 insights into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better</a:t>
            </a:r>
            <a:r>
              <a:rPr sz="2400" spc="-6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products</a:t>
            </a:r>
            <a:endParaRPr sz="2400" dirty="0">
              <a:latin typeface="Arial MT"/>
              <a:cs typeface="Arial MT"/>
            </a:endParaRPr>
          </a:p>
          <a:p>
            <a:pPr marL="927100" marR="5080" lvl="1" indent="-457200">
              <a:lnSpc>
                <a:spcPct val="90000"/>
              </a:lnSpc>
              <a:spcBef>
                <a:spcPts val="565"/>
              </a:spcBef>
              <a:buFont typeface="Wingdings" panose="05000000000000000000"/>
              <a:buChar char="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Delivering timely </a:t>
            </a:r>
            <a:r>
              <a:rPr sz="2400" spc="-65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information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 more </a:t>
            </a:r>
            <a:r>
              <a:rPr sz="2400" spc="-10" dirty="0">
                <a:solidFill>
                  <a:srgbClr val="221F1F"/>
                </a:solidFill>
                <a:latin typeface="Arial MT"/>
                <a:cs typeface="Arial MT"/>
              </a:rPr>
              <a:t>efficiently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 and</a:t>
            </a:r>
            <a:r>
              <a:rPr sz="2400" spc="-10" dirty="0">
                <a:solidFill>
                  <a:srgbClr val="221F1F"/>
                </a:solidFill>
                <a:latin typeface="Arial MT"/>
                <a:cs typeface="Arial MT"/>
              </a:rPr>
              <a:t> effectively</a:t>
            </a:r>
            <a:endParaRPr sz="2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93771" y="550059"/>
            <a:ext cx="3449593" cy="627736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GB" sz="4000" b="1" spc="-5" dirty="0" smtClean="0">
                <a:latin typeface="Merriweather" panose="00000500000000000000" pitchFamily="2" charset="0"/>
              </a:rPr>
              <a:t>SO</a:t>
            </a:r>
            <a:r>
              <a:rPr lang="en-GB" sz="4000" b="1" spc="-20" dirty="0" smtClean="0">
                <a:latin typeface="Merriweather" panose="00000500000000000000" pitchFamily="2" charset="0"/>
              </a:rPr>
              <a:t>U</a:t>
            </a:r>
            <a:r>
              <a:rPr lang="en-GB" sz="4000" b="1" spc="-10" dirty="0" smtClean="0">
                <a:latin typeface="Merriweather" panose="00000500000000000000" pitchFamily="2" charset="0"/>
              </a:rPr>
              <a:t>RCES</a:t>
            </a:r>
            <a:endParaRPr lang="en-GB" sz="4000" b="1" dirty="0">
              <a:latin typeface="Merriweather" panose="00000500000000000000" pitchFamily="2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35430" y="1532455"/>
            <a:ext cx="10983684" cy="517769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210"/>
              </a:lnSpc>
              <a:spcBef>
                <a:spcPts val="95"/>
              </a:spcBef>
            </a:pPr>
            <a:r>
              <a:rPr sz="28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Social</a:t>
            </a:r>
            <a:r>
              <a:rPr sz="2800" b="1" spc="-20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8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Media Sources</a:t>
            </a:r>
            <a:endParaRPr sz="2800" dirty="0">
              <a:latin typeface="Arial" panose="020B0604020202020204"/>
              <a:cs typeface="Arial" panose="020B0604020202020204"/>
            </a:endParaRPr>
          </a:p>
          <a:p>
            <a:pPr marL="355600" indent="-342900">
              <a:lnSpc>
                <a:spcPts val="2970"/>
              </a:lnSpc>
              <a:buChar char="•"/>
              <a:tabLst>
                <a:tab pos="354965" algn="l"/>
                <a:tab pos="355600" algn="l"/>
              </a:tabLst>
            </a:pPr>
            <a:r>
              <a:rPr sz="2600" spc="-20" dirty="0">
                <a:solidFill>
                  <a:srgbClr val="221F1F"/>
                </a:solidFill>
                <a:latin typeface="Arial MT"/>
                <a:cs typeface="Arial MT"/>
              </a:rPr>
              <a:t>Web</a:t>
            </a:r>
            <a:r>
              <a:rPr sz="2600" spc="-4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scraping</a:t>
            </a:r>
            <a:endParaRPr sz="2600" dirty="0">
              <a:latin typeface="Arial MT"/>
              <a:cs typeface="Arial MT"/>
            </a:endParaRPr>
          </a:p>
          <a:p>
            <a:pPr marL="355600" indent="-342900">
              <a:spcBef>
                <a:spcPts val="290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Sentiment</a:t>
            </a:r>
            <a:r>
              <a:rPr sz="2600" spc="-2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analysis</a:t>
            </a:r>
            <a:endParaRPr sz="2600" dirty="0">
              <a:latin typeface="Arial MT"/>
              <a:cs typeface="Arial MT"/>
            </a:endParaRPr>
          </a:p>
          <a:p>
            <a:pPr marL="926465" marR="5080" lvl="1" indent="-457200">
              <a:lnSpc>
                <a:spcPts val="2590"/>
              </a:lnSpc>
              <a:spcBef>
                <a:spcPts val="650"/>
              </a:spcBef>
              <a:buFont typeface="Wingdings" panose="05000000000000000000"/>
              <a:buChar char=""/>
              <a:tabLst>
                <a:tab pos="926465" algn="l"/>
                <a:tab pos="927100" algn="l"/>
              </a:tabLst>
            </a:pP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Measuring</a:t>
            </a:r>
            <a:r>
              <a:rPr sz="2400" spc="2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brand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attitude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by assessing</a:t>
            </a:r>
            <a:r>
              <a:rPr sz="2400" spc="3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the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context</a:t>
            </a:r>
            <a:r>
              <a:rPr sz="2400" spc="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or </a:t>
            </a:r>
            <a:r>
              <a:rPr sz="2400" spc="-65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emotion</a:t>
            </a:r>
            <a:r>
              <a:rPr sz="24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of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online</a:t>
            </a:r>
            <a:r>
              <a:rPr sz="2400" spc="2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comments</a:t>
            </a:r>
            <a:endParaRPr sz="2400" dirty="0">
              <a:latin typeface="Arial MT"/>
              <a:cs typeface="Arial MT"/>
            </a:endParaRPr>
          </a:p>
          <a:p>
            <a:pPr marL="355600" indent="-342900">
              <a:spcBef>
                <a:spcPts val="240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Brand</a:t>
            </a:r>
            <a:r>
              <a:rPr sz="2600" spc="-4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mapping</a:t>
            </a:r>
            <a:endParaRPr sz="2600" dirty="0">
              <a:latin typeface="Arial MT"/>
              <a:cs typeface="Arial MT"/>
            </a:endParaRPr>
          </a:p>
          <a:p>
            <a:pPr marL="12700">
              <a:spcBef>
                <a:spcPts val="1050"/>
              </a:spcBef>
            </a:pPr>
            <a:r>
              <a:rPr sz="2800" b="1" spc="-10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Corporate</a:t>
            </a:r>
            <a:r>
              <a:rPr sz="2800" b="1" spc="10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8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IT</a:t>
            </a:r>
            <a:r>
              <a:rPr sz="2800" b="1" spc="-1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8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Sources</a:t>
            </a:r>
            <a:endParaRPr sz="2800" dirty="0">
              <a:latin typeface="Arial" panose="020B0604020202020204"/>
              <a:cs typeface="Arial" panose="020B0604020202020204"/>
            </a:endParaRPr>
          </a:p>
          <a:p>
            <a:pPr marL="299085" indent="-287020">
              <a:spcBef>
                <a:spcPts val="1620"/>
              </a:spcBef>
              <a:buChar char="•"/>
              <a:tabLst>
                <a:tab pos="299085" algn="l"/>
                <a:tab pos="299720" algn="l"/>
              </a:tabLst>
            </a:pP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CRM</a:t>
            </a:r>
            <a:r>
              <a:rPr sz="2600" spc="-6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Databases</a:t>
            </a:r>
            <a:endParaRPr sz="2600" dirty="0">
              <a:latin typeface="Arial MT"/>
              <a:cs typeface="Arial MT"/>
            </a:endParaRPr>
          </a:p>
          <a:p>
            <a:pPr marL="299085" indent="-287020">
              <a:spcBef>
                <a:spcPts val="1560"/>
              </a:spcBef>
              <a:buChar char="•"/>
              <a:tabLst>
                <a:tab pos="299085" algn="l"/>
                <a:tab pos="299720" algn="l"/>
              </a:tabLst>
            </a:pPr>
            <a:r>
              <a:rPr sz="2600" spc="-45" dirty="0">
                <a:solidFill>
                  <a:srgbClr val="221F1F"/>
                </a:solidFill>
                <a:latin typeface="Arial MT"/>
                <a:cs typeface="Arial MT"/>
              </a:rPr>
              <a:t>W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e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b</a:t>
            </a:r>
            <a:r>
              <a:rPr sz="2600" spc="-15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Anal</a:t>
            </a:r>
            <a:r>
              <a:rPr sz="2600" spc="5" dirty="0">
                <a:solidFill>
                  <a:srgbClr val="221F1F"/>
                </a:solidFill>
                <a:latin typeface="Arial MT"/>
                <a:cs typeface="Arial MT"/>
              </a:rPr>
              <a:t>y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tic</a:t>
            </a:r>
            <a:r>
              <a:rPr sz="2600" spc="-2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Datab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ases</a:t>
            </a:r>
            <a:endParaRPr sz="2600" dirty="0">
              <a:latin typeface="Arial MT"/>
              <a:cs typeface="Arial MT"/>
            </a:endParaRPr>
          </a:p>
          <a:p>
            <a:pPr marL="299085" indent="-287020">
              <a:spcBef>
                <a:spcPts val="265"/>
              </a:spcBef>
              <a:buChar char="•"/>
              <a:tabLst>
                <a:tab pos="299085" algn="l"/>
                <a:tab pos="299720" algn="l"/>
              </a:tabLst>
            </a:pP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Enterprise</a:t>
            </a:r>
            <a:r>
              <a:rPr sz="2600" spc="-2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Resource</a:t>
            </a:r>
            <a:r>
              <a:rPr sz="2600" spc="-2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Planning</a:t>
            </a:r>
            <a:r>
              <a:rPr sz="2600" spc="-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(ERP)</a:t>
            </a:r>
            <a:r>
              <a:rPr sz="2600" spc="-2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Databases</a:t>
            </a:r>
            <a:endParaRPr sz="2600" dirty="0">
              <a:latin typeface="Arial MT"/>
              <a:cs typeface="Arial MT"/>
            </a:endParaRPr>
          </a:p>
          <a:p>
            <a:pPr marL="299085" indent="-287020">
              <a:spcBef>
                <a:spcPts val="985"/>
              </a:spcBef>
              <a:buChar char="•"/>
              <a:tabLst>
                <a:tab pos="299085" algn="l"/>
                <a:tab pos="299720" algn="l"/>
              </a:tabLst>
            </a:pP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Accounting-Related</a:t>
            </a:r>
            <a:r>
              <a:rPr sz="2600" spc="-6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Databases</a:t>
            </a:r>
            <a:endParaRPr sz="2600" dirty="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553201" y="419430"/>
            <a:ext cx="3645536" cy="627736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GB" sz="4000" spc="-5" dirty="0" smtClean="0">
                <a:latin typeface="Merriweather" panose="00000500000000000000" pitchFamily="2" charset="0"/>
              </a:rPr>
              <a:t>SO</a:t>
            </a:r>
            <a:r>
              <a:rPr lang="en-GB" sz="4000" spc="-20" dirty="0" smtClean="0">
                <a:latin typeface="Merriweather" panose="00000500000000000000" pitchFamily="2" charset="0"/>
              </a:rPr>
              <a:t>U</a:t>
            </a:r>
            <a:r>
              <a:rPr lang="en-GB" sz="4000" spc="-10" dirty="0" smtClean="0">
                <a:latin typeface="Merriweather" panose="00000500000000000000" pitchFamily="2" charset="0"/>
              </a:rPr>
              <a:t>RCES</a:t>
            </a:r>
            <a:endParaRPr lang="en-GB" sz="4000" dirty="0">
              <a:latin typeface="Merriweather" panose="00000500000000000000" pitchFamily="2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94712" y="1376554"/>
            <a:ext cx="8520430" cy="46285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210"/>
              </a:lnSpc>
              <a:spcBef>
                <a:spcPts val="95"/>
              </a:spcBef>
            </a:pPr>
            <a:r>
              <a:rPr sz="28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Government</a:t>
            </a:r>
            <a:r>
              <a:rPr sz="2800" b="1" spc="3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800" b="1" spc="-10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and</a:t>
            </a:r>
            <a:r>
              <a:rPr sz="28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800" b="1" spc="-10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NGO </a:t>
            </a:r>
            <a:r>
              <a:rPr sz="28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Sources</a:t>
            </a:r>
            <a:endParaRPr sz="2800" dirty="0">
              <a:latin typeface="Arial" panose="020B0604020202020204"/>
              <a:cs typeface="Arial" panose="020B0604020202020204"/>
            </a:endParaRPr>
          </a:p>
          <a:p>
            <a:pPr marL="354965" marR="5080" indent="-342900">
              <a:lnSpc>
                <a:spcPts val="2810"/>
              </a:lnSpc>
              <a:spcBef>
                <a:spcPts val="200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Increased types and amounts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of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government-generated </a:t>
            </a:r>
            <a:r>
              <a:rPr sz="2600" spc="-7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data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 are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 accessible</a:t>
            </a:r>
            <a:r>
              <a:rPr sz="2600" spc="-4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to</a:t>
            </a:r>
            <a:r>
              <a:rPr sz="26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enterprising</a:t>
            </a:r>
            <a:r>
              <a:rPr sz="2600" spc="-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marketers.</a:t>
            </a:r>
            <a:endParaRPr sz="2600" dirty="0">
              <a:latin typeface="Arial MT"/>
              <a:cs typeface="Arial MT"/>
            </a:endParaRPr>
          </a:p>
          <a:p>
            <a:pPr marL="12700">
              <a:lnSpc>
                <a:spcPts val="3210"/>
              </a:lnSpc>
              <a:spcBef>
                <a:spcPts val="2420"/>
              </a:spcBef>
            </a:pPr>
            <a:r>
              <a:rPr sz="28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Commercial</a:t>
            </a:r>
            <a:r>
              <a:rPr sz="2800" b="1" spc="-10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8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Entity Sources</a:t>
            </a:r>
            <a:endParaRPr sz="2800" dirty="0">
              <a:latin typeface="Arial" panose="020B0604020202020204"/>
              <a:cs typeface="Arial" panose="020B0604020202020204"/>
            </a:endParaRPr>
          </a:p>
          <a:p>
            <a:pPr marL="354965" marR="309245" indent="-342900">
              <a:lnSpc>
                <a:spcPts val="2810"/>
              </a:lnSpc>
              <a:spcBef>
                <a:spcPts val="200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Many companies today collect data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in large quantities </a:t>
            </a:r>
            <a:r>
              <a:rPr sz="2600" spc="-7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to sell</a:t>
            </a:r>
            <a:r>
              <a:rPr sz="2600" spc="-2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to</a:t>
            </a:r>
            <a:r>
              <a:rPr sz="26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other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 organisations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.</a:t>
            </a:r>
            <a:endParaRPr sz="2600" dirty="0">
              <a:latin typeface="Arial MT"/>
              <a:cs typeface="Arial MT"/>
            </a:endParaRPr>
          </a:p>
          <a:p>
            <a:pPr marL="342265" marR="4189730" lvl="1" indent="-342265" algn="r">
              <a:spcBef>
                <a:spcPts val="170"/>
              </a:spcBef>
              <a:buFont typeface="Wingdings" panose="05000000000000000000"/>
              <a:buChar char=""/>
              <a:tabLst>
                <a:tab pos="342265" algn="l"/>
                <a:tab pos="342900" algn="l"/>
              </a:tabLst>
            </a:pP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Credit</a:t>
            </a:r>
            <a:r>
              <a:rPr sz="24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card</a:t>
            </a:r>
            <a:r>
              <a:rPr sz="2400" spc="-2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purchase</a:t>
            </a:r>
            <a:r>
              <a:rPr sz="2400" spc="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data</a:t>
            </a:r>
            <a:endParaRPr sz="2400" dirty="0">
              <a:latin typeface="Arial MT"/>
              <a:cs typeface="Arial MT"/>
            </a:endParaRPr>
          </a:p>
          <a:p>
            <a:pPr marL="342265" marR="4105910" lvl="1" indent="-342265" algn="r">
              <a:spcBef>
                <a:spcPts val="220"/>
              </a:spcBef>
              <a:buSzPct val="98000"/>
              <a:buFont typeface="Wingdings" panose="05000000000000000000"/>
              <a:buChar char=""/>
              <a:tabLst>
                <a:tab pos="342265" algn="l"/>
                <a:tab pos="342900" algn="l"/>
              </a:tabLst>
            </a:pP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Supermarket</a:t>
            </a:r>
            <a:r>
              <a:rPr sz="2400" spc="-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scanner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data</a:t>
            </a:r>
            <a:endParaRPr sz="2400" dirty="0">
              <a:latin typeface="Arial MT"/>
              <a:cs typeface="Arial MT"/>
            </a:endParaRPr>
          </a:p>
          <a:p>
            <a:pPr marL="342265" marR="4073525" indent="-342265" algn="r">
              <a:spcBef>
                <a:spcPts val="280"/>
              </a:spcBef>
              <a:buSzPct val="98000"/>
              <a:buChar char="•"/>
              <a:tabLst>
                <a:tab pos="342265" algn="l"/>
                <a:tab pos="355600" algn="l"/>
              </a:tabLst>
            </a:pP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Data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sold</a:t>
            </a:r>
            <a:r>
              <a:rPr sz="2600" spc="-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in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aggregate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form</a:t>
            </a:r>
            <a:endParaRPr sz="2600" dirty="0">
              <a:latin typeface="Arial MT"/>
              <a:cs typeface="Arial MT"/>
            </a:endParaRPr>
          </a:p>
          <a:p>
            <a:pPr marL="354965" marR="384810" indent="-342900">
              <a:lnSpc>
                <a:spcPts val="2810"/>
              </a:lnSpc>
              <a:spcBef>
                <a:spcPts val="640"/>
              </a:spcBef>
              <a:buSzPct val="98000"/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May be a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primary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or secondary source of revenue for </a:t>
            </a:r>
            <a:r>
              <a:rPr sz="2600" spc="-7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the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 firm</a:t>
            </a:r>
            <a:endParaRPr sz="2600" dirty="0">
              <a:latin typeface="Arial MT"/>
              <a:cs typeface="Arial M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226629" y="419430"/>
            <a:ext cx="3972107" cy="627736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GB" sz="4000" b="1" spc="-5" dirty="0" smtClean="0">
                <a:latin typeface="Merriweather" panose="00000500000000000000" pitchFamily="2" charset="0"/>
              </a:rPr>
              <a:t>SO</a:t>
            </a:r>
            <a:r>
              <a:rPr lang="en-GB" sz="4000" b="1" spc="-20" dirty="0" smtClean="0">
                <a:latin typeface="Merriweather" panose="00000500000000000000" pitchFamily="2" charset="0"/>
              </a:rPr>
              <a:t>U</a:t>
            </a:r>
            <a:r>
              <a:rPr lang="en-GB" sz="4000" b="1" spc="-10" dirty="0" smtClean="0">
                <a:latin typeface="Merriweather" panose="00000500000000000000" pitchFamily="2" charset="0"/>
              </a:rPr>
              <a:t>RCES</a:t>
            </a:r>
            <a:endParaRPr lang="en-GB" sz="4000" b="1" dirty="0">
              <a:latin typeface="Merriweather" panose="00000500000000000000" pitchFamily="2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771599" y="1379982"/>
            <a:ext cx="8530590" cy="46704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3210"/>
              </a:lnSpc>
              <a:spcBef>
                <a:spcPts val="95"/>
              </a:spcBef>
            </a:pPr>
            <a:r>
              <a:rPr sz="28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Partner</a:t>
            </a:r>
            <a:r>
              <a:rPr sz="2800" b="1" spc="-10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8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Database</a:t>
            </a:r>
            <a:r>
              <a:rPr sz="2800" b="1" spc="2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8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Sources</a:t>
            </a:r>
            <a:endParaRPr sz="2800" dirty="0">
              <a:latin typeface="Arial" panose="020B0604020202020204"/>
              <a:cs typeface="Arial" panose="020B0604020202020204"/>
            </a:endParaRPr>
          </a:p>
          <a:p>
            <a:pPr marL="355600" indent="-342900">
              <a:lnSpc>
                <a:spcPts val="2810"/>
              </a:lnSpc>
              <a:buChar char="•"/>
              <a:tabLst>
                <a:tab pos="354965" algn="l"/>
                <a:tab pos="355600" algn="l"/>
              </a:tabLst>
            </a:pPr>
            <a:r>
              <a:rPr sz="2600" spc="-20" dirty="0">
                <a:solidFill>
                  <a:srgbClr val="221F1F"/>
                </a:solidFill>
                <a:latin typeface="Arial MT"/>
                <a:cs typeface="Arial MT"/>
              </a:rPr>
              <a:t>Two-way</a:t>
            </a:r>
            <a:r>
              <a:rPr sz="2600" spc="-4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information</a:t>
            </a:r>
            <a:r>
              <a:rPr sz="2600" spc="-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exchange</a:t>
            </a:r>
            <a:r>
              <a:rPr sz="2600" spc="-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between</a:t>
            </a:r>
            <a:r>
              <a:rPr sz="2600" spc="-2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purchasing</a:t>
            </a:r>
            <a:endParaRPr sz="2600" dirty="0">
              <a:latin typeface="Arial MT"/>
              <a:cs typeface="Arial MT"/>
            </a:endParaRPr>
          </a:p>
          <a:p>
            <a:pPr marL="355600">
              <a:lnSpc>
                <a:spcPts val="2965"/>
              </a:lnSpc>
            </a:pP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organisation</a:t>
            </a:r>
            <a:r>
              <a:rPr sz="2600" spc="-2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and suppliers</a:t>
            </a:r>
            <a:r>
              <a:rPr sz="2600" spc="-3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(GE…)</a:t>
            </a:r>
            <a:endParaRPr sz="2600" dirty="0">
              <a:latin typeface="Arial MT"/>
              <a:cs typeface="Arial MT"/>
            </a:endParaRPr>
          </a:p>
          <a:p>
            <a:pPr marL="355600" indent="-342900">
              <a:spcBef>
                <a:spcPts val="290"/>
              </a:spcBef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Provides</a:t>
            </a:r>
            <a:r>
              <a:rPr sz="2600" spc="-2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benefits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to</a:t>
            </a:r>
            <a:r>
              <a:rPr sz="2600" spc="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buyers</a:t>
            </a:r>
            <a:r>
              <a:rPr sz="2600" spc="-3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and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sellers</a:t>
            </a:r>
            <a:endParaRPr sz="2600" dirty="0">
              <a:latin typeface="Arial MT"/>
              <a:cs typeface="Arial MT"/>
            </a:endParaRPr>
          </a:p>
          <a:p>
            <a:pPr marL="812800" lvl="1" indent="-342900">
              <a:spcBef>
                <a:spcPts val="320"/>
              </a:spcBef>
              <a:buFont typeface="Wingdings" panose="05000000000000000000"/>
              <a:buChar char=""/>
              <a:tabLst>
                <a:tab pos="812165" algn="l"/>
                <a:tab pos="812800" algn="l"/>
              </a:tabLst>
            </a:pP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Real-time</a:t>
            </a:r>
            <a:r>
              <a:rPr sz="2400" spc="-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demand signals</a:t>
            </a:r>
            <a:endParaRPr sz="2400" dirty="0">
              <a:latin typeface="Arial MT"/>
              <a:cs typeface="Arial MT"/>
            </a:endParaRPr>
          </a:p>
          <a:p>
            <a:pPr marL="812800" lvl="1" indent="-342900">
              <a:spcBef>
                <a:spcPts val="310"/>
              </a:spcBef>
              <a:buFont typeface="Wingdings" panose="05000000000000000000"/>
              <a:buChar char=""/>
              <a:tabLst>
                <a:tab pos="812165" algn="l"/>
                <a:tab pos="812800" algn="l"/>
              </a:tabLst>
            </a:pP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Replace</a:t>
            </a:r>
            <a:r>
              <a:rPr sz="2400" spc="2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inventory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with</a:t>
            </a:r>
            <a:r>
              <a:rPr sz="2400" spc="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information</a:t>
            </a:r>
            <a:endParaRPr sz="2400" dirty="0">
              <a:latin typeface="Arial MT"/>
              <a:cs typeface="Arial MT"/>
            </a:endParaRPr>
          </a:p>
          <a:p>
            <a:pPr marL="812800" lvl="1" indent="-342900">
              <a:spcBef>
                <a:spcPts val="315"/>
              </a:spcBef>
              <a:buFont typeface="Wingdings" panose="05000000000000000000"/>
              <a:buChar char=""/>
              <a:tabLst>
                <a:tab pos="812165" algn="l"/>
                <a:tab pos="812800" algn="l"/>
              </a:tabLst>
            </a:pP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Fewer</a:t>
            </a:r>
            <a:r>
              <a:rPr sz="2400" spc="-3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stock-outs</a:t>
            </a:r>
            <a:endParaRPr sz="2400" dirty="0">
              <a:latin typeface="Arial MT"/>
              <a:cs typeface="Arial MT"/>
            </a:endParaRPr>
          </a:p>
          <a:p>
            <a:pPr marL="12700">
              <a:lnSpc>
                <a:spcPts val="3225"/>
              </a:lnSpc>
              <a:spcBef>
                <a:spcPts val="250"/>
              </a:spcBef>
            </a:pPr>
            <a:r>
              <a:rPr sz="2800" b="1" spc="-10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Data</a:t>
            </a:r>
            <a:r>
              <a:rPr sz="2800" b="1" spc="-1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8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Mining</a:t>
            </a:r>
            <a:endParaRPr sz="2800" dirty="0">
              <a:latin typeface="Arial" panose="020B0604020202020204"/>
              <a:cs typeface="Arial" panose="020B0604020202020204"/>
            </a:endParaRPr>
          </a:p>
          <a:p>
            <a:pPr marL="355600" marR="509905" indent="-342900">
              <a:lnSpc>
                <a:spcPts val="2590"/>
              </a:lnSpc>
              <a:spcBef>
                <a:spcPts val="190"/>
              </a:spcBef>
              <a:buChar char="•"/>
              <a:tabLst>
                <a:tab pos="354965" algn="l"/>
                <a:tab pos="355600" algn="l"/>
              </a:tabLst>
            </a:pP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The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biggest data challenge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for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many firms is determining </a:t>
            </a:r>
            <a:r>
              <a:rPr sz="2400" spc="-65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what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to</a:t>
            </a:r>
            <a:r>
              <a:rPr sz="2400" spc="-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do</a:t>
            </a:r>
            <a:r>
              <a:rPr sz="2400" spc="-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with</a:t>
            </a:r>
            <a:r>
              <a:rPr sz="2400" spc="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it</a:t>
            </a:r>
            <a:r>
              <a:rPr sz="2400" spc="-10" dirty="0">
                <a:solidFill>
                  <a:srgbClr val="221F1F"/>
                </a:solidFill>
                <a:latin typeface="Arial MT"/>
                <a:cs typeface="Arial MT"/>
              </a:rPr>
              <a:t> all!</a:t>
            </a:r>
            <a:endParaRPr sz="2400" dirty="0">
              <a:latin typeface="Arial MT"/>
              <a:cs typeface="Arial MT"/>
            </a:endParaRPr>
          </a:p>
          <a:p>
            <a:pPr marL="355600" marR="5080" indent="-342900">
              <a:lnSpc>
                <a:spcPts val="2590"/>
              </a:lnSpc>
              <a:spcBef>
                <a:spcPts val="605"/>
              </a:spcBef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4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Data mining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refers to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process by which analysts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sift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through </a:t>
            </a:r>
            <a:r>
              <a:rPr sz="2400" spc="-65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Big</a:t>
            </a:r>
            <a:r>
              <a:rPr sz="24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Data</a:t>
            </a:r>
            <a:r>
              <a:rPr sz="24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to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identify</a:t>
            </a:r>
            <a:r>
              <a:rPr sz="24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patterns</a:t>
            </a:r>
            <a:r>
              <a:rPr sz="2400" spc="-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of</a:t>
            </a:r>
            <a:r>
              <a:rPr sz="2400" spc="-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20" dirty="0">
                <a:solidFill>
                  <a:srgbClr val="221F1F"/>
                </a:solidFill>
                <a:latin typeface="Arial MT"/>
                <a:cs typeface="Arial MT"/>
              </a:rPr>
              <a:t>behaviour</a:t>
            </a:r>
            <a:r>
              <a:rPr sz="2400" spc="-20" dirty="0">
                <a:solidFill>
                  <a:srgbClr val="221F1F"/>
                </a:solidFill>
                <a:latin typeface="Arial MT"/>
                <a:cs typeface="Arial MT"/>
              </a:rPr>
              <a:t>.</a:t>
            </a:r>
            <a:endParaRPr sz="24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2177144" y="307776"/>
            <a:ext cx="13835743" cy="627736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5164455" marR="5080">
              <a:lnSpc>
                <a:spcPct val="100000"/>
              </a:lnSpc>
              <a:spcBef>
                <a:spcPts val="95"/>
              </a:spcBef>
            </a:pPr>
            <a:r>
              <a:rPr lang="en-GB" sz="4000" spc="-10" dirty="0" smtClean="0">
                <a:latin typeface="Merriweather" panose="00000500000000000000" pitchFamily="2" charset="0"/>
              </a:rPr>
              <a:t>DATA</a:t>
            </a:r>
            <a:r>
              <a:rPr lang="en-GB" sz="4000" spc="-55" dirty="0" smtClean="0">
                <a:latin typeface="Merriweather" panose="00000500000000000000" pitchFamily="2" charset="0"/>
              </a:rPr>
              <a:t> </a:t>
            </a:r>
            <a:r>
              <a:rPr lang="en-GB" sz="4000" spc="-10" dirty="0" smtClean="0">
                <a:latin typeface="Merriweather" panose="00000500000000000000" pitchFamily="2" charset="0"/>
              </a:rPr>
              <a:t>MINING </a:t>
            </a:r>
            <a:r>
              <a:rPr lang="en-GB" sz="4000" spc="-1095" dirty="0" smtClean="0">
                <a:latin typeface="Merriweather" panose="00000500000000000000" pitchFamily="2" charset="0"/>
              </a:rPr>
              <a:t> </a:t>
            </a:r>
            <a:r>
              <a:rPr lang="en-GB" sz="4000" spc="-5" dirty="0" smtClean="0">
                <a:latin typeface="Merriweather" panose="00000500000000000000" pitchFamily="2" charset="0"/>
              </a:rPr>
              <a:t>&amp;</a:t>
            </a:r>
            <a:r>
              <a:rPr lang="en-GB" sz="4000" spc="-65" dirty="0" smtClean="0">
                <a:latin typeface="Merriweather" panose="00000500000000000000" pitchFamily="2" charset="0"/>
              </a:rPr>
              <a:t> </a:t>
            </a:r>
            <a:r>
              <a:rPr lang="en-GB" sz="4000" spc="-10" dirty="0" smtClean="0">
                <a:latin typeface="Merriweather" panose="00000500000000000000" pitchFamily="2" charset="0"/>
              </a:rPr>
              <a:t>CHANNELS</a:t>
            </a:r>
            <a:endParaRPr lang="en-GB" sz="4000" dirty="0">
              <a:latin typeface="Merriweather" panose="00000500000000000000" pitchFamily="2" charset="0"/>
            </a:endParaRPr>
          </a:p>
        </p:txBody>
      </p:sp>
      <p:pic>
        <p:nvPicPr>
          <p:cNvPr id="3" name="object 3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794190" y="1566651"/>
            <a:ext cx="4588506" cy="291331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601253" y="2766722"/>
            <a:ext cx="4038439" cy="366564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3"/>
          <p:cNvSpPr>
            <a:spLocks noGrp="1" noChangeArrowheads="1"/>
          </p:cNvSpPr>
          <p:nvPr>
            <p:ph idx="1"/>
          </p:nvPr>
        </p:nvSpPr>
        <p:spPr>
          <a:xfrm>
            <a:off x="2152650" y="2187575"/>
            <a:ext cx="8172450" cy="2916238"/>
          </a:xfrm>
        </p:spPr>
        <p:txBody>
          <a:bodyPr rtlCol="0">
            <a:normAutofit fontScale="85000" lnSpcReduction="20000"/>
          </a:bodyPr>
          <a:lstStyle/>
          <a:p>
            <a:pPr marL="0">
              <a:defRPr/>
            </a:pPr>
            <a:r>
              <a:rPr lang="en-GB" altLang="en-US" sz="2400" i="1" dirty="0">
                <a:latin typeface="Arial" panose="020B0604020202020204" pitchFamily="34" charset="0"/>
                <a:cs typeface="Times New Roman" panose="02020603050405020304" pitchFamily="18" charset="0"/>
              </a:rPr>
              <a:t>“ Achieving </a:t>
            </a:r>
            <a:r>
              <a:rPr lang="en-GB" altLang="en-US" sz="2400" i="1" dirty="0">
                <a:solidFill>
                  <a:srgbClr val="009A7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Marketing Objectives </a:t>
            </a:r>
            <a:r>
              <a:rPr lang="en-GB" altLang="en-US" sz="2400" i="1" dirty="0">
                <a:latin typeface="Arial" panose="020B0604020202020204" pitchFamily="34" charset="0"/>
                <a:cs typeface="Times New Roman" panose="02020603050405020304" pitchFamily="18" charset="0"/>
              </a:rPr>
              <a:t>through </a:t>
            </a:r>
            <a:r>
              <a:rPr lang="en-GB" altLang="en-US" sz="2400" i="1" dirty="0">
                <a:solidFill>
                  <a:srgbClr val="009A7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Digital Technology”</a:t>
            </a:r>
            <a:endParaRPr lang="en-GB" altLang="en-US" sz="2400" i="1" dirty="0">
              <a:solidFill>
                <a:srgbClr val="009A72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algn="just">
              <a:defRPr/>
            </a:pPr>
            <a:endParaRPr lang="en-GB" altLang="en-US" sz="2400" i="1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algn="ctr">
              <a:defRPr/>
            </a:pPr>
            <a:r>
              <a:rPr lang="en-GB" altLang="en-US" sz="2400" i="1" dirty="0">
                <a:latin typeface="Arial" panose="020B0604020202020204" pitchFamily="34" charset="0"/>
                <a:cs typeface="Times New Roman" panose="02020603050405020304" pitchFamily="18" charset="0"/>
              </a:rPr>
              <a:t>Or</a:t>
            </a:r>
            <a:endParaRPr lang="en-GB" altLang="en-US" sz="2400" i="1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>
              <a:defRPr/>
            </a:pPr>
            <a:endParaRPr lang="en-GB" altLang="en-US" sz="2400" i="1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>
              <a:defRPr/>
            </a:pPr>
            <a:r>
              <a:rPr lang="en-GB" altLang="en-US" sz="2400" i="1" dirty="0">
                <a:latin typeface="Arial" panose="020B0604020202020204" pitchFamily="34" charset="0"/>
                <a:cs typeface="Times New Roman" panose="02020603050405020304" pitchFamily="18" charset="0"/>
              </a:rPr>
              <a:t>The application of internet and related </a:t>
            </a:r>
            <a:r>
              <a:rPr lang="en-GB" altLang="en-US" sz="2400" i="1" dirty="0">
                <a:solidFill>
                  <a:srgbClr val="009A7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Digital technologies in  conjunctions with traditional communications </a:t>
            </a:r>
            <a:r>
              <a:rPr lang="en-GB" altLang="en-US" sz="2400" i="1" dirty="0">
                <a:latin typeface="Arial" panose="020B0604020202020204" pitchFamily="34" charset="0"/>
                <a:cs typeface="Times New Roman" panose="02020603050405020304" pitchFamily="18" charset="0"/>
              </a:rPr>
              <a:t>to achieve marketing </a:t>
            </a:r>
            <a:r>
              <a:rPr lang="en-GB" altLang="en-US" sz="2400" i="1" dirty="0">
                <a:solidFill>
                  <a:srgbClr val="009A72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objectives.</a:t>
            </a:r>
            <a:endParaRPr lang="en-GB" altLang="en-US" sz="2400" i="1" dirty="0">
              <a:solidFill>
                <a:srgbClr val="009A72"/>
              </a:solidFill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algn="r">
              <a:defRPr/>
            </a:pPr>
            <a:endParaRPr lang="en-GB" altLang="en-US" sz="2400" b="1" dirty="0">
              <a:latin typeface="Arial" panose="020B0604020202020204" pitchFamily="34" charset="0"/>
              <a:cs typeface="Times New Roman" panose="02020603050405020304" pitchFamily="18" charset="0"/>
            </a:endParaRPr>
          </a:p>
          <a:p>
            <a:pPr marL="0" algn="r">
              <a:defRPr/>
            </a:pPr>
            <a:r>
              <a:rPr lang="en-GB" altLang="en-US" sz="2000" b="1" i="1" dirty="0">
                <a:latin typeface="Arial" panose="020B0604020202020204" pitchFamily="34" charset="0"/>
                <a:cs typeface="Times New Roman" panose="02020603050405020304" pitchFamily="18" charset="0"/>
              </a:rPr>
              <a:t>(Chaffey, 2013) </a:t>
            </a:r>
            <a:endParaRPr lang="en-GB" altLang="en-US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1981200" y="275844"/>
            <a:ext cx="2852928" cy="71932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969261" y="90656"/>
            <a:ext cx="10309825" cy="1120820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3493770">
              <a:lnSpc>
                <a:spcPct val="100000"/>
              </a:lnSpc>
              <a:spcBef>
                <a:spcPts val="100"/>
              </a:spcBef>
            </a:pPr>
            <a:r>
              <a:rPr lang="en-US" sz="3600" spc="-45" dirty="0" smtClean="0">
                <a:latin typeface="Merriweather" panose="00000500000000000000" pitchFamily="2" charset="0"/>
              </a:rPr>
              <a:t>VALUE</a:t>
            </a:r>
            <a:r>
              <a:rPr lang="en-US" sz="3600" spc="-20" dirty="0" smtClean="0">
                <a:latin typeface="Merriweather" panose="00000500000000000000" pitchFamily="2" charset="0"/>
              </a:rPr>
              <a:t> </a:t>
            </a:r>
            <a:r>
              <a:rPr lang="en-US" sz="3600" dirty="0" smtClean="0">
                <a:latin typeface="Merriweather" panose="00000500000000000000" pitchFamily="2" charset="0"/>
              </a:rPr>
              <a:t>OF</a:t>
            </a:r>
            <a:r>
              <a:rPr lang="en-US" sz="3600" spc="-30" dirty="0" smtClean="0">
                <a:latin typeface="Merriweather" panose="00000500000000000000" pitchFamily="2" charset="0"/>
              </a:rPr>
              <a:t> </a:t>
            </a:r>
            <a:r>
              <a:rPr lang="en-US" sz="3600" spc="-5" dirty="0" smtClean="0">
                <a:latin typeface="Merriweather" panose="00000500000000000000" pitchFamily="2" charset="0"/>
              </a:rPr>
              <a:t>DIGITAL</a:t>
            </a:r>
            <a:br>
              <a:rPr lang="en-US" sz="3600" dirty="0" smtClean="0">
                <a:latin typeface="Merriweather" panose="00000500000000000000" pitchFamily="2" charset="0"/>
              </a:rPr>
            </a:br>
            <a:r>
              <a:rPr lang="en-US" sz="3600" u="heavy" dirty="0" smtClean="0">
                <a:uFill>
                  <a:solidFill>
                    <a:srgbClr val="221F1F"/>
                  </a:solidFill>
                </a:uFill>
                <a:latin typeface="Merriweather" panose="00000500000000000000" pitchFamily="2" charset="0"/>
              </a:rPr>
              <a:t> 	MARKETING</a:t>
            </a:r>
            <a:r>
              <a:rPr lang="en-US" sz="3600" u="heavy" spc="-70" dirty="0" smtClean="0">
                <a:uFill>
                  <a:solidFill>
                    <a:srgbClr val="221F1F"/>
                  </a:solidFill>
                </a:uFill>
                <a:latin typeface="Merriweather" panose="00000500000000000000" pitchFamily="2" charset="0"/>
              </a:rPr>
              <a:t> </a:t>
            </a:r>
            <a:r>
              <a:rPr lang="en-US" sz="3600" u="heavy" spc="-5" dirty="0" smtClean="0">
                <a:uFill>
                  <a:solidFill>
                    <a:srgbClr val="221F1F"/>
                  </a:solidFill>
                </a:uFill>
                <a:latin typeface="Merriweather" panose="00000500000000000000" pitchFamily="2" charset="0"/>
              </a:rPr>
              <a:t>INVESTMENT</a:t>
            </a:r>
            <a:endParaRPr lang="en-US" sz="3600" dirty="0">
              <a:latin typeface="Merriweather" panose="00000500000000000000" pitchFamily="2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59941" y="1789114"/>
            <a:ext cx="7996555" cy="399097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>
              <a:spcBef>
                <a:spcPts val="640"/>
              </a:spcBef>
            </a:pPr>
            <a:r>
              <a:rPr sz="26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Cost-per-click</a:t>
            </a:r>
            <a:endParaRPr sz="2600">
              <a:latin typeface="Arial" panose="020B0604020202020204"/>
              <a:cs typeface="Arial" panose="020B0604020202020204"/>
            </a:endParaRPr>
          </a:p>
          <a:p>
            <a:pPr marL="927100" indent="-457835">
              <a:spcBef>
                <a:spcPts val="500"/>
              </a:spcBef>
              <a:buFont typeface="Wingdings" panose="05000000000000000000"/>
              <a:buChar char=""/>
              <a:tabLst>
                <a:tab pos="927100" algn="l"/>
                <a:tab pos="927735" algn="l"/>
              </a:tabLst>
            </a:pP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Advertiser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 is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charged</a:t>
            </a:r>
            <a:r>
              <a:rPr sz="24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only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when</a:t>
            </a:r>
            <a:r>
              <a:rPr sz="2400" spc="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user</a:t>
            </a:r>
            <a:r>
              <a:rPr sz="24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clicks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on ad.</a:t>
            </a:r>
            <a:endParaRPr sz="2400">
              <a:latin typeface="Arial MT"/>
              <a:cs typeface="Arial MT"/>
            </a:endParaRPr>
          </a:p>
          <a:p>
            <a:pPr marL="927100" indent="-457835">
              <a:spcBef>
                <a:spcPts val="510"/>
              </a:spcBef>
              <a:buSzPct val="98000"/>
              <a:buFont typeface="Wingdings" panose="05000000000000000000"/>
              <a:buChar char=""/>
              <a:tabLst>
                <a:tab pos="927100" algn="l"/>
                <a:tab pos="927735" algn="l"/>
              </a:tabLst>
            </a:pP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More</a:t>
            </a:r>
            <a:r>
              <a:rPr sz="2400" spc="-2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expensive,</a:t>
            </a:r>
            <a:r>
              <a:rPr sz="2400" spc="2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requires</a:t>
            </a:r>
            <a:r>
              <a:rPr sz="2400" spc="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greater interaction</a:t>
            </a:r>
            <a:endParaRPr sz="2400">
              <a:latin typeface="Arial MT"/>
              <a:cs typeface="Arial MT"/>
            </a:endParaRPr>
          </a:p>
          <a:p>
            <a:pPr marL="12700">
              <a:spcBef>
                <a:spcPts val="590"/>
              </a:spcBef>
            </a:pPr>
            <a:r>
              <a:rPr sz="2600" b="1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Cost-per-impression</a:t>
            </a:r>
            <a:endParaRPr sz="2600">
              <a:latin typeface="Arial" panose="020B0604020202020204"/>
              <a:cs typeface="Arial" panose="020B0604020202020204"/>
            </a:endParaRPr>
          </a:p>
          <a:p>
            <a:pPr marL="812800" indent="-343535">
              <a:spcBef>
                <a:spcPts val="510"/>
              </a:spcBef>
              <a:buFont typeface="Wingdings" panose="05000000000000000000"/>
              <a:buChar char=""/>
              <a:tabLst>
                <a:tab pos="812800" algn="l"/>
                <a:tab pos="813435" algn="l"/>
              </a:tabLst>
            </a:pP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Advertiser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is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charged</a:t>
            </a:r>
            <a:r>
              <a:rPr sz="24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each</a:t>
            </a:r>
            <a:r>
              <a:rPr sz="2400" spc="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time</a:t>
            </a:r>
            <a:r>
              <a:rPr sz="2400" spc="-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ad</a:t>
            </a:r>
            <a:r>
              <a:rPr sz="2400" spc="-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shows</a:t>
            </a:r>
            <a:r>
              <a:rPr sz="2400" spc="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up</a:t>
            </a:r>
            <a:r>
              <a:rPr sz="24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on</a:t>
            </a:r>
            <a:r>
              <a:rPr sz="2400" spc="-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user</a:t>
            </a:r>
            <a:endParaRPr sz="2400">
              <a:latin typeface="Arial MT"/>
              <a:cs typeface="Arial MT"/>
            </a:endParaRPr>
          </a:p>
          <a:p>
            <a:pPr marL="812800">
              <a:spcBef>
                <a:spcPts val="5"/>
              </a:spcBef>
            </a:pP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page.</a:t>
            </a:r>
            <a:endParaRPr sz="2400">
              <a:latin typeface="Arial MT"/>
              <a:cs typeface="Arial MT"/>
            </a:endParaRPr>
          </a:p>
          <a:p>
            <a:pPr marL="812800" indent="-343535">
              <a:spcBef>
                <a:spcPts val="490"/>
              </a:spcBef>
              <a:buSzPct val="98000"/>
              <a:buFont typeface="Wingdings" panose="05000000000000000000"/>
              <a:buChar char=""/>
              <a:tabLst>
                <a:tab pos="812800" algn="l"/>
                <a:tab pos="813435" algn="l"/>
              </a:tabLst>
            </a:pP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Less</a:t>
            </a:r>
            <a:r>
              <a:rPr sz="2400" spc="-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expensive,</a:t>
            </a:r>
            <a:r>
              <a:rPr sz="2400" spc="3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but</a:t>
            </a:r>
            <a:r>
              <a:rPr sz="2400" spc="-2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not</a:t>
            </a:r>
            <a:r>
              <a:rPr sz="2400" spc="-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as</a:t>
            </a:r>
            <a:r>
              <a:rPr sz="2400" spc="-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spc="-5" dirty="0">
                <a:solidFill>
                  <a:srgbClr val="221F1F"/>
                </a:solidFill>
                <a:latin typeface="Arial MT"/>
                <a:cs typeface="Arial MT"/>
              </a:rPr>
              <a:t>easy</a:t>
            </a:r>
            <a:r>
              <a:rPr sz="2400" spc="-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to</a:t>
            </a:r>
            <a:r>
              <a:rPr sz="2400" spc="-2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21F1F"/>
                </a:solidFill>
                <a:latin typeface="Arial MT"/>
                <a:cs typeface="Arial MT"/>
              </a:rPr>
              <a:t>measure</a:t>
            </a:r>
            <a:endParaRPr sz="2400">
              <a:latin typeface="Arial MT"/>
              <a:cs typeface="Arial MT"/>
            </a:endParaRPr>
          </a:p>
          <a:p>
            <a:pPr marL="12700">
              <a:spcBef>
                <a:spcPts val="595"/>
              </a:spcBef>
            </a:pPr>
            <a:r>
              <a:rPr sz="2600" b="1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Search</a:t>
            </a:r>
            <a:r>
              <a:rPr sz="2600" b="1" spc="-10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600" b="1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engine</a:t>
            </a:r>
            <a:r>
              <a:rPr sz="2600" b="1" spc="-1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600" b="1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optimisation</a:t>
            </a:r>
            <a:r>
              <a:rPr sz="2600" b="1" spc="-3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600" b="1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(SEO)</a:t>
            </a:r>
            <a:endParaRPr sz="2600">
              <a:latin typeface="Arial" panose="020B0604020202020204"/>
              <a:cs typeface="Arial" panose="020B0604020202020204"/>
            </a:endParaRPr>
          </a:p>
          <a:p>
            <a:pPr marL="12700">
              <a:spcBef>
                <a:spcPts val="600"/>
              </a:spcBef>
            </a:pPr>
            <a:r>
              <a:rPr sz="2600" b="1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Compare</a:t>
            </a:r>
            <a:r>
              <a:rPr sz="2600" b="1" spc="-3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6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average</a:t>
            </a:r>
            <a:r>
              <a:rPr sz="2600" b="1" spc="-20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600" b="1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cost per</a:t>
            </a:r>
            <a:r>
              <a:rPr sz="2600" b="1" spc="-20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600" b="1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customer</a:t>
            </a:r>
            <a:r>
              <a:rPr sz="2600" b="1" spc="-2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6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transaction</a:t>
            </a:r>
            <a:endParaRPr sz="2600">
              <a:latin typeface="Arial" panose="020B0604020202020204"/>
              <a:cs typeface="Arial" panose="020B0604020202020204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36371" y="3303486"/>
            <a:ext cx="7271658" cy="627736"/>
          </a:xfrm>
          <a:prstGeom prst="rect">
            <a:avLst/>
          </a:prstGeom>
        </p:spPr>
        <p:txBody>
          <a:bodyPr vert="horz" wrap="square" lIns="0" tIns="12065" rIns="0" bIns="0" rtlCol="0" anchor="ctr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lang="en-GB" sz="4000" spc="-10" dirty="0" smtClean="0">
                <a:latin typeface="Merriweather" panose="00000500000000000000" pitchFamily="2" charset="0"/>
              </a:rPr>
              <a:t>AD</a:t>
            </a:r>
            <a:r>
              <a:rPr lang="en-GB" sz="4000" spc="-20" dirty="0" smtClean="0">
                <a:latin typeface="Merriweather" panose="00000500000000000000" pitchFamily="2" charset="0"/>
              </a:rPr>
              <a:t>D</a:t>
            </a:r>
            <a:r>
              <a:rPr lang="en-GB" sz="4000" spc="-5" dirty="0" smtClean="0">
                <a:latin typeface="Merriweather" panose="00000500000000000000" pitchFamily="2" charset="0"/>
              </a:rPr>
              <a:t>IT</a:t>
            </a:r>
            <a:r>
              <a:rPr lang="en-GB" sz="4000" spc="5" dirty="0" smtClean="0">
                <a:latin typeface="Merriweather" panose="00000500000000000000" pitchFamily="2" charset="0"/>
              </a:rPr>
              <a:t>I</a:t>
            </a:r>
            <a:r>
              <a:rPr lang="en-GB" sz="4000" spc="-5" dirty="0" smtClean="0">
                <a:latin typeface="Merriweather" panose="00000500000000000000" pitchFamily="2" charset="0"/>
              </a:rPr>
              <a:t>ONAL  </a:t>
            </a:r>
            <a:r>
              <a:rPr lang="en-GB" sz="4000" spc="-10" dirty="0" smtClean="0">
                <a:latin typeface="Merriweather" panose="00000500000000000000" pitchFamily="2" charset="0"/>
              </a:rPr>
              <a:t>READING</a:t>
            </a:r>
            <a:endParaRPr lang="en-GB" sz="4000" dirty="0">
              <a:latin typeface="Merriweather" panose="00000500000000000000" pitchFamily="2" charset="0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31570" y="333592"/>
            <a:ext cx="10559143" cy="628377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4000" dirty="0" smtClean="0">
                <a:latin typeface="Merriweather" panose="00000500000000000000" pitchFamily="2" charset="0"/>
              </a:rPr>
              <a:t>METRICS</a:t>
            </a:r>
            <a:r>
              <a:rPr lang="en-GB" sz="4000" spc="-45" dirty="0" smtClean="0">
                <a:latin typeface="Merriweather" panose="00000500000000000000" pitchFamily="2" charset="0"/>
              </a:rPr>
              <a:t> </a:t>
            </a:r>
            <a:r>
              <a:rPr lang="en-GB" sz="4000" dirty="0" smtClean="0">
                <a:latin typeface="Merriweather" panose="00000500000000000000" pitchFamily="2" charset="0"/>
              </a:rPr>
              <a:t>&amp;</a:t>
            </a:r>
            <a:r>
              <a:rPr lang="en-GB" sz="4000" spc="-20" dirty="0" smtClean="0">
                <a:latin typeface="Merriweather" panose="00000500000000000000" pitchFamily="2" charset="0"/>
              </a:rPr>
              <a:t> </a:t>
            </a:r>
            <a:r>
              <a:rPr lang="en-GB" sz="4000" dirty="0" smtClean="0">
                <a:latin typeface="Merriweather" panose="00000500000000000000" pitchFamily="2" charset="0"/>
              </a:rPr>
              <a:t>PREDICTIVE</a:t>
            </a:r>
            <a:r>
              <a:rPr lang="en-GB" sz="4000" spc="-155" dirty="0" smtClean="0">
                <a:latin typeface="Merriweather" panose="00000500000000000000" pitchFamily="2" charset="0"/>
              </a:rPr>
              <a:t> </a:t>
            </a:r>
            <a:r>
              <a:rPr lang="en-GB" sz="4000" spc="-5" dirty="0" smtClean="0">
                <a:latin typeface="Merriweather" panose="00000500000000000000" pitchFamily="2" charset="0"/>
              </a:rPr>
              <a:t>ANALYTICS</a:t>
            </a:r>
            <a:endParaRPr lang="en-GB" sz="4000" spc="-5" dirty="0">
              <a:latin typeface="Merriweather" panose="00000500000000000000" pitchFamily="2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059940" y="1269950"/>
            <a:ext cx="7889240" cy="4710905"/>
          </a:xfrm>
          <a:prstGeom prst="rect">
            <a:avLst/>
          </a:prstGeom>
        </p:spPr>
        <p:txBody>
          <a:bodyPr vert="horz" wrap="square" lIns="0" tIns="57785" rIns="0" bIns="0" rtlCol="0">
            <a:spAutoFit/>
          </a:bodyPr>
          <a:lstStyle/>
          <a:p>
            <a:pPr marL="355600" marR="292735" indent="-342900">
              <a:lnSpc>
                <a:spcPts val="2810"/>
              </a:lnSpc>
              <a:spcBef>
                <a:spcPts val="455"/>
              </a:spcBef>
              <a:buClr>
                <a:srgbClr val="007EA2"/>
              </a:buClr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Discussion of marketing analytics has focused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on </a:t>
            </a:r>
            <a:r>
              <a:rPr sz="2600" spc="-7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validating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 prior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 investments.</a:t>
            </a:r>
            <a:endParaRPr sz="2600">
              <a:latin typeface="Arial MT"/>
              <a:cs typeface="Arial MT"/>
            </a:endParaRPr>
          </a:p>
          <a:p>
            <a:pPr>
              <a:spcBef>
                <a:spcPts val="55"/>
              </a:spcBef>
              <a:buClr>
                <a:srgbClr val="007EA2"/>
              </a:buClr>
              <a:buFont typeface="Arial MT"/>
              <a:buChar char="•"/>
            </a:pPr>
            <a:endParaRPr sz="3250">
              <a:latin typeface="Arial MT"/>
              <a:cs typeface="Arial MT"/>
            </a:endParaRPr>
          </a:p>
          <a:p>
            <a:pPr marL="355600" marR="5080" indent="-342900">
              <a:lnSpc>
                <a:spcPts val="2810"/>
              </a:lnSpc>
              <a:buClr>
                <a:srgbClr val="007EA2"/>
              </a:buClr>
              <a:buFont typeface="Arial MT"/>
              <a:buChar char="•"/>
              <a:tabLst>
                <a:tab pos="354965" algn="l"/>
                <a:tab pos="355600" algn="l"/>
              </a:tabLst>
            </a:pPr>
            <a:r>
              <a:rPr sz="2600" b="1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Predictive</a:t>
            </a:r>
            <a:r>
              <a:rPr sz="2600" b="1" spc="1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 </a:t>
            </a:r>
            <a:r>
              <a:rPr sz="2600" b="1" spc="-5" dirty="0">
                <a:solidFill>
                  <a:srgbClr val="221F1F"/>
                </a:solidFill>
                <a:latin typeface="Arial" panose="020B0604020202020204"/>
                <a:cs typeface="Arial" panose="020B0604020202020204"/>
              </a:rPr>
              <a:t>analytics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use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 large</a:t>
            </a:r>
            <a:r>
              <a:rPr sz="26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quantities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of</a:t>
            </a:r>
            <a:r>
              <a:rPr sz="26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data</a:t>
            </a:r>
            <a:r>
              <a:rPr sz="26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to </a:t>
            </a:r>
            <a:r>
              <a:rPr sz="2600" spc="-7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more accurately</a:t>
            </a:r>
            <a:r>
              <a:rPr sz="2600" spc="-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predict future</a:t>
            </a:r>
            <a:r>
              <a:rPr sz="2600" spc="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outcomes.</a:t>
            </a:r>
            <a:endParaRPr sz="2600">
              <a:latin typeface="Arial MT"/>
              <a:cs typeface="Arial MT"/>
            </a:endParaRPr>
          </a:p>
          <a:p>
            <a:pPr>
              <a:spcBef>
                <a:spcPts val="15"/>
              </a:spcBef>
              <a:buClr>
                <a:srgbClr val="007EA2"/>
              </a:buClr>
              <a:buFont typeface="Arial MT"/>
              <a:buChar char="•"/>
            </a:pPr>
            <a:endParaRPr sz="2950">
              <a:latin typeface="Arial MT"/>
              <a:cs typeface="Arial MT"/>
            </a:endParaRPr>
          </a:p>
          <a:p>
            <a:pPr marL="355600" marR="1525270" indent="-342900">
              <a:lnSpc>
                <a:spcPts val="2810"/>
              </a:lnSpc>
              <a:buClr>
                <a:srgbClr val="007EA2"/>
              </a:buClr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Marketing</a:t>
            </a:r>
            <a:r>
              <a:rPr sz="2600" spc="-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metrics</a:t>
            </a:r>
            <a:r>
              <a:rPr sz="26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enable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firms</a:t>
            </a:r>
            <a:r>
              <a:rPr sz="2600" spc="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to</a:t>
            </a:r>
            <a:r>
              <a:rPr sz="26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assess </a:t>
            </a:r>
            <a:r>
              <a:rPr sz="2600" spc="-7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performance</a:t>
            </a:r>
            <a:r>
              <a:rPr sz="2600" spc="-2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of</a:t>
            </a:r>
            <a:r>
              <a:rPr sz="2600" spc="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current</a:t>
            </a:r>
            <a:r>
              <a:rPr sz="2600" spc="-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initiatives.</a:t>
            </a:r>
            <a:endParaRPr sz="2600">
              <a:latin typeface="Arial MT"/>
              <a:cs typeface="Arial MT"/>
            </a:endParaRPr>
          </a:p>
          <a:p>
            <a:pPr>
              <a:spcBef>
                <a:spcPts val="10"/>
              </a:spcBef>
              <a:buClr>
                <a:srgbClr val="007EA2"/>
              </a:buClr>
              <a:buFont typeface="Arial MT"/>
              <a:buChar char="•"/>
            </a:pPr>
            <a:endParaRPr sz="2950">
              <a:latin typeface="Arial MT"/>
              <a:cs typeface="Arial MT"/>
            </a:endParaRPr>
          </a:p>
          <a:p>
            <a:pPr marL="355600" marR="52705" indent="-342900">
              <a:lnSpc>
                <a:spcPts val="2810"/>
              </a:lnSpc>
              <a:spcBef>
                <a:spcPts val="5"/>
              </a:spcBef>
              <a:buClr>
                <a:srgbClr val="007EA2"/>
              </a:buClr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Predictive analytics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is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a “crystal ball” through which </a:t>
            </a:r>
            <a:r>
              <a:rPr sz="2600" spc="-7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marketers can predict the </a:t>
            </a:r>
            <a:r>
              <a:rPr sz="2600" spc="5" dirty="0">
                <a:solidFill>
                  <a:srgbClr val="221F1F"/>
                </a:solidFill>
                <a:latin typeface="Arial MT"/>
                <a:cs typeface="Arial MT"/>
              </a:rPr>
              <a:t>success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of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future </a:t>
            </a:r>
            <a:r>
              <a:rPr sz="26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initiatives.</a:t>
            </a:r>
            <a:endParaRPr sz="26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2253343" y="276999"/>
            <a:ext cx="13552714" cy="824456"/>
          </a:xfrm>
          <a:prstGeom prst="rect">
            <a:avLst/>
          </a:prstGeom>
        </p:spPr>
        <p:txBody>
          <a:bodyPr vert="horz" wrap="square" lIns="0" tIns="267843" rIns="0" bIns="0" rtlCol="0" anchor="ctr">
            <a:spAutoFit/>
          </a:bodyPr>
          <a:lstStyle/>
          <a:p>
            <a:pPr marL="3932555" marR="5080">
              <a:lnSpc>
                <a:spcPct val="100000"/>
              </a:lnSpc>
              <a:spcBef>
                <a:spcPts val="100"/>
              </a:spcBef>
            </a:pPr>
            <a:r>
              <a:rPr sz="3600" spc="-5" dirty="0">
                <a:latin typeface="Merriweather" panose="00000500000000000000" pitchFamily="2" charset="0"/>
              </a:rPr>
              <a:t>Metrics</a:t>
            </a:r>
            <a:r>
              <a:rPr sz="3600" spc="-40" dirty="0">
                <a:latin typeface="Merriweather" panose="00000500000000000000" pitchFamily="2" charset="0"/>
              </a:rPr>
              <a:t> </a:t>
            </a:r>
            <a:r>
              <a:rPr sz="3600" spc="-5" dirty="0">
                <a:latin typeface="Merriweather" panose="00000500000000000000" pitchFamily="2" charset="0"/>
              </a:rPr>
              <a:t>for</a:t>
            </a:r>
            <a:r>
              <a:rPr sz="3600" spc="-30" dirty="0">
                <a:latin typeface="Merriweather" panose="00000500000000000000" pitchFamily="2" charset="0"/>
              </a:rPr>
              <a:t> </a:t>
            </a:r>
            <a:r>
              <a:rPr sz="3600" spc="-5" dirty="0" smtClean="0">
                <a:latin typeface="Merriweather" panose="00000500000000000000" pitchFamily="2" charset="0"/>
              </a:rPr>
              <a:t>Marketing</a:t>
            </a:r>
            <a:r>
              <a:rPr lang="en-CA" sz="3600" spc="-5" dirty="0" smtClean="0">
                <a:latin typeface="Merriweather" panose="00000500000000000000" pitchFamily="2" charset="0"/>
              </a:rPr>
              <a:t> </a:t>
            </a:r>
            <a:r>
              <a:rPr sz="3600" spc="-5" dirty="0" smtClean="0">
                <a:latin typeface="Merriweather" panose="00000500000000000000" pitchFamily="2" charset="0"/>
              </a:rPr>
              <a:t>Control</a:t>
            </a:r>
            <a:endParaRPr sz="3600" spc="-5" dirty="0">
              <a:latin typeface="Merriweather" panose="00000500000000000000" pitchFamily="2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885" y="1461699"/>
            <a:ext cx="11288486" cy="4936544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355600" marR="5080" indent="-342900">
              <a:lnSpc>
                <a:spcPct val="150000"/>
              </a:lnSpc>
              <a:spcBef>
                <a:spcPts val="415"/>
              </a:spcBef>
              <a:buClr>
                <a:srgbClr val="007EA2"/>
              </a:buClr>
              <a:buChar char="•"/>
              <a:tabLst>
                <a:tab pos="354965" algn="l"/>
                <a:tab pos="355600" algn="l"/>
              </a:tabLst>
            </a:pPr>
            <a:r>
              <a:rPr sz="3600" dirty="0">
                <a:solidFill>
                  <a:srgbClr val="221F1F"/>
                </a:solidFill>
                <a:latin typeface="Arial MT"/>
                <a:cs typeface="Arial MT"/>
              </a:rPr>
              <a:t>Marketing</a:t>
            </a:r>
            <a:r>
              <a:rPr sz="3600" spc="-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3600" dirty="0">
                <a:solidFill>
                  <a:srgbClr val="221F1F"/>
                </a:solidFill>
                <a:latin typeface="Arial MT"/>
                <a:cs typeface="Arial MT"/>
              </a:rPr>
              <a:t>control means</a:t>
            </a:r>
            <a:r>
              <a:rPr sz="3600" spc="-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3600" dirty="0">
                <a:solidFill>
                  <a:srgbClr val="221F1F"/>
                </a:solidFill>
                <a:latin typeface="Arial MT"/>
                <a:cs typeface="Arial MT"/>
              </a:rPr>
              <a:t>the</a:t>
            </a:r>
            <a:r>
              <a:rPr sz="3600" spc="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3600" spc="-5" dirty="0">
                <a:solidFill>
                  <a:srgbClr val="221F1F"/>
                </a:solidFill>
                <a:latin typeface="Arial MT"/>
                <a:cs typeface="Arial MT"/>
              </a:rPr>
              <a:t>ability</a:t>
            </a:r>
            <a:r>
              <a:rPr sz="3600" spc="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3600" dirty="0">
                <a:solidFill>
                  <a:srgbClr val="221F1F"/>
                </a:solidFill>
                <a:latin typeface="Arial MT"/>
                <a:cs typeface="Arial MT"/>
              </a:rPr>
              <a:t>to identify </a:t>
            </a:r>
            <a:r>
              <a:rPr sz="36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3600" dirty="0">
                <a:solidFill>
                  <a:srgbClr val="221F1F"/>
                </a:solidFill>
                <a:latin typeface="Arial MT"/>
                <a:cs typeface="Arial MT"/>
              </a:rPr>
              <a:t>variance in </a:t>
            </a:r>
            <a:r>
              <a:rPr sz="3600" spc="5" dirty="0">
                <a:solidFill>
                  <a:srgbClr val="221F1F"/>
                </a:solidFill>
                <a:latin typeface="Arial MT"/>
                <a:cs typeface="Arial MT"/>
              </a:rPr>
              <a:t>expected </a:t>
            </a:r>
            <a:r>
              <a:rPr sz="3600" dirty="0">
                <a:solidFill>
                  <a:srgbClr val="221F1F"/>
                </a:solidFill>
                <a:latin typeface="Arial MT"/>
                <a:cs typeface="Arial MT"/>
              </a:rPr>
              <a:t>performance – </a:t>
            </a:r>
            <a:r>
              <a:rPr sz="3600" spc="-5" dirty="0">
                <a:solidFill>
                  <a:srgbClr val="221F1F"/>
                </a:solidFill>
                <a:latin typeface="Arial MT"/>
                <a:cs typeface="Arial MT"/>
              </a:rPr>
              <a:t>both positive </a:t>
            </a:r>
            <a:r>
              <a:rPr sz="3600" spc="-7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3600" dirty="0">
                <a:solidFill>
                  <a:srgbClr val="221F1F"/>
                </a:solidFill>
                <a:latin typeface="Arial MT"/>
                <a:cs typeface="Arial MT"/>
              </a:rPr>
              <a:t>and negative</a:t>
            </a:r>
            <a:r>
              <a:rPr sz="3600" spc="-2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3600" dirty="0">
                <a:solidFill>
                  <a:srgbClr val="221F1F"/>
                </a:solidFill>
                <a:latin typeface="Arial MT"/>
                <a:cs typeface="Arial MT"/>
              </a:rPr>
              <a:t>– </a:t>
            </a:r>
            <a:r>
              <a:rPr sz="3600" spc="-5" dirty="0">
                <a:solidFill>
                  <a:srgbClr val="221F1F"/>
                </a:solidFill>
                <a:latin typeface="Arial MT"/>
                <a:cs typeface="Arial MT"/>
              </a:rPr>
              <a:t>as</a:t>
            </a:r>
            <a:r>
              <a:rPr sz="3600" dirty="0">
                <a:solidFill>
                  <a:srgbClr val="221F1F"/>
                </a:solidFill>
                <a:latin typeface="Arial MT"/>
                <a:cs typeface="Arial MT"/>
              </a:rPr>
              <a:t> soon</a:t>
            </a:r>
            <a:r>
              <a:rPr sz="3600" spc="-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3600" spc="-5" dirty="0">
                <a:solidFill>
                  <a:srgbClr val="221F1F"/>
                </a:solidFill>
                <a:latin typeface="Arial MT"/>
                <a:cs typeface="Arial MT"/>
              </a:rPr>
              <a:t>as</a:t>
            </a:r>
            <a:r>
              <a:rPr sz="36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3600" spc="-5" dirty="0">
                <a:solidFill>
                  <a:srgbClr val="221F1F"/>
                </a:solidFill>
                <a:latin typeface="Arial MT"/>
                <a:cs typeface="Arial MT"/>
              </a:rPr>
              <a:t>they</a:t>
            </a:r>
            <a:r>
              <a:rPr sz="360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3600" spc="-25" dirty="0">
                <a:solidFill>
                  <a:srgbClr val="221F1F"/>
                </a:solidFill>
                <a:latin typeface="Arial MT"/>
                <a:cs typeface="Arial MT"/>
              </a:rPr>
              <a:t>occur.</a:t>
            </a:r>
            <a:endParaRPr sz="3600" dirty="0">
              <a:latin typeface="Arial MT"/>
              <a:cs typeface="Arial MT"/>
            </a:endParaRPr>
          </a:p>
          <a:p>
            <a:pPr>
              <a:lnSpc>
                <a:spcPct val="150000"/>
              </a:lnSpc>
              <a:spcBef>
                <a:spcPts val="5"/>
              </a:spcBef>
              <a:buClr>
                <a:srgbClr val="007EA2"/>
              </a:buClr>
              <a:buFont typeface="Arial MT"/>
              <a:buChar char="•"/>
            </a:pPr>
            <a:endParaRPr sz="3600" dirty="0">
              <a:latin typeface="Arial MT"/>
              <a:cs typeface="Arial MT"/>
            </a:endParaRPr>
          </a:p>
          <a:p>
            <a:pPr marL="812800" marR="300990" lvl="1" indent="-342900">
              <a:lnSpc>
                <a:spcPct val="150000"/>
              </a:lnSpc>
              <a:buClr>
                <a:srgbClr val="007EA2"/>
              </a:buClr>
              <a:buFont typeface="Wingdings" panose="05000000000000000000"/>
              <a:buChar char=""/>
              <a:tabLst>
                <a:tab pos="812800" algn="l"/>
                <a:tab pos="813435" algn="l"/>
              </a:tabLst>
            </a:pPr>
            <a:r>
              <a:rPr sz="3600" spc="-5" dirty="0">
                <a:solidFill>
                  <a:srgbClr val="221F1F"/>
                </a:solidFill>
                <a:latin typeface="Arial MT"/>
                <a:cs typeface="Arial MT"/>
              </a:rPr>
              <a:t>Enables </a:t>
            </a:r>
            <a:r>
              <a:rPr sz="3600" dirty="0">
                <a:solidFill>
                  <a:srgbClr val="221F1F"/>
                </a:solidFill>
                <a:latin typeface="Arial MT"/>
                <a:cs typeface="Arial MT"/>
              </a:rPr>
              <a:t>marketers to </a:t>
            </a:r>
            <a:r>
              <a:rPr sz="3600" spc="-5" dirty="0">
                <a:solidFill>
                  <a:srgbClr val="221F1F"/>
                </a:solidFill>
                <a:latin typeface="Arial MT"/>
                <a:cs typeface="Arial MT"/>
              </a:rPr>
              <a:t>adjust their actions before </a:t>
            </a:r>
            <a:r>
              <a:rPr sz="3600" spc="-65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3600" spc="-5" dirty="0">
                <a:solidFill>
                  <a:srgbClr val="221F1F"/>
                </a:solidFill>
                <a:latin typeface="Arial MT"/>
                <a:cs typeface="Arial MT"/>
              </a:rPr>
              <a:t>greater</a:t>
            </a:r>
            <a:r>
              <a:rPr sz="36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3600" spc="-5" dirty="0">
                <a:solidFill>
                  <a:srgbClr val="221F1F"/>
                </a:solidFill>
                <a:latin typeface="Arial MT"/>
                <a:cs typeface="Arial MT"/>
              </a:rPr>
              <a:t>losses</a:t>
            </a:r>
            <a:r>
              <a:rPr sz="3600" spc="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3600" spc="-5" dirty="0">
                <a:solidFill>
                  <a:srgbClr val="221F1F"/>
                </a:solidFill>
                <a:latin typeface="Arial MT"/>
                <a:cs typeface="Arial MT"/>
              </a:rPr>
              <a:t>or </a:t>
            </a:r>
            <a:r>
              <a:rPr sz="3600" spc="-10" dirty="0">
                <a:solidFill>
                  <a:srgbClr val="221F1F"/>
                </a:solidFill>
                <a:latin typeface="Arial MT"/>
                <a:cs typeface="Arial MT"/>
              </a:rPr>
              <a:t>inefficiencies</a:t>
            </a:r>
            <a:r>
              <a:rPr sz="3600" spc="4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3600" spc="-5" dirty="0">
                <a:solidFill>
                  <a:srgbClr val="221F1F"/>
                </a:solidFill>
                <a:latin typeface="Arial MT"/>
                <a:cs typeface="Arial MT"/>
              </a:rPr>
              <a:t>are</a:t>
            </a:r>
            <a:r>
              <a:rPr sz="36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3600" spc="-5" dirty="0">
                <a:solidFill>
                  <a:srgbClr val="221F1F"/>
                </a:solidFill>
                <a:latin typeface="Arial MT"/>
                <a:cs typeface="Arial MT"/>
              </a:rPr>
              <a:t>accumulated</a:t>
            </a:r>
            <a:endParaRPr sz="36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220686" y="255512"/>
            <a:ext cx="7912516" cy="566822"/>
          </a:xfrm>
          <a:prstGeom prst="rect">
            <a:avLst/>
          </a:prstGeom>
        </p:spPr>
        <p:txBody>
          <a:bodyPr vert="horz" wrap="square" lIns="0" tIns="12700" rIns="0" bIns="0" rtlCol="0" anchor="ctr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GB" sz="3600" spc="-5" dirty="0" smtClean="0">
                <a:latin typeface="Merriweather" panose="00000500000000000000" pitchFamily="2" charset="0"/>
              </a:rPr>
              <a:t>KEY</a:t>
            </a:r>
            <a:r>
              <a:rPr lang="en-GB" sz="3600" spc="-55" dirty="0" smtClean="0">
                <a:latin typeface="Merriweather" panose="00000500000000000000" pitchFamily="2" charset="0"/>
              </a:rPr>
              <a:t> </a:t>
            </a:r>
            <a:r>
              <a:rPr lang="en-GB" sz="3600" spc="-5" dirty="0" smtClean="0">
                <a:latin typeface="Merriweather" panose="00000500000000000000" pitchFamily="2" charset="0"/>
              </a:rPr>
              <a:t>MARKETING</a:t>
            </a:r>
            <a:r>
              <a:rPr lang="en-GB" sz="3600" spc="-50" dirty="0" smtClean="0">
                <a:latin typeface="Merriweather" panose="00000500000000000000" pitchFamily="2" charset="0"/>
              </a:rPr>
              <a:t> </a:t>
            </a:r>
            <a:r>
              <a:rPr lang="en-GB" sz="3600" dirty="0" smtClean="0">
                <a:latin typeface="Merriweather" panose="00000500000000000000" pitchFamily="2" charset="0"/>
              </a:rPr>
              <a:t>METRICS</a:t>
            </a:r>
            <a:endParaRPr lang="en-GB" sz="3600" dirty="0">
              <a:latin typeface="Merriweather" panose="00000500000000000000" pitchFamily="2" charset="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17684" y="1239271"/>
            <a:ext cx="10436859" cy="386714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indent="-342900">
              <a:lnSpc>
                <a:spcPts val="2655"/>
              </a:lnSpc>
              <a:spcBef>
                <a:spcPts val="105"/>
              </a:spcBef>
              <a:buClr>
                <a:srgbClr val="007EA2"/>
              </a:buClr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Click-through</a:t>
            </a:r>
            <a:r>
              <a:rPr sz="2600" spc="-5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rate</a:t>
            </a:r>
            <a:endParaRPr sz="2600" dirty="0">
              <a:latin typeface="Arial MT"/>
              <a:cs typeface="Arial MT"/>
            </a:endParaRPr>
          </a:p>
          <a:p>
            <a:pPr marL="500380">
              <a:lnSpc>
                <a:spcPts val="2655"/>
              </a:lnSpc>
            </a:pP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(click-throughs</a:t>
            </a:r>
            <a:r>
              <a:rPr sz="2600" spc="-2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/impressions)</a:t>
            </a:r>
            <a:r>
              <a:rPr sz="2600" spc="-5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*</a:t>
            </a:r>
            <a:r>
              <a:rPr sz="2600" spc="-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100</a:t>
            </a:r>
            <a:endParaRPr sz="2600" dirty="0">
              <a:latin typeface="Arial MT"/>
              <a:cs typeface="Arial MT"/>
            </a:endParaRPr>
          </a:p>
          <a:p>
            <a:pPr marL="355600" indent="-342900">
              <a:spcBef>
                <a:spcPts val="60"/>
              </a:spcBef>
              <a:buClr>
                <a:srgbClr val="007EA2"/>
              </a:buClr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Conversion</a:t>
            </a:r>
            <a:r>
              <a:rPr sz="2600" spc="-6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rate</a:t>
            </a:r>
            <a:endParaRPr sz="2600" dirty="0">
              <a:latin typeface="Arial MT"/>
              <a:cs typeface="Arial MT"/>
            </a:endParaRPr>
          </a:p>
          <a:p>
            <a:pPr marL="500380">
              <a:spcBef>
                <a:spcPts val="60"/>
              </a:spcBef>
            </a:pP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#</a:t>
            </a:r>
            <a:r>
              <a:rPr sz="26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of</a:t>
            </a:r>
            <a:r>
              <a:rPr sz="2600" spc="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goal</a:t>
            </a:r>
            <a:r>
              <a:rPr sz="26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achievements/#</a:t>
            </a:r>
            <a:r>
              <a:rPr sz="2600" spc="-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of</a:t>
            </a:r>
            <a:r>
              <a:rPr sz="2600" spc="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website</a:t>
            </a:r>
            <a:r>
              <a:rPr sz="2600" spc="-2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visitors</a:t>
            </a:r>
            <a:endParaRPr sz="2600" dirty="0">
              <a:latin typeface="Arial MT"/>
              <a:cs typeface="Arial MT"/>
            </a:endParaRPr>
          </a:p>
          <a:p>
            <a:pPr marL="354965" marR="3182620" indent="-354965">
              <a:lnSpc>
                <a:spcPct val="102000"/>
              </a:lnSpc>
              <a:spcBef>
                <a:spcPts val="10"/>
              </a:spcBef>
              <a:buClr>
                <a:srgbClr val="007EA2"/>
              </a:buClr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Cost per order </a:t>
            </a:r>
            <a:r>
              <a:rPr sz="26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advertising</a:t>
            </a:r>
            <a:r>
              <a:rPr sz="2600" spc="-8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costs/orders</a:t>
            </a:r>
            <a:endParaRPr sz="2600" dirty="0">
              <a:latin typeface="Arial MT"/>
              <a:cs typeface="Arial MT"/>
            </a:endParaRPr>
          </a:p>
          <a:p>
            <a:pPr marL="355600" indent="-342900">
              <a:spcBef>
                <a:spcPts val="60"/>
              </a:spcBef>
              <a:buClr>
                <a:srgbClr val="007EA2"/>
              </a:buClr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Margin</a:t>
            </a:r>
            <a:r>
              <a:rPr sz="2600" spc="-2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of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sales</a:t>
            </a:r>
            <a:endParaRPr sz="2600" dirty="0">
              <a:latin typeface="Arial MT"/>
              <a:cs typeface="Arial MT"/>
            </a:endParaRPr>
          </a:p>
          <a:p>
            <a:pPr marL="500380">
              <a:spcBef>
                <a:spcPts val="70"/>
              </a:spcBef>
            </a:pP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selling</a:t>
            </a:r>
            <a:r>
              <a:rPr sz="2600" spc="-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price</a:t>
            </a:r>
            <a:r>
              <a:rPr sz="2600" spc="-1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per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unit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 (£)</a:t>
            </a:r>
            <a:r>
              <a:rPr sz="26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-</a:t>
            </a:r>
            <a:r>
              <a:rPr sz="2600" spc="-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5" dirty="0">
                <a:solidFill>
                  <a:srgbClr val="221F1F"/>
                </a:solidFill>
                <a:latin typeface="Arial MT"/>
                <a:cs typeface="Arial MT"/>
              </a:rPr>
              <a:t>cost</a:t>
            </a:r>
            <a:r>
              <a:rPr sz="2600" spc="-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per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unit</a:t>
            </a:r>
            <a:r>
              <a:rPr sz="2600" spc="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(£)</a:t>
            </a:r>
            <a:endParaRPr sz="2600" dirty="0">
              <a:latin typeface="Arial MT"/>
              <a:cs typeface="Arial MT"/>
            </a:endParaRPr>
          </a:p>
          <a:p>
            <a:pPr marL="355600" indent="-342900">
              <a:spcBef>
                <a:spcPts val="65"/>
              </a:spcBef>
              <a:buClr>
                <a:srgbClr val="007EA2"/>
              </a:buClr>
              <a:buChar char="•"/>
              <a:tabLst>
                <a:tab pos="354965" algn="l"/>
                <a:tab pos="355600" algn="l"/>
              </a:tabLst>
            </a:pP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Churn</a:t>
            </a:r>
            <a:r>
              <a:rPr sz="2600" spc="-4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rate</a:t>
            </a:r>
            <a:endParaRPr sz="2600" dirty="0">
              <a:latin typeface="Arial MT"/>
              <a:cs typeface="Arial MT"/>
            </a:endParaRPr>
          </a:p>
          <a:p>
            <a:pPr marL="500380" marR="5080">
              <a:lnSpc>
                <a:spcPct val="70000"/>
              </a:lnSpc>
              <a:spcBef>
                <a:spcPts val="995"/>
              </a:spcBef>
            </a:pP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(#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of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 customers</a:t>
            </a:r>
            <a:r>
              <a:rPr sz="2600" spc="-3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lost</a:t>
            </a:r>
            <a:r>
              <a:rPr sz="2600" spc="-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at</a:t>
            </a:r>
            <a:r>
              <a:rPr sz="26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end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of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prior</a:t>
            </a:r>
            <a:r>
              <a:rPr sz="26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period/#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of </a:t>
            </a:r>
            <a:r>
              <a:rPr sz="2600" spc="-7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customers</a:t>
            </a:r>
            <a:r>
              <a:rPr sz="2600" spc="-3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at</a:t>
            </a:r>
            <a:r>
              <a:rPr sz="2600" spc="5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beginning</a:t>
            </a:r>
            <a:r>
              <a:rPr sz="2600" spc="-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of</a:t>
            </a:r>
            <a:r>
              <a:rPr sz="2600" spc="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prior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spc="-5" dirty="0">
                <a:solidFill>
                  <a:srgbClr val="221F1F"/>
                </a:solidFill>
                <a:latin typeface="Arial MT"/>
                <a:cs typeface="Arial MT"/>
              </a:rPr>
              <a:t>period)</a:t>
            </a:r>
            <a:r>
              <a:rPr sz="2600" spc="-10" dirty="0">
                <a:solidFill>
                  <a:srgbClr val="221F1F"/>
                </a:solidFill>
                <a:latin typeface="Arial MT"/>
                <a:cs typeface="Arial MT"/>
              </a:rPr>
              <a:t> </a:t>
            </a:r>
            <a:r>
              <a:rPr sz="2600" dirty="0">
                <a:solidFill>
                  <a:srgbClr val="221F1F"/>
                </a:solidFill>
                <a:latin typeface="Arial MT"/>
                <a:cs typeface="Arial MT"/>
              </a:rPr>
              <a:t>* 100</a:t>
            </a:r>
            <a:endParaRPr sz="2600" dirty="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rtlCol="0"/>
          <a:lstStyle/>
          <a:p>
            <a:pPr>
              <a:defRPr/>
            </a:pPr>
            <a:r>
              <a:rPr lang="en-GB" altLang="en-US" dirty="0">
                <a:solidFill>
                  <a:schemeClr val="accent3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      Typical Digital Objectives</a:t>
            </a:r>
            <a:endParaRPr lang="en-GB" altLang="en-US" dirty="0">
              <a:solidFill>
                <a:schemeClr val="accent3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ubtitle 2"/>
          <p:cNvSpPr>
            <a:spLocks noGrp="1"/>
          </p:cNvSpPr>
          <p:nvPr>
            <p:ph idx="1"/>
          </p:nvPr>
        </p:nvSpPr>
        <p:spPr>
          <a:xfrm>
            <a:off x="2266950" y="1825625"/>
            <a:ext cx="6076950" cy="4351338"/>
          </a:xfrm>
        </p:spPr>
        <p:txBody>
          <a:bodyPr/>
          <a:lstStyle/>
          <a:p>
            <a:pPr marL="342900" indent="-342900">
              <a:spcBef>
                <a:spcPct val="0"/>
              </a:spcBef>
              <a:buSzTx/>
              <a:buFontTx/>
              <a:buChar char="•"/>
            </a:pPr>
            <a:r>
              <a:rPr lang="en-GB" altLang="en-US" dirty="0">
                <a:cs typeface="Arial" panose="020B0604020202020204" pitchFamily="34" charset="0"/>
              </a:rPr>
              <a:t>Growth</a:t>
            </a:r>
            <a:endParaRPr lang="en-GB" altLang="en-US" dirty="0">
              <a:cs typeface="Arial" panose="020B0604020202020204" pitchFamily="34" charset="0"/>
            </a:endParaRPr>
          </a:p>
          <a:p>
            <a:pPr marL="342900" indent="-342900">
              <a:spcBef>
                <a:spcPct val="0"/>
              </a:spcBef>
              <a:buSzTx/>
              <a:buFontTx/>
              <a:buChar char="•"/>
            </a:pPr>
            <a:r>
              <a:rPr lang="en-GB" altLang="en-US" dirty="0">
                <a:cs typeface="Arial" panose="020B0604020202020204" pitchFamily="34" charset="0"/>
              </a:rPr>
              <a:t>Acquisition</a:t>
            </a:r>
            <a:endParaRPr lang="en-GB" altLang="en-US" dirty="0">
              <a:cs typeface="Arial" panose="020B0604020202020204" pitchFamily="34" charset="0"/>
            </a:endParaRPr>
          </a:p>
          <a:p>
            <a:pPr marL="342900" indent="-342900">
              <a:spcBef>
                <a:spcPct val="0"/>
              </a:spcBef>
              <a:buSzTx/>
              <a:buFontTx/>
              <a:buChar char="•"/>
            </a:pPr>
            <a:r>
              <a:rPr lang="en-GB" altLang="en-US" dirty="0">
                <a:cs typeface="Arial" panose="020B0604020202020204" pitchFamily="34" charset="0"/>
              </a:rPr>
              <a:t>Conversion</a:t>
            </a:r>
            <a:endParaRPr lang="en-GB" altLang="en-US" dirty="0">
              <a:cs typeface="Arial" panose="020B0604020202020204" pitchFamily="34" charset="0"/>
            </a:endParaRPr>
          </a:p>
          <a:p>
            <a:pPr marL="342900" indent="-342900">
              <a:spcBef>
                <a:spcPct val="0"/>
              </a:spcBef>
              <a:buSzTx/>
              <a:buFontTx/>
              <a:buChar char="•"/>
            </a:pPr>
            <a:r>
              <a:rPr lang="en-GB" altLang="en-US" dirty="0">
                <a:cs typeface="Arial" panose="020B0604020202020204" pitchFamily="34" charset="0"/>
              </a:rPr>
              <a:t>Retention</a:t>
            </a:r>
            <a:endParaRPr lang="en-GB" altLang="en-US" dirty="0">
              <a:cs typeface="Arial" panose="020B0604020202020204" pitchFamily="34" charset="0"/>
            </a:endParaRPr>
          </a:p>
          <a:p>
            <a:pPr marL="342900" indent="-342900">
              <a:spcBef>
                <a:spcPct val="0"/>
              </a:spcBef>
              <a:buSzTx/>
            </a:pPr>
            <a:endParaRPr lang="en-GB" altLang="en-US" dirty="0">
              <a:cs typeface="Arial" panose="020B0604020202020204" pitchFamily="34" charset="0"/>
            </a:endParaRPr>
          </a:p>
          <a:p>
            <a:pPr marL="342900" indent="-342900">
              <a:spcBef>
                <a:spcPct val="0"/>
              </a:spcBef>
              <a:buSzTx/>
            </a:pPr>
            <a:endParaRPr lang="en-GB" altLang="en-US" dirty="0">
              <a:cs typeface="Arial" panose="020B0604020202020204" pitchFamily="34" charset="0"/>
            </a:endParaRPr>
          </a:p>
          <a:p>
            <a:pPr marL="342900" indent="-342900">
              <a:spcBef>
                <a:spcPct val="0"/>
              </a:spcBef>
              <a:buSzTx/>
            </a:pPr>
            <a:r>
              <a:rPr lang="en-GB" altLang="en-US" dirty="0">
                <a:cs typeface="Arial" panose="020B0604020202020204" pitchFamily="34" charset="0"/>
              </a:rPr>
              <a:t>All objectives must be </a:t>
            </a:r>
            <a:r>
              <a:rPr lang="en-GB" altLang="en-US" b="1" dirty="0">
                <a:solidFill>
                  <a:srgbClr val="009A72"/>
                </a:solidFill>
                <a:cs typeface="Arial" panose="020B0604020202020204" pitchFamily="34" charset="0"/>
              </a:rPr>
              <a:t>SMART</a:t>
            </a:r>
            <a:endParaRPr lang="en-GB" altLang="en-US" b="1" dirty="0">
              <a:solidFill>
                <a:srgbClr val="009A72"/>
              </a:solidFill>
              <a:cs typeface="Arial" panose="020B0604020202020204" pitchFamily="34" charset="0"/>
            </a:endParaRPr>
          </a:p>
          <a:p>
            <a:pPr marL="342900" indent="-342900">
              <a:spcBef>
                <a:spcPct val="0"/>
              </a:spcBef>
              <a:buSzTx/>
            </a:pPr>
            <a:endParaRPr lang="en-GB" altLang="en-US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2719" y="380788"/>
            <a:ext cx="10515600" cy="1325563"/>
          </a:xfrm>
        </p:spPr>
        <p:txBody>
          <a:bodyPr/>
          <a:lstStyle/>
          <a:p>
            <a:r>
              <a:rPr lang="en-GB" altLang="en-US" dirty="0">
                <a:cs typeface="Arial" panose="020B0604020202020204" pitchFamily="34" charset="0"/>
              </a:rPr>
              <a:t>                </a:t>
            </a:r>
            <a:r>
              <a:rPr lang="en-GB" altLang="en-US" dirty="0" smtClean="0">
                <a:latin typeface="Merriweather" panose="00000500000000000000" pitchFamily="2" charset="0"/>
                <a:cs typeface="Arial" panose="020B0604020202020204" pitchFamily="34" charset="0"/>
              </a:rPr>
              <a:t>DIGITAL OBJECTIVES</a:t>
            </a:r>
            <a:endParaRPr lang="en-SG" dirty="0">
              <a:latin typeface="Merriweather" panose="00000500000000000000" pitchFamily="2" charset="0"/>
            </a:endParaRPr>
          </a:p>
        </p:txBody>
      </p:sp>
      <p:pic>
        <p:nvPicPr>
          <p:cNvPr id="4" name="Picture 2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9031" y="1595749"/>
            <a:ext cx="8562975" cy="4881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altLang="en-US" dirty="0">
                <a:solidFill>
                  <a:srgbClr val="009A72"/>
                </a:solidFill>
                <a:cs typeface="Arial" panose="020B0604020202020204" pitchFamily="34" charset="0"/>
              </a:rPr>
              <a:t>        Strategy - Positioning</a:t>
            </a:r>
            <a:endParaRPr lang="en-SG" dirty="0"/>
          </a:p>
        </p:txBody>
      </p:sp>
      <p:pic>
        <p:nvPicPr>
          <p:cNvPr id="4" name="Picture 1"/>
          <p:cNvPicPr>
            <a:picLocks noGrp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278" t="19295" r="4861" b="17378"/>
          <a:stretch>
            <a:fillRect/>
          </a:stretch>
        </p:blipFill>
        <p:spPr bwMode="auto">
          <a:xfrm>
            <a:off x="1610465" y="1863139"/>
            <a:ext cx="7580419" cy="4162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7715" y="365125"/>
            <a:ext cx="8150160" cy="1325563"/>
          </a:xfrm>
        </p:spPr>
        <p:txBody>
          <a:bodyPr/>
          <a:lstStyle/>
          <a:p>
            <a:r>
              <a:rPr lang="en-CA" altLang="en-US" dirty="0">
                <a:solidFill>
                  <a:srgbClr val="009A72"/>
                </a:solidFill>
                <a:cs typeface="Arial" panose="020B0604020202020204" pitchFamily="34" charset="0"/>
              </a:rPr>
              <a:t>         Strategy - Segmentation</a:t>
            </a:r>
            <a:endParaRPr lang="en-SG" dirty="0"/>
          </a:p>
        </p:txBody>
      </p:sp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19249" y="1690688"/>
            <a:ext cx="8048625" cy="4763236"/>
          </a:xfrm>
          <a:noFill/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rtlCol="0"/>
          <a:lstStyle/>
          <a:p>
            <a:pPr>
              <a:defRPr/>
            </a:pPr>
            <a:r>
              <a:rPr lang="en-GB" altLang="en-US" sz="2400" dirty="0">
                <a:solidFill>
                  <a:schemeClr val="accent3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          </a:t>
            </a:r>
            <a:r>
              <a:rPr lang="en-GB" altLang="en-US" sz="2800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Tactics 7P’s adapted for Digital Marketing</a:t>
            </a:r>
            <a:endParaRPr lang="en-GB" altLang="en-US" sz="2800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pic>
        <p:nvPicPr>
          <p:cNvPr id="5" name="Picture 9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" t="5991" r="1666" b="17395"/>
          <a:stretch>
            <a:fillRect/>
          </a:stretch>
        </p:blipFill>
        <p:spPr bwMode="auto">
          <a:xfrm>
            <a:off x="1321554" y="1856228"/>
            <a:ext cx="9022595" cy="4106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1552575" y="5808663"/>
            <a:ext cx="8553450" cy="48736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CA" dirty="0">
                <a:solidFill>
                  <a:srgbClr val="000000"/>
                </a:solidFill>
                <a:cs typeface="Calibri" panose="020F0502020204030204"/>
              </a:rPr>
              <a:t>8</a:t>
            </a:r>
            <a:r>
              <a:rPr lang="en-CA" sz="825" dirty="0">
                <a:solidFill>
                  <a:srgbClr val="000000"/>
                </a:solidFill>
                <a:cs typeface="Calibri" panose="020F0502020204030204"/>
              </a:rPr>
              <a:t>th</a:t>
            </a:r>
            <a:r>
              <a:rPr lang="en-CA" dirty="0">
                <a:solidFill>
                  <a:srgbClr val="000000"/>
                </a:solidFill>
                <a:cs typeface="Calibri" panose="020F0502020204030204"/>
              </a:rPr>
              <a:t> P = Partnerships</a:t>
            </a:r>
            <a:endParaRPr lang="en-CA" dirty="0">
              <a:solidFill>
                <a:srgbClr val="000000"/>
              </a:solidFill>
              <a:cs typeface="Calibri" panose="020F05020202040302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rtlCol="0"/>
          <a:lstStyle/>
          <a:p>
            <a:pPr>
              <a:defRPr/>
            </a:pPr>
            <a:r>
              <a:rPr lang="en-GB" altLang="en-US" dirty="0">
                <a:solidFill>
                  <a:schemeClr val="accent3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      Platforms</a:t>
            </a:r>
            <a:endParaRPr lang="en-GB" altLang="en-US" dirty="0">
              <a:solidFill>
                <a:schemeClr val="accent3"/>
              </a:solidFill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" name="Subtitle 2"/>
          <p:cNvSpPr>
            <a:spLocks noGrp="1"/>
          </p:cNvSpPr>
          <p:nvPr>
            <p:ph idx="1"/>
          </p:nvPr>
        </p:nvSpPr>
        <p:spPr>
          <a:xfrm>
            <a:off x="838200" y="1825625"/>
            <a:ext cx="9791700" cy="4351338"/>
          </a:xfrm>
        </p:spPr>
        <p:txBody>
          <a:bodyPr>
            <a:normAutofit lnSpcReduction="10000"/>
          </a:bodyPr>
          <a:lstStyle/>
          <a:p>
            <a:pPr marL="342900" indent="-342900">
              <a:spcBef>
                <a:spcPct val="0"/>
              </a:spcBef>
              <a:buSzTx/>
              <a:buFontTx/>
              <a:buChar char="•"/>
            </a:pPr>
            <a:r>
              <a:rPr lang="en-GB" altLang="en-US" dirty="0">
                <a:solidFill>
                  <a:srgbClr val="009A72"/>
                </a:solidFill>
                <a:cs typeface="Arial" panose="020B0604020202020204" pitchFamily="34" charset="0"/>
              </a:rPr>
              <a:t>Desktop Browser platforms </a:t>
            </a:r>
            <a:r>
              <a:rPr lang="en-GB" altLang="en-US" dirty="0">
                <a:cs typeface="Arial" panose="020B0604020202020204" pitchFamily="34" charset="0"/>
              </a:rPr>
              <a:t>- web access through the consumers browser of choice e.g. </a:t>
            </a:r>
            <a:r>
              <a:rPr lang="en-GB" altLang="en-US" dirty="0">
                <a:solidFill>
                  <a:srgbClr val="009A72"/>
                </a:solidFill>
                <a:cs typeface="Arial" panose="020B0604020202020204" pitchFamily="34" charset="0"/>
              </a:rPr>
              <a:t>Internet explorer, chrome, safari</a:t>
            </a:r>
            <a:r>
              <a:rPr lang="en-GB" altLang="en-US" dirty="0">
                <a:cs typeface="Arial" panose="020B0604020202020204" pitchFamily="34" charset="0"/>
              </a:rPr>
              <a:t> or desk top apps e.g. through Apple Lion.</a:t>
            </a:r>
            <a:endParaRPr lang="en-GB" altLang="en-US" dirty="0">
              <a:cs typeface="Arial" panose="020B0604020202020204" pitchFamily="34" charset="0"/>
            </a:endParaRPr>
          </a:p>
          <a:p>
            <a:pPr marL="342900" indent="-342900">
              <a:spcBef>
                <a:spcPct val="0"/>
              </a:spcBef>
              <a:buSzTx/>
              <a:buFontTx/>
              <a:buChar char="•"/>
            </a:pPr>
            <a:endParaRPr lang="en-GB" altLang="en-US" dirty="0">
              <a:cs typeface="Arial" panose="020B0604020202020204" pitchFamily="34" charset="0"/>
            </a:endParaRPr>
          </a:p>
          <a:p>
            <a:pPr marL="342900" indent="-342900">
              <a:spcBef>
                <a:spcPct val="0"/>
              </a:spcBef>
              <a:buSzTx/>
              <a:buFontTx/>
              <a:buChar char="•"/>
            </a:pPr>
            <a:r>
              <a:rPr lang="en-GB" altLang="en-US" dirty="0">
                <a:solidFill>
                  <a:srgbClr val="009A72"/>
                </a:solidFill>
                <a:cs typeface="Arial" panose="020B0604020202020204" pitchFamily="34" charset="0"/>
              </a:rPr>
              <a:t>Video Marketing Platforms </a:t>
            </a:r>
            <a:r>
              <a:rPr lang="en-GB" altLang="en-US" dirty="0">
                <a:cs typeface="Arial" panose="020B0604020202020204" pitchFamily="34" charset="0"/>
              </a:rPr>
              <a:t>– e.g. streamed video or television channels streamed over the internet known as  e.g. </a:t>
            </a:r>
            <a:r>
              <a:rPr lang="en-GB" altLang="en-US" dirty="0">
                <a:solidFill>
                  <a:srgbClr val="009A72"/>
                </a:solidFill>
                <a:cs typeface="Arial" panose="020B0604020202020204" pitchFamily="34" charset="0"/>
              </a:rPr>
              <a:t>IPTV</a:t>
            </a:r>
            <a:endParaRPr lang="en-GB" altLang="en-US" dirty="0">
              <a:solidFill>
                <a:srgbClr val="009A72"/>
              </a:solidFill>
              <a:cs typeface="Arial" panose="020B0604020202020204" pitchFamily="34" charset="0"/>
            </a:endParaRPr>
          </a:p>
          <a:p>
            <a:pPr marL="342900" indent="-342900">
              <a:spcBef>
                <a:spcPct val="0"/>
              </a:spcBef>
              <a:buSzTx/>
              <a:buFontTx/>
              <a:buChar char="•"/>
            </a:pPr>
            <a:endParaRPr lang="en-GB" altLang="en-US" dirty="0">
              <a:cs typeface="Arial" panose="020B0604020202020204" pitchFamily="34" charset="0"/>
            </a:endParaRPr>
          </a:p>
          <a:p>
            <a:pPr marL="342900" indent="-342900">
              <a:spcBef>
                <a:spcPct val="0"/>
              </a:spcBef>
              <a:buSzTx/>
              <a:buFontTx/>
              <a:buChar char="•"/>
            </a:pPr>
            <a:r>
              <a:rPr lang="en-GB" altLang="en-US" dirty="0">
                <a:solidFill>
                  <a:srgbClr val="009A72"/>
                </a:solidFill>
                <a:cs typeface="Arial" panose="020B0604020202020204" pitchFamily="34" charset="0"/>
              </a:rPr>
              <a:t>Mobile Operating Systems Browser- </a:t>
            </a:r>
            <a:r>
              <a:rPr lang="en-GB" altLang="en-US" dirty="0">
                <a:cs typeface="Arial" panose="020B0604020202020204" pitchFamily="34" charset="0"/>
              </a:rPr>
              <a:t>mobile browsers integrated through the operating systems</a:t>
            </a:r>
            <a:endParaRPr lang="en-GB" altLang="en-US" dirty="0">
              <a:cs typeface="Arial" panose="020B0604020202020204" pitchFamily="34" charset="0"/>
            </a:endParaRPr>
          </a:p>
          <a:p>
            <a:pPr marL="342900" indent="-342900">
              <a:spcBef>
                <a:spcPct val="0"/>
              </a:spcBef>
              <a:buSzTx/>
              <a:buFontTx/>
              <a:buChar char="•"/>
            </a:pPr>
            <a:endParaRPr lang="en-GB" altLang="en-US" dirty="0">
              <a:cs typeface="Arial" panose="020B0604020202020204" pitchFamily="34" charset="0"/>
            </a:endParaRPr>
          </a:p>
          <a:p>
            <a:pPr marL="342900" indent="-342900">
              <a:spcBef>
                <a:spcPct val="0"/>
              </a:spcBef>
              <a:buSzTx/>
              <a:buFontTx/>
              <a:buChar char="•"/>
            </a:pPr>
            <a:r>
              <a:rPr lang="en-GB" altLang="en-US" dirty="0">
                <a:solidFill>
                  <a:srgbClr val="009A72"/>
                </a:solidFill>
                <a:cs typeface="Arial" panose="020B0604020202020204" pitchFamily="34" charset="0"/>
              </a:rPr>
              <a:t>Mobile based Apps </a:t>
            </a:r>
            <a:r>
              <a:rPr lang="en-GB" altLang="en-US" dirty="0">
                <a:cs typeface="Arial" panose="020B0604020202020204" pitchFamily="34" charset="0"/>
              </a:rPr>
              <a:t>– E.g. include iOS, </a:t>
            </a:r>
            <a:r>
              <a:rPr lang="en-GB" altLang="en-US" dirty="0">
                <a:solidFill>
                  <a:srgbClr val="009A72"/>
                </a:solidFill>
                <a:cs typeface="Arial" panose="020B0604020202020204" pitchFamily="34" charset="0"/>
              </a:rPr>
              <a:t>Google Android </a:t>
            </a:r>
            <a:r>
              <a:rPr lang="en-GB" altLang="en-US" dirty="0">
                <a:cs typeface="Arial" panose="020B0604020202020204" pitchFamily="34" charset="0"/>
              </a:rPr>
              <a:t>. Please note that Content </a:t>
            </a:r>
            <a:r>
              <a:rPr lang="en-GB" altLang="en-US" dirty="0">
                <a:solidFill>
                  <a:srgbClr val="009A72"/>
                </a:solidFill>
                <a:cs typeface="Arial" panose="020B0604020202020204" pitchFamily="34" charset="0"/>
              </a:rPr>
              <a:t>can be delivered through the browser</a:t>
            </a:r>
            <a:endParaRPr lang="en-GB" altLang="en-US" dirty="0">
              <a:solidFill>
                <a:srgbClr val="009A72"/>
              </a:solidFill>
              <a:cs typeface="Arial" panose="020B0604020202020204" pitchFamily="34" charset="0"/>
            </a:endParaRPr>
          </a:p>
          <a:p>
            <a:pPr marL="342900" indent="-342900">
              <a:spcBef>
                <a:spcPct val="0"/>
              </a:spcBef>
              <a:buSzTx/>
            </a:pPr>
            <a:endParaRPr lang="en-GB" altLang="en-US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solidFill>
                  <a:schemeClr val="accent3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    Digital Channels</a:t>
            </a:r>
            <a:endParaRPr lang="en-SG" dirty="0"/>
          </a:p>
        </p:txBody>
      </p:sp>
      <p:pic>
        <p:nvPicPr>
          <p:cNvPr id="4" name="Picture 2" descr="https://12724-presscdn-0-81-pagely.netdna-ssl.com/wp-content/uploads/2012/06/digital-marketing-social-media-investment-small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42166"/>
          <a:stretch>
            <a:fillRect/>
          </a:stretch>
        </p:blipFill>
        <p:spPr bwMode="auto">
          <a:xfrm>
            <a:off x="5778501" y="1470025"/>
            <a:ext cx="5210175" cy="273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2" descr="https://12724-presscdn-0-81-pagely.netdna-ssl.com/wp-content/uploads/2012/06/digital-marketing-social-media-investment-small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819" r="6429"/>
          <a:stretch>
            <a:fillRect/>
          </a:stretch>
        </p:blipFill>
        <p:spPr bwMode="auto">
          <a:xfrm>
            <a:off x="1017588" y="3976689"/>
            <a:ext cx="4581525" cy="244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solidFill>
                  <a:schemeClr val="accent3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     Digital Channels</a:t>
            </a:r>
            <a:endParaRPr lang="en-SG" dirty="0"/>
          </a:p>
        </p:txBody>
      </p:sp>
      <p:pic>
        <p:nvPicPr>
          <p:cNvPr id="5" name="Picture 2" descr="https://media.licdn.com/mpr/mpr/shrinknp_800_800/AAEAAQAAAAAAAASgAAAAJDM2OWI2NmU2LTY3NjYtNGRlZC1iYmI1LTgzYWY2ZTg2ZmM0Mg.jpg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1" y="1558924"/>
            <a:ext cx="9191624" cy="510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solidFill>
                  <a:schemeClr val="accent3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        Actions - Gantt Chart</a:t>
            </a:r>
            <a:endParaRPr lang="en-SG" dirty="0"/>
          </a:p>
        </p:txBody>
      </p:sp>
      <p:pic>
        <p:nvPicPr>
          <p:cNvPr id="4" name="Picture 2" descr="https://cdn2.slidemodel.com/wp-content/uploads/content-marketing-plan-13.jpg"/>
          <p:cNvPicPr>
            <a:picLocks noGrp="1" noChangeAspect="1" noChangeArrowheads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31"/>
          <a:stretch>
            <a:fillRect/>
          </a:stretch>
        </p:blipFill>
        <p:spPr bwMode="auto">
          <a:xfrm>
            <a:off x="1133475" y="1466851"/>
            <a:ext cx="9239250" cy="50260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cs typeface="Arial" panose="020B0604020202020204" pitchFamily="34" charset="0"/>
              </a:rPr>
              <a:t>     Control</a:t>
            </a:r>
            <a:endParaRPr lang="en-SG" dirty="0"/>
          </a:p>
        </p:txBody>
      </p:sp>
      <p:pic>
        <p:nvPicPr>
          <p:cNvPr id="4" name="Picture 2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857"/>
          <a:stretch>
            <a:fillRect/>
          </a:stretch>
        </p:blipFill>
        <p:spPr bwMode="auto">
          <a:xfrm>
            <a:off x="1409700" y="1390347"/>
            <a:ext cx="8610600" cy="510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solidFill>
                  <a:schemeClr val="accent3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     Control</a:t>
            </a:r>
            <a:endParaRPr lang="en-S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325" y="1450023"/>
            <a:ext cx="9001413" cy="4950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>
                <a:solidFill>
                  <a:schemeClr val="accent3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rPr>
              <a:t>          Activity</a:t>
            </a:r>
            <a:endParaRPr lang="en-SG" dirty="0"/>
          </a:p>
        </p:txBody>
      </p:sp>
      <p:sp>
        <p:nvSpPr>
          <p:cNvPr id="4" name="Subtitle 2"/>
          <p:cNvSpPr>
            <a:spLocks noGrp="1"/>
          </p:cNvSpPr>
          <p:nvPr>
            <p:ph idx="1"/>
          </p:nvPr>
        </p:nvSpPr>
        <p:spPr>
          <a:xfrm>
            <a:off x="1438274" y="1825625"/>
            <a:ext cx="9915525" cy="4351338"/>
          </a:xfrm>
        </p:spPr>
        <p:txBody>
          <a:bodyPr/>
          <a:lstStyle/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GB" altLang="en-US" sz="2400" dirty="0">
                <a:cs typeface="Arial" panose="020B0604020202020204" pitchFamily="34" charset="0"/>
              </a:rPr>
              <a:t>Working in pairs try to identify TWO points for each of the 6 planning stages below for one or other of your  business ideas:</a:t>
            </a:r>
            <a:endParaRPr lang="en-GB" altLang="en-US" sz="2400" dirty="0"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en-GB" altLang="en-US" sz="2400" dirty="0"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GB" altLang="en-US" sz="2400" b="1" dirty="0">
                <a:solidFill>
                  <a:srgbClr val="009A72"/>
                </a:solidFill>
                <a:cs typeface="Arial" panose="020B0604020202020204" pitchFamily="34" charset="0"/>
              </a:rPr>
              <a:t>NOTE: </a:t>
            </a:r>
            <a:r>
              <a:rPr lang="en-GB" altLang="en-US" sz="2400" i="1" dirty="0">
                <a:solidFill>
                  <a:srgbClr val="009A72"/>
                </a:solidFill>
                <a:cs typeface="Arial" panose="020B0604020202020204" pitchFamily="34" charset="0"/>
              </a:rPr>
              <a:t>6 planning stages are:</a:t>
            </a:r>
            <a:endParaRPr lang="en-GB" altLang="en-US" sz="2400" i="1" dirty="0">
              <a:solidFill>
                <a:srgbClr val="009A72"/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en-GB" altLang="en-US" sz="2400" i="1" dirty="0">
              <a:solidFill>
                <a:srgbClr val="7030A0"/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GB" altLang="en-US" sz="2400" b="1" i="1" dirty="0">
                <a:solidFill>
                  <a:srgbClr val="009A72"/>
                </a:solidFill>
                <a:cs typeface="Arial" panose="020B0604020202020204" pitchFamily="34" charset="0"/>
              </a:rPr>
              <a:t>Situation analysis </a:t>
            </a:r>
            <a:r>
              <a:rPr lang="en-GB" altLang="en-US" sz="2400" i="1" dirty="0">
                <a:solidFill>
                  <a:srgbClr val="009A72"/>
                </a:solidFill>
                <a:cs typeface="Arial" panose="020B0604020202020204" pitchFamily="34" charset="0"/>
              </a:rPr>
              <a:t>– where are we now?</a:t>
            </a:r>
            <a:endParaRPr lang="en-GB" altLang="en-US" sz="2400" i="1" dirty="0">
              <a:solidFill>
                <a:srgbClr val="009A72"/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GB" altLang="en-US" sz="2400" b="1" i="1" dirty="0">
                <a:solidFill>
                  <a:srgbClr val="009A72"/>
                </a:solidFill>
                <a:cs typeface="Arial" panose="020B0604020202020204" pitchFamily="34" charset="0"/>
              </a:rPr>
              <a:t>Objectives</a:t>
            </a:r>
            <a:r>
              <a:rPr lang="en-GB" altLang="en-US" sz="2400" i="1" dirty="0">
                <a:solidFill>
                  <a:srgbClr val="009A72"/>
                </a:solidFill>
                <a:cs typeface="Arial" panose="020B0604020202020204" pitchFamily="34" charset="0"/>
              </a:rPr>
              <a:t> – where do we want to be?</a:t>
            </a:r>
            <a:endParaRPr lang="en-GB" altLang="en-US" sz="2400" i="1" dirty="0">
              <a:solidFill>
                <a:srgbClr val="009A72"/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GB" altLang="en-US" sz="2400" b="1" i="1" dirty="0">
                <a:solidFill>
                  <a:srgbClr val="009A72"/>
                </a:solidFill>
                <a:cs typeface="Arial" panose="020B0604020202020204" pitchFamily="34" charset="0"/>
              </a:rPr>
              <a:t>Strategy</a:t>
            </a:r>
            <a:r>
              <a:rPr lang="en-GB" altLang="en-US" sz="2400" i="1" dirty="0">
                <a:solidFill>
                  <a:srgbClr val="009A72"/>
                </a:solidFill>
                <a:cs typeface="Arial" panose="020B0604020202020204" pitchFamily="34" charset="0"/>
              </a:rPr>
              <a:t> – how do we get there?</a:t>
            </a:r>
            <a:endParaRPr lang="en-GB" altLang="en-US" sz="2400" i="1" dirty="0">
              <a:solidFill>
                <a:srgbClr val="009A72"/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GB" altLang="en-US" sz="2400" b="1" i="1" dirty="0">
                <a:solidFill>
                  <a:srgbClr val="009A72"/>
                </a:solidFill>
                <a:cs typeface="Arial" panose="020B0604020202020204" pitchFamily="34" charset="0"/>
              </a:rPr>
              <a:t>Tactics</a:t>
            </a:r>
            <a:r>
              <a:rPr lang="en-GB" altLang="en-US" sz="2400" i="1" dirty="0">
                <a:solidFill>
                  <a:srgbClr val="009A72"/>
                </a:solidFill>
                <a:cs typeface="Arial" panose="020B0604020202020204" pitchFamily="34" charset="0"/>
              </a:rPr>
              <a:t> – how exactly do we get there?</a:t>
            </a:r>
            <a:endParaRPr lang="en-GB" altLang="en-US" sz="2400" i="1" dirty="0">
              <a:solidFill>
                <a:srgbClr val="009A72"/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GB" altLang="en-US" sz="2400" b="1" i="1" dirty="0">
                <a:solidFill>
                  <a:srgbClr val="009A72"/>
                </a:solidFill>
                <a:cs typeface="Arial" panose="020B0604020202020204" pitchFamily="34" charset="0"/>
              </a:rPr>
              <a:t>Actions</a:t>
            </a:r>
            <a:r>
              <a:rPr lang="en-GB" altLang="en-US" sz="2400" i="1" dirty="0">
                <a:solidFill>
                  <a:srgbClr val="009A72"/>
                </a:solidFill>
                <a:cs typeface="Arial" panose="020B0604020202020204" pitchFamily="34" charset="0"/>
              </a:rPr>
              <a:t> – the details of tactics</a:t>
            </a:r>
            <a:endParaRPr lang="en-GB" altLang="en-US" sz="2400" i="1" dirty="0">
              <a:solidFill>
                <a:srgbClr val="009A72"/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r>
              <a:rPr lang="en-GB" altLang="en-US" sz="2400" b="1" i="1" dirty="0">
                <a:solidFill>
                  <a:srgbClr val="009A72"/>
                </a:solidFill>
                <a:cs typeface="Arial" panose="020B0604020202020204" pitchFamily="34" charset="0"/>
              </a:rPr>
              <a:t>Control</a:t>
            </a:r>
            <a:r>
              <a:rPr lang="en-GB" altLang="en-US" sz="2400" i="1" dirty="0">
                <a:solidFill>
                  <a:srgbClr val="009A72"/>
                </a:solidFill>
                <a:cs typeface="Arial" panose="020B0604020202020204" pitchFamily="34" charset="0"/>
              </a:rPr>
              <a:t> – how do we monitor performance?</a:t>
            </a:r>
            <a:endParaRPr lang="en-GB" altLang="en-US" sz="2400" i="1" dirty="0">
              <a:solidFill>
                <a:srgbClr val="009A72"/>
              </a:solidFill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SzTx/>
              <a:buFontTx/>
              <a:buNone/>
            </a:pPr>
            <a:endParaRPr lang="en-GB" altLang="en-US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/>
          <p:nvPr/>
        </p:nvSpPr>
        <p:spPr>
          <a:xfrm>
            <a:off x="2208214" y="1484313"/>
            <a:ext cx="8516936" cy="5715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b="1" dirty="0">
                <a:solidFill>
                  <a:srgbClr val="009A72"/>
                </a:solidFill>
                <a:cs typeface="Arial" panose="020B0604020202020204" pitchFamily="34" charset="0"/>
              </a:rPr>
              <a:t>Applications of Digital Marketing</a:t>
            </a:r>
            <a:endParaRPr lang="en-GB" altLang="en-US" b="1" dirty="0">
              <a:solidFill>
                <a:srgbClr val="009A72"/>
              </a:solidFill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95549" y="2664589"/>
            <a:ext cx="7191375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spcBef>
                <a:spcPct val="0"/>
              </a:spcBef>
              <a:buSzTx/>
              <a:buFontTx/>
              <a:buChar char="•"/>
            </a:pPr>
            <a:r>
              <a:rPr lang="en-GB" altLang="en-US" sz="2000" dirty="0">
                <a:cs typeface="Arial" panose="020B0604020202020204" pitchFamily="34" charset="0"/>
              </a:rPr>
              <a:t>As an </a:t>
            </a:r>
            <a:r>
              <a:rPr lang="en-GB" altLang="en-US" sz="2000" dirty="0">
                <a:solidFill>
                  <a:srgbClr val="009A72"/>
                </a:solidFill>
                <a:cs typeface="Arial" panose="020B0604020202020204" pitchFamily="34" charset="0"/>
              </a:rPr>
              <a:t>Advertising</a:t>
            </a:r>
            <a:r>
              <a:rPr lang="en-GB" altLang="en-US" sz="2000" dirty="0">
                <a:cs typeface="Arial" panose="020B0604020202020204" pitchFamily="34" charset="0"/>
              </a:rPr>
              <a:t> Medium – as a </a:t>
            </a:r>
            <a:r>
              <a:rPr lang="en-GB" altLang="en-US" sz="2000" dirty="0">
                <a:solidFill>
                  <a:srgbClr val="009A72"/>
                </a:solidFill>
                <a:cs typeface="Arial" panose="020B0604020202020204" pitchFamily="34" charset="0"/>
              </a:rPr>
              <a:t>“pop up” </a:t>
            </a:r>
            <a:endParaRPr lang="en-GB" altLang="en-US" sz="2000" dirty="0">
              <a:solidFill>
                <a:srgbClr val="009A72"/>
              </a:solidFill>
              <a:cs typeface="Arial" panose="020B0604020202020204" pitchFamily="34" charset="0"/>
            </a:endParaRPr>
          </a:p>
          <a:p>
            <a:pPr marL="342900" indent="-342900">
              <a:spcBef>
                <a:spcPct val="0"/>
              </a:spcBef>
              <a:buSzTx/>
              <a:buFontTx/>
              <a:buChar char="•"/>
            </a:pPr>
            <a:endParaRPr lang="en-GB" altLang="en-US" sz="2000" dirty="0">
              <a:cs typeface="Arial" panose="020B0604020202020204" pitchFamily="34" charset="0"/>
            </a:endParaRPr>
          </a:p>
          <a:p>
            <a:pPr marL="342900" indent="-342900">
              <a:spcBef>
                <a:spcPct val="0"/>
              </a:spcBef>
              <a:buSzTx/>
              <a:buFontTx/>
              <a:buChar char="•"/>
            </a:pPr>
            <a:r>
              <a:rPr lang="en-GB" altLang="en-US" sz="2000" dirty="0">
                <a:cs typeface="Arial" panose="020B0604020202020204" pitchFamily="34" charset="0"/>
              </a:rPr>
              <a:t>As a </a:t>
            </a:r>
            <a:r>
              <a:rPr lang="en-GB" altLang="en-US" sz="2000" dirty="0">
                <a:solidFill>
                  <a:srgbClr val="009A72"/>
                </a:solidFill>
                <a:cs typeface="Arial" panose="020B0604020202020204" pitchFamily="34" charset="0"/>
              </a:rPr>
              <a:t>Direct Response </a:t>
            </a:r>
            <a:r>
              <a:rPr lang="en-GB" altLang="en-US" sz="2000" dirty="0">
                <a:cs typeface="Arial" panose="020B0604020202020204" pitchFamily="34" charset="0"/>
              </a:rPr>
              <a:t>Medium – e.g. </a:t>
            </a:r>
            <a:r>
              <a:rPr lang="en-GB" altLang="en-US" sz="2000" dirty="0">
                <a:solidFill>
                  <a:srgbClr val="009A72"/>
                </a:solidFill>
                <a:cs typeface="Arial" panose="020B0604020202020204" pitchFamily="34" charset="0"/>
              </a:rPr>
              <a:t>chat lines</a:t>
            </a:r>
            <a:endParaRPr lang="en-GB" altLang="en-US" sz="2000" dirty="0">
              <a:solidFill>
                <a:srgbClr val="009A72"/>
              </a:solidFill>
              <a:cs typeface="Arial" panose="020B0604020202020204" pitchFamily="34" charset="0"/>
            </a:endParaRPr>
          </a:p>
          <a:p>
            <a:pPr marL="342900" indent="-342900">
              <a:spcBef>
                <a:spcPct val="0"/>
              </a:spcBef>
              <a:buSzTx/>
              <a:buFontTx/>
              <a:buChar char="•"/>
            </a:pPr>
            <a:endParaRPr lang="en-GB" altLang="en-US" sz="2000" dirty="0">
              <a:cs typeface="Arial" panose="020B0604020202020204" pitchFamily="34" charset="0"/>
            </a:endParaRPr>
          </a:p>
          <a:p>
            <a:pPr marL="342900" indent="-342900">
              <a:spcBef>
                <a:spcPct val="0"/>
              </a:spcBef>
              <a:buSzTx/>
              <a:buFontTx/>
              <a:buChar char="•"/>
            </a:pPr>
            <a:r>
              <a:rPr lang="en-GB" altLang="en-US" sz="2000" dirty="0">
                <a:cs typeface="Arial" panose="020B0604020202020204" pitchFamily="34" charset="0"/>
              </a:rPr>
              <a:t>As a </a:t>
            </a:r>
            <a:r>
              <a:rPr lang="en-GB" altLang="en-US" sz="2000" dirty="0">
                <a:solidFill>
                  <a:srgbClr val="009A72"/>
                </a:solidFill>
                <a:cs typeface="Arial" panose="020B0604020202020204" pitchFamily="34" charset="0"/>
              </a:rPr>
              <a:t>Lead Generation </a:t>
            </a:r>
            <a:r>
              <a:rPr lang="en-GB" altLang="en-US" sz="2000" dirty="0">
                <a:cs typeface="Arial" panose="020B0604020202020204" pitchFamily="34" charset="0"/>
              </a:rPr>
              <a:t>Method – e.g. get </a:t>
            </a:r>
            <a:r>
              <a:rPr lang="en-GB" altLang="en-US" sz="2000" dirty="0">
                <a:solidFill>
                  <a:srgbClr val="009A72"/>
                </a:solidFill>
                <a:cs typeface="Arial" panose="020B0604020202020204" pitchFamily="34" charset="0"/>
              </a:rPr>
              <a:t>customer’s email </a:t>
            </a:r>
            <a:endParaRPr lang="en-GB" altLang="en-US" sz="2000" dirty="0">
              <a:solidFill>
                <a:srgbClr val="009A72"/>
              </a:solidFill>
              <a:cs typeface="Arial" panose="020B0604020202020204" pitchFamily="34" charset="0"/>
            </a:endParaRPr>
          </a:p>
          <a:p>
            <a:pPr marL="342900" indent="-342900">
              <a:spcBef>
                <a:spcPct val="0"/>
              </a:spcBef>
              <a:buSzTx/>
              <a:buFontTx/>
              <a:buChar char="•"/>
            </a:pPr>
            <a:endParaRPr lang="en-GB" altLang="en-US" sz="2000" dirty="0">
              <a:cs typeface="Arial" panose="020B0604020202020204" pitchFamily="34" charset="0"/>
            </a:endParaRPr>
          </a:p>
          <a:p>
            <a:pPr marL="342900" indent="-342900">
              <a:spcBef>
                <a:spcPct val="0"/>
              </a:spcBef>
              <a:buSzTx/>
              <a:buFontTx/>
              <a:buChar char="•"/>
            </a:pPr>
            <a:r>
              <a:rPr lang="en-GB" altLang="en-US" sz="2000" dirty="0">
                <a:solidFill>
                  <a:srgbClr val="009A72"/>
                </a:solidFill>
                <a:cs typeface="Arial" panose="020B0604020202020204" pitchFamily="34" charset="0"/>
              </a:rPr>
              <a:t>Distribution Channels </a:t>
            </a:r>
            <a:r>
              <a:rPr lang="en-GB" altLang="en-US" sz="2000" dirty="0">
                <a:cs typeface="Arial" panose="020B0604020202020204" pitchFamily="34" charset="0"/>
              </a:rPr>
              <a:t>e.g. Apple </a:t>
            </a:r>
            <a:r>
              <a:rPr lang="en-GB" altLang="en-US" sz="2000" dirty="0">
                <a:solidFill>
                  <a:srgbClr val="009A72"/>
                </a:solidFill>
                <a:cs typeface="Arial" panose="020B0604020202020204" pitchFamily="34" charset="0"/>
              </a:rPr>
              <a:t>iTunes &amp; Netflix</a:t>
            </a:r>
            <a:endParaRPr lang="en-GB" altLang="en-US" sz="2000" dirty="0">
              <a:solidFill>
                <a:srgbClr val="009A72"/>
              </a:solidFill>
              <a:cs typeface="Arial" panose="020B0604020202020204" pitchFamily="34" charset="0"/>
            </a:endParaRPr>
          </a:p>
          <a:p>
            <a:pPr marL="342900" indent="-342900">
              <a:spcBef>
                <a:spcPct val="0"/>
              </a:spcBef>
              <a:buSzTx/>
              <a:buFontTx/>
              <a:buChar char="•"/>
            </a:pPr>
            <a:endParaRPr lang="en-GB" altLang="en-US" sz="2000" dirty="0">
              <a:cs typeface="Arial" panose="020B0604020202020204" pitchFamily="34" charset="0"/>
            </a:endParaRPr>
          </a:p>
          <a:p>
            <a:pPr marL="342900" indent="-342900">
              <a:spcBef>
                <a:spcPct val="0"/>
              </a:spcBef>
              <a:buSzTx/>
              <a:buFontTx/>
              <a:buChar char="•"/>
            </a:pPr>
            <a:r>
              <a:rPr lang="en-GB" altLang="en-US" sz="2000" dirty="0">
                <a:cs typeface="Arial" panose="020B0604020202020204" pitchFamily="34" charset="0"/>
              </a:rPr>
              <a:t>As a </a:t>
            </a:r>
            <a:r>
              <a:rPr lang="en-GB" altLang="en-US" sz="2000" dirty="0">
                <a:solidFill>
                  <a:srgbClr val="009A72"/>
                </a:solidFill>
                <a:cs typeface="Arial" panose="020B0604020202020204" pitchFamily="34" charset="0"/>
              </a:rPr>
              <a:t>Customer Service </a:t>
            </a:r>
            <a:r>
              <a:rPr lang="en-GB" altLang="en-US" sz="2000" dirty="0">
                <a:cs typeface="Arial" panose="020B0604020202020204" pitchFamily="34" charset="0"/>
              </a:rPr>
              <a:t>Mechanism – e.g. receive </a:t>
            </a:r>
            <a:r>
              <a:rPr lang="en-GB" altLang="en-US" sz="2000" dirty="0">
                <a:solidFill>
                  <a:srgbClr val="009A72"/>
                </a:solidFill>
                <a:cs typeface="Arial" panose="020B0604020202020204" pitchFamily="34" charset="0"/>
              </a:rPr>
              <a:t>customer’s concerns </a:t>
            </a:r>
            <a:r>
              <a:rPr lang="en-GB" altLang="en-US" sz="2000" dirty="0">
                <a:cs typeface="Arial" panose="020B0604020202020204" pitchFamily="34" charset="0"/>
              </a:rPr>
              <a:t>and respond very quickly</a:t>
            </a:r>
            <a:endParaRPr lang="en-GB" altLang="en-US" sz="2000" dirty="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p="http://schemas.openxmlformats.org/presentationml/2006/main">
  <p:tag name="commondata" val="eyJoZGlkIjoiYTk4NWE2MDhkZjdhMjJhYWFhNmJkMDhiY2VmMTM5YzUifQ==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14282</Words>
  <Application>WPS 演示</Application>
  <PresentationFormat>Widescreen</PresentationFormat>
  <Paragraphs>573</Paragraphs>
  <Slides>85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85</vt:i4>
      </vt:variant>
    </vt:vector>
  </HeadingPairs>
  <TitlesOfParts>
    <vt:vector size="104" baseType="lpstr">
      <vt:lpstr>Arial</vt:lpstr>
      <vt:lpstr>宋体</vt:lpstr>
      <vt:lpstr>Wingdings</vt:lpstr>
      <vt:lpstr>Arial</vt:lpstr>
      <vt:lpstr>Arial MT</vt:lpstr>
      <vt:lpstr>Merriweather</vt:lpstr>
      <vt:lpstr>Times New Roman</vt:lpstr>
      <vt:lpstr>Calibri</vt:lpstr>
      <vt:lpstr>Calibri</vt:lpstr>
      <vt:lpstr>Verdana</vt:lpstr>
      <vt:lpstr>Calibri Light</vt:lpstr>
      <vt:lpstr>微软雅黑</vt:lpstr>
      <vt:lpstr>Arial Unicode MS</vt:lpstr>
      <vt:lpstr>等线</vt:lpstr>
      <vt:lpstr>Arial Unicode MS</vt:lpstr>
      <vt:lpstr>MS PGothic</vt:lpstr>
      <vt:lpstr>Segoe Print</vt:lpstr>
      <vt:lpstr>Wingdings</vt:lpstr>
      <vt:lpstr>Office Theme</vt:lpstr>
      <vt:lpstr>MARKETING AND THE IMPACT OF THE DIGITAL REVOLUTION</vt:lpstr>
      <vt:lpstr>Module Overview</vt:lpstr>
      <vt:lpstr>Activity</vt:lpstr>
      <vt:lpstr>WHAT IS DIGITAL MARKETING?</vt:lpstr>
      <vt:lpstr>BENEFITS OF DIGITAL MARKETING</vt:lpstr>
      <vt:lpstr>OBJECTIVES OF DIGITAL MARKETING</vt:lpstr>
      <vt:lpstr>PowerPoint 演示文稿</vt:lpstr>
      <vt:lpstr>       Platforms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COMPONENTS OF DIGITAL MARKETING</vt:lpstr>
      <vt:lpstr>DIFFERENCE BETWEEN TRADITONAL  AND DIGITAL MARKETING</vt:lpstr>
      <vt:lpstr>DISADVANTAGES OF  TRADITIONAL MARKETING</vt:lpstr>
      <vt:lpstr>ADVANTAGES OF DIGITAL MARKETING</vt:lpstr>
      <vt:lpstr>HOW TO INTEGRATE TRADITONAL  AND DIGITAL MARKETING?</vt:lpstr>
      <vt:lpstr>HOW TO INTEGRATE TRADITONAL  AND DIGITAL MARKETING?</vt:lpstr>
      <vt:lpstr>HOW TO INTEGRATE TRADITONAL  AND DIGITAL MARKETING?</vt:lpstr>
      <vt:lpstr>HOW TO INTEGRATE TRADITONAL  AND DIGITAL MARKETING?</vt:lpstr>
      <vt:lpstr>HOW TO INTEGRATE TRADITONAL  AND DIGITAL MARKETING?</vt:lpstr>
      <vt:lpstr>HOW TO INTEGRATE TRADITONAL  AND DIGITAL MARKETING?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Digital Marketing is Dead!</vt:lpstr>
      <vt:lpstr>Digital Marketing Planning Process</vt:lpstr>
      <vt:lpstr>PowerPoint 演示文稿</vt:lpstr>
      <vt:lpstr>       Situational Analysis</vt:lpstr>
      <vt:lpstr>HAS DIGITAL  TRANSFORMED  MARKETING ?</vt:lpstr>
      <vt:lpstr>Customer lifecycle  marketing touchpoint  summary for a retailer</vt:lpstr>
      <vt:lpstr>What are digital and  multichannel marketing?</vt:lpstr>
      <vt:lpstr>PAID, OWNED AND  EARNED MEDIA</vt:lpstr>
      <vt:lpstr>THE MARKETING TECHNOLOGY LANDSCAPE</vt:lpstr>
      <vt:lpstr>INTRODUCTION TO DIGITAL  MARKETING STRATEGY</vt:lpstr>
      <vt:lpstr>EXAMPLES OF TRANSACTION ALTERNATIVES BETWEEN  BUSINESSES, CONSUMERS AND GOVERNMENTAL ORGANISATIONS</vt:lpstr>
      <vt:lpstr>SUMMARY OF CHALLENGES IN DIGITAL MARKETING</vt:lpstr>
      <vt:lpstr>A GENERIC DIGITAL MARKETING STRATEGY DEVELOPMENT PROCESS</vt:lpstr>
      <vt:lpstr>DIGITAL MARKETING  COMMUNICATIONS</vt:lpstr>
      <vt:lpstr>media channels</vt:lpstr>
      <vt:lpstr>TRADITIONAL VS NEW MEDIA</vt:lpstr>
      <vt:lpstr>CHANNELS REQUIRING INTEGRATION</vt:lpstr>
      <vt:lpstr>DIGITAL MEDIA IMPACT ON  THE BUYING PROCESS</vt:lpstr>
      <vt:lpstr>ONLINE  MARKETPLACE</vt:lpstr>
      <vt:lpstr>A CUSTOMER JOURNEY MAP</vt:lpstr>
      <vt:lpstr>FRAMEWORK FOR UNDERSTANDING  ONLINE CUSTOMER EXPERIENCES</vt:lpstr>
      <vt:lpstr>CONVERSION BETWEEN DIGITAL</vt:lpstr>
      <vt:lpstr>Comprises technologies and processes that  enable marketers to collect, measure,  analyse, and assess marketing effectiveness.</vt:lpstr>
      <vt:lpstr>Metrics</vt:lpstr>
      <vt:lpstr>SHARE OF CUSTOMER</vt:lpstr>
      <vt:lpstr>CUSTOMER EQUITY  AND LIFETIME VALUE</vt:lpstr>
      <vt:lpstr>CUSTOMER  PRIORITISATION</vt:lpstr>
      <vt:lpstr>PowerPoint 演示文稿</vt:lpstr>
      <vt:lpstr>BIG DATA: TERABYTES RULE</vt:lpstr>
      <vt:lpstr>INSIGHTS FROM BIG DATA</vt:lpstr>
      <vt:lpstr>SOURCES</vt:lpstr>
      <vt:lpstr>SOURCES</vt:lpstr>
      <vt:lpstr>SOURCES</vt:lpstr>
      <vt:lpstr>DATA MINING  &amp; CHANNELS</vt:lpstr>
      <vt:lpstr>VALUE OF DIGITAL  	MARKETING INVESTMENT</vt:lpstr>
      <vt:lpstr>ADDITIONAL  READING</vt:lpstr>
      <vt:lpstr>METRICS &amp; PREDICTIVE ANALYTICS</vt:lpstr>
      <vt:lpstr>Metrics for Marketing Control</vt:lpstr>
      <vt:lpstr>KEY MARKETING METRICS</vt:lpstr>
      <vt:lpstr>       Typical Digital Objectives</vt:lpstr>
      <vt:lpstr>                DIGITAL OBJECTIVES</vt:lpstr>
      <vt:lpstr>        Strategy - Positioning</vt:lpstr>
      <vt:lpstr>         Strategy - Segmentation</vt:lpstr>
      <vt:lpstr>           Tactics 7P’s adapted for Digital Marketing</vt:lpstr>
      <vt:lpstr>     Digital Channels</vt:lpstr>
      <vt:lpstr>      Digital Channels</vt:lpstr>
      <vt:lpstr>         Actions - Gantt Chart</vt:lpstr>
      <vt:lpstr>     Control</vt:lpstr>
      <vt:lpstr>      Control</vt:lpstr>
      <vt:lpstr>          Activity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klkoh@stanfort.edu.sg</dc:creator>
  <cp:lastModifiedBy>Jyyy</cp:lastModifiedBy>
  <cp:revision>28</cp:revision>
  <dcterms:created xsi:type="dcterms:W3CDTF">2021-09-28T06:55:00Z</dcterms:created>
  <dcterms:modified xsi:type="dcterms:W3CDTF">2023-12-27T02:44:28Z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19264D8CF0144789AB3EB8896B7BD715_13</vt:lpwstr>
  </property>
  <property fmtid="{D5CDD505-2E9C-101B-9397-08002B2CF9AE}" pid="3" name="KSOProductBuildVer">
    <vt:lpwstr>2052-12.1.0.15946</vt:lpwstr>
  </property>
</Properties>
</file>