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59" r:id="rId2"/>
  </p:sldMasterIdLst>
  <p:notesMasterIdLst>
    <p:notesMasterId r:id="rId29"/>
  </p:notesMasterIdLst>
  <p:handoutMasterIdLst>
    <p:handoutMasterId r:id="rId30"/>
  </p:handoutMasterIdLst>
  <p:sldIdLst>
    <p:sldId id="330" r:id="rId3"/>
    <p:sldId id="414" r:id="rId4"/>
    <p:sldId id="452" r:id="rId5"/>
    <p:sldId id="453" r:id="rId6"/>
    <p:sldId id="455" r:id="rId7"/>
    <p:sldId id="456" r:id="rId8"/>
    <p:sldId id="457" r:id="rId9"/>
    <p:sldId id="458" r:id="rId10"/>
    <p:sldId id="459" r:id="rId11"/>
    <p:sldId id="460" r:id="rId12"/>
    <p:sldId id="461" r:id="rId13"/>
    <p:sldId id="462" r:id="rId14"/>
    <p:sldId id="464" r:id="rId15"/>
    <p:sldId id="465" r:id="rId16"/>
    <p:sldId id="466" r:id="rId17"/>
    <p:sldId id="467" r:id="rId18"/>
    <p:sldId id="468" r:id="rId19"/>
    <p:sldId id="469" r:id="rId20"/>
    <p:sldId id="470" r:id="rId21"/>
    <p:sldId id="471" r:id="rId22"/>
    <p:sldId id="472" r:id="rId23"/>
    <p:sldId id="473" r:id="rId24"/>
    <p:sldId id="474" r:id="rId25"/>
    <p:sldId id="475" r:id="rId26"/>
    <p:sldId id="476" r:id="rId27"/>
    <p:sldId id="298" r:id="rId28"/>
  </p:sldIdLst>
  <p:sldSz cx="9144000" cy="6858000" type="screen4x3"/>
  <p:notesSz cx="6858000" cy="9144000"/>
  <p:embeddedFontLst>
    <p:embeddedFont>
      <p:font typeface="Noto Sans Symbols" panose="020B0604020202020204" charset="0"/>
      <p:regular r:id="rId31"/>
      <p:bold r:id="rId32"/>
      <p:italic r:id="rId33"/>
      <p:boldItalic r:id="rId34"/>
    </p:embeddedFont>
    <p:embeddedFont>
      <p:font typeface="Verdana" panose="020B060403050404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974" userDrawn="1">
          <p15:clr>
            <a:srgbClr val="A4A3A4"/>
          </p15:clr>
        </p15:guide>
        <p15:guide id="3" orient="horz" pos="4178" userDrawn="1">
          <p15:clr>
            <a:srgbClr val="A4A3A4"/>
          </p15:clr>
        </p15:guide>
        <p15:guide id="4" orient="horz" pos="119" userDrawn="1">
          <p15:clr>
            <a:srgbClr val="A4A3A4"/>
          </p15:clr>
        </p15:guide>
        <p15:guide id="5" orient="horz" pos="709" userDrawn="1">
          <p15:clr>
            <a:srgbClr val="A4A3A4"/>
          </p15:clr>
        </p15:guide>
        <p15:guide id="6" orient="horz" pos="3861" userDrawn="1">
          <p15:clr>
            <a:srgbClr val="A4A3A4"/>
          </p15:clr>
        </p15:guide>
        <p15:guide id="9" pos="2449" userDrawn="1">
          <p15:clr>
            <a:srgbClr val="A4A3A4"/>
          </p15:clr>
        </p15:guide>
        <p15:guide id="10" orient="horz" pos="4042" userDrawn="1">
          <p15:clr>
            <a:srgbClr val="A4A3A4"/>
          </p15:clr>
        </p15:guide>
        <p15:guide id="11" orient="horz" pos="3135" userDrawn="1">
          <p15:clr>
            <a:srgbClr val="A4A3A4"/>
          </p15:clr>
        </p15:guide>
        <p15:guide id="13" pos="3606" userDrawn="1">
          <p15:clr>
            <a:srgbClr val="A4A3A4"/>
          </p15:clr>
        </p15:guide>
        <p15:guide id="14" pos="54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7" name="USER" initials="U" lastIdx="3" clrIdx="7">
    <p:extLst>
      <p:ext uri="{19B8F6BF-5375-455C-9EA6-DF929625EA0E}">
        <p15:presenceInfo xmlns:p15="http://schemas.microsoft.com/office/powerpoint/2012/main" userId="USER" providerId="None"/>
      </p:ext>
    </p:extLst>
  </p:cmAuthor>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 id="6" name="AnnMarie Short" initials="AS" lastIdx="35" clrIdx="6">
    <p:extLst>
      <p:ext uri="{19B8F6BF-5375-455C-9EA6-DF929625EA0E}">
        <p15:presenceInfo xmlns:p15="http://schemas.microsoft.com/office/powerpoint/2012/main" userId="5a9a73d1263ca8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5110" autoAdjust="0"/>
  </p:normalViewPr>
  <p:slideViewPr>
    <p:cSldViewPr snapToGrid="0" snapToObjects="1">
      <p:cViewPr varScale="1">
        <p:scale>
          <a:sx n="105" d="100"/>
          <a:sy n="105" d="100"/>
        </p:scale>
        <p:origin x="1674" y="96"/>
      </p:cViewPr>
      <p:guideLst>
        <p:guide orient="horz" pos="3974"/>
        <p:guide orient="horz" pos="4178"/>
        <p:guide orient="horz" pos="119"/>
        <p:guide orient="horz" pos="709"/>
        <p:guide orient="horz" pos="3861"/>
        <p:guide pos="2449"/>
        <p:guide orient="horz" pos="4042"/>
        <p:guide orient="horz" pos="3135"/>
        <p:guide pos="3606"/>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68" d="100"/>
          <a:sy n="68" d="100"/>
        </p:scale>
        <p:origin x="306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3/11/2022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0602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26</a:t>
            </a:fld>
            <a:endParaRPr lang="en-US" dirty="0"/>
          </a:p>
        </p:txBody>
      </p:sp>
    </p:spTree>
    <p:extLst>
      <p:ext uri="{BB962C8B-B14F-4D97-AF65-F5344CB8AC3E}">
        <p14:creationId xmlns:p14="http://schemas.microsoft.com/office/powerpoint/2010/main" val="124403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9"/>
            <a:ext cx="3657600" cy="1262062"/>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Content Placeholder 2">
            <a:extLst>
              <a:ext uri="{FF2B5EF4-FFF2-40B4-BE49-F238E27FC236}">
                <a16:creationId xmlns:a16="http://schemas.microsoft.com/office/drawing/2014/main" id="{A13192F1-5420-4735-B9E5-A0EE76B4D8A1}"/>
              </a:ext>
            </a:extLst>
          </p:cNvPr>
          <p:cNvSpPr>
            <a:spLocks noGrp="1"/>
          </p:cNvSpPr>
          <p:nvPr>
            <p:ph sz="quarter" idx="18"/>
          </p:nvPr>
        </p:nvSpPr>
        <p:spPr>
          <a:xfrm>
            <a:off x="5400675" y="4867275"/>
            <a:ext cx="3209925" cy="1009650"/>
          </a:xfrm>
        </p:spPr>
        <p:txBody>
          <a:bodyPr/>
          <a:lstStyle>
            <a:lvl3pPr marL="1143000" indent="-1270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20_Content_4_Tex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93309"/>
            <a:ext cx="8229600" cy="387941"/>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063853"/>
            <a:ext cx="8229600" cy="342864"/>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57200" y="2495832"/>
            <a:ext cx="8229600" cy="358833"/>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457200" y="2946415"/>
            <a:ext cx="8229600" cy="394716"/>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3423855"/>
            <a:ext cx="8229600" cy="32528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3857050"/>
            <a:ext cx="8229600" cy="425083"/>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4338157"/>
            <a:ext cx="8229600" cy="395774"/>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57201" y="4837386"/>
            <a:ext cx="8229600" cy="238689"/>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57200" y="5211857"/>
            <a:ext cx="8229600" cy="28349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57200" y="5606853"/>
            <a:ext cx="8229600" cy="26964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57200" y="5983525"/>
            <a:ext cx="8229600" cy="268831"/>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57201" y="6331844"/>
            <a:ext cx="8229600" cy="244392"/>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57201" y="6654233"/>
            <a:ext cx="8046362" cy="263943"/>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57201" y="7063805"/>
            <a:ext cx="8046362" cy="29082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27"/>
          </p:nvPr>
        </p:nvSpPr>
        <p:spPr>
          <a:xfrm>
            <a:off x="457200" y="7483231"/>
            <a:ext cx="8012113" cy="21907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28"/>
          </p:nvPr>
        </p:nvSpPr>
        <p:spPr>
          <a:xfrm>
            <a:off x="457200" y="7832725"/>
            <a:ext cx="8012113" cy="293688"/>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Content Placeholder 12"/>
          <p:cNvSpPr>
            <a:spLocks noGrp="1"/>
          </p:cNvSpPr>
          <p:nvPr>
            <p:ph sz="quarter" idx="29"/>
          </p:nvPr>
        </p:nvSpPr>
        <p:spPr>
          <a:xfrm>
            <a:off x="457200" y="8258175"/>
            <a:ext cx="8047038" cy="32702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0" name="Content Placeholder 19"/>
          <p:cNvSpPr>
            <a:spLocks noGrp="1"/>
          </p:cNvSpPr>
          <p:nvPr>
            <p:ph sz="quarter" idx="30"/>
          </p:nvPr>
        </p:nvSpPr>
        <p:spPr>
          <a:xfrm>
            <a:off x="457200" y="8609013"/>
            <a:ext cx="8012113" cy="323850"/>
          </a:xfrm>
        </p:spPr>
        <p:txBody>
          <a:bodyPr/>
          <a:lstStyle>
            <a:lvl1pPr indent="-255600">
              <a:defRPr>
                <a:latin typeface="+mn-lt"/>
              </a:defRPr>
            </a:lvl1pPr>
            <a:lvl2pPr>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4" name="Content Placeholder 23"/>
          <p:cNvSpPr>
            <a:spLocks noGrp="1"/>
          </p:cNvSpPr>
          <p:nvPr>
            <p:ph sz="quarter" idx="31"/>
          </p:nvPr>
        </p:nvSpPr>
        <p:spPr>
          <a:xfrm>
            <a:off x="457200" y="9036050"/>
            <a:ext cx="8047038" cy="239713"/>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7" name="Content Placeholder 26"/>
          <p:cNvSpPr>
            <a:spLocks noGrp="1"/>
          </p:cNvSpPr>
          <p:nvPr>
            <p:ph sz="quarter" idx="32"/>
          </p:nvPr>
        </p:nvSpPr>
        <p:spPr>
          <a:xfrm>
            <a:off x="457200" y="9466263"/>
            <a:ext cx="8047038" cy="150812"/>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9" name="Text Placeholder 28"/>
          <p:cNvSpPr>
            <a:spLocks noGrp="1"/>
          </p:cNvSpPr>
          <p:nvPr>
            <p:ph type="body" sz="quarter" idx="33"/>
          </p:nvPr>
        </p:nvSpPr>
        <p:spPr>
          <a:xfrm>
            <a:off x="457200" y="9807575"/>
            <a:ext cx="8047038" cy="26352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2" name="Text Placeholder 31"/>
          <p:cNvSpPr>
            <a:spLocks noGrp="1"/>
          </p:cNvSpPr>
          <p:nvPr>
            <p:ph type="body" sz="quarter" idx="34"/>
          </p:nvPr>
        </p:nvSpPr>
        <p:spPr>
          <a:xfrm>
            <a:off x="457200" y="10174288"/>
            <a:ext cx="8012113" cy="322262"/>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4" name="Text Placeholder 33"/>
          <p:cNvSpPr>
            <a:spLocks noGrp="1"/>
          </p:cNvSpPr>
          <p:nvPr>
            <p:ph type="body" sz="quarter" idx="35"/>
          </p:nvPr>
        </p:nvSpPr>
        <p:spPr>
          <a:xfrm>
            <a:off x="457200" y="10663977"/>
            <a:ext cx="8047038" cy="25717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8" name="Text Placeholder 37"/>
          <p:cNvSpPr>
            <a:spLocks noGrp="1"/>
          </p:cNvSpPr>
          <p:nvPr>
            <p:ph type="body" sz="quarter" idx="36"/>
          </p:nvPr>
        </p:nvSpPr>
        <p:spPr>
          <a:xfrm>
            <a:off x="457200" y="11063288"/>
            <a:ext cx="8047038" cy="29527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484240011"/>
      </p:ext>
    </p:extLst>
  </p:cSld>
  <p:clrMapOvr>
    <a:masterClrMapping/>
  </p:clrMapOvr>
  <p:extLst>
    <p:ext uri="{DCECCB84-F9BA-43D5-87BE-67443E8EF086}">
      <p15:sldGuideLst xmlns:p15="http://schemas.microsoft.com/office/powerpoint/2012/main">
        <p15:guide id="1" orient="horz" pos="98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3_Content_4_Tex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457200" y="1593309"/>
            <a:ext cx="8229600" cy="387941"/>
          </a:xfrm>
        </p:spPr>
        <p:txBody>
          <a:bodyPr t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0" name="Content Placeholder 7">
            <a:extLst>
              <a:ext uri="{FF2B5EF4-FFF2-40B4-BE49-F238E27FC236}">
                <a16:creationId xmlns:a16="http://schemas.microsoft.com/office/drawing/2014/main" id="{F134B295-1575-464D-B039-45FC77F6E904}"/>
              </a:ext>
            </a:extLst>
          </p:cNvPr>
          <p:cNvSpPr>
            <a:spLocks noGrp="1"/>
          </p:cNvSpPr>
          <p:nvPr>
            <p:ph sz="quarter" idx="14" hasCustomPrompt="1"/>
          </p:nvPr>
        </p:nvSpPr>
        <p:spPr>
          <a:xfrm>
            <a:off x="457200" y="2133650"/>
            <a:ext cx="8229600" cy="387941"/>
          </a:xfrm>
        </p:spPr>
        <p:txBody>
          <a:bodyPr t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788D2154-32E7-48C3-AE35-FAD057E6FF9A}"/>
              </a:ext>
            </a:extLst>
          </p:cNvPr>
          <p:cNvSpPr>
            <a:spLocks noGrp="1"/>
          </p:cNvSpPr>
          <p:nvPr>
            <p:ph type="body" sz="quarter" idx="15"/>
          </p:nvPr>
        </p:nvSpPr>
        <p:spPr>
          <a:xfrm>
            <a:off x="457200" y="2757489"/>
            <a:ext cx="8229600" cy="449736"/>
          </a:xfrm>
        </p:spPr>
        <p:txBody>
          <a:bodyPr lIns="0" tIns="0" rIns="0" bIns="0"/>
          <a:lstStyle>
            <a:lvl1pPr marL="0" indent="0">
              <a:buNone/>
              <a:defRPr sz="1800">
                <a:latin typeface="+mn-lt"/>
                <a:cs typeface="Arial" panose="020B0604020202020204" pitchFamily="34" charset="0"/>
              </a:defRPr>
            </a:lvl1pPr>
            <a:lvl2pPr indent="0">
              <a:buNone/>
              <a:defRPr sz="1800">
                <a:latin typeface="+mn-lt"/>
                <a:cs typeface="Arial" panose="020B0604020202020204" pitchFamily="34" charset="0"/>
              </a:defRPr>
            </a:lvl2pPr>
            <a:lvl3pPr indent="0">
              <a:buNone/>
              <a:defRPr sz="1800">
                <a:latin typeface="+mn-lt"/>
                <a:cs typeface="Arial" panose="020B0604020202020204" pitchFamily="34" charset="0"/>
              </a:defRPr>
            </a:lvl3pPr>
            <a:lvl4pPr indent="0">
              <a:buNone/>
              <a:defRPr sz="1800">
                <a:latin typeface="+mn-lt"/>
                <a:cs typeface="Arial" panose="020B0604020202020204" pitchFamily="34" charset="0"/>
              </a:defRPr>
            </a:lvl4pPr>
            <a:lvl5pPr indent="0">
              <a:buNone/>
              <a:defRPr sz="18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5" name="Content Placeholder 14">
            <a:extLst>
              <a:ext uri="{FF2B5EF4-FFF2-40B4-BE49-F238E27FC236}">
                <a16:creationId xmlns:a16="http://schemas.microsoft.com/office/drawing/2014/main" id="{D1DBECC9-51D5-4567-8B86-67F6BDA67BE2}"/>
              </a:ext>
            </a:extLst>
          </p:cNvPr>
          <p:cNvSpPr>
            <a:spLocks noGrp="1"/>
          </p:cNvSpPr>
          <p:nvPr>
            <p:ph sz="quarter" idx="16"/>
          </p:nvPr>
        </p:nvSpPr>
        <p:spPr>
          <a:xfrm>
            <a:off x="457200" y="3429000"/>
            <a:ext cx="8229600" cy="487363"/>
          </a:xfrm>
        </p:spPr>
        <p:txBody>
          <a:bodyPr lIns="0" tIns="0" rIns="0" bIns="0"/>
          <a:lstStyle>
            <a:lvl1pPr marL="0" indent="0">
              <a:buNone/>
              <a:defRPr sz="1800">
                <a:latin typeface="+mn-lt"/>
                <a:cs typeface="Arial" panose="020B0604020202020204" pitchFamily="34" charset="0"/>
              </a:defRPr>
            </a:lvl1pPr>
            <a:lvl2pPr>
              <a:defRPr sz="1800">
                <a:latin typeface="+mn-lt"/>
                <a:cs typeface="Arial" panose="020B0604020202020204" pitchFamily="34" charset="0"/>
              </a:defRPr>
            </a:lvl2pPr>
            <a:lvl3pPr>
              <a:defRPr sz="1800">
                <a:latin typeface="+mn-lt"/>
                <a:cs typeface="Arial" panose="020B0604020202020204" pitchFamily="34" charset="0"/>
              </a:defRPr>
            </a:lvl3pPr>
            <a:lvl4pPr>
              <a:defRPr sz="1800">
                <a:latin typeface="+mn-lt"/>
                <a:cs typeface="Arial" panose="020B0604020202020204" pitchFamily="34" charset="0"/>
              </a:defRPr>
            </a:lvl4pPr>
            <a:lvl5pPr>
              <a:defRPr sz="18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665944349"/>
      </p:ext>
    </p:extLst>
  </p:cSld>
  <p:clrMapOvr>
    <a:masterClrMapping/>
  </p:clrMapOvr>
  <p:extLst>
    <p:ext uri="{DCECCB84-F9BA-43D5-87BE-67443E8EF086}">
      <p15:sldGuideLst xmlns:p15="http://schemas.microsoft.com/office/powerpoint/2012/main">
        <p15:guide id="1" orient="horz" pos="98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4_Content_4_Tex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457200" y="1593309"/>
            <a:ext cx="8229600" cy="387941"/>
          </a:xfrm>
        </p:spPr>
        <p:txBody>
          <a:bodyPr t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0" name="Content Placeholder 7">
            <a:extLst>
              <a:ext uri="{FF2B5EF4-FFF2-40B4-BE49-F238E27FC236}">
                <a16:creationId xmlns:a16="http://schemas.microsoft.com/office/drawing/2014/main" id="{F134B295-1575-464D-B039-45FC77F6E904}"/>
              </a:ext>
            </a:extLst>
          </p:cNvPr>
          <p:cNvSpPr>
            <a:spLocks noGrp="1"/>
          </p:cNvSpPr>
          <p:nvPr>
            <p:ph sz="quarter" idx="14" hasCustomPrompt="1"/>
          </p:nvPr>
        </p:nvSpPr>
        <p:spPr>
          <a:xfrm>
            <a:off x="457200" y="2133650"/>
            <a:ext cx="8229600" cy="387941"/>
          </a:xfrm>
        </p:spPr>
        <p:txBody>
          <a:bodyPr tIns="0" bIns="0"/>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788D2154-32E7-48C3-AE35-FAD057E6FF9A}"/>
              </a:ext>
            </a:extLst>
          </p:cNvPr>
          <p:cNvSpPr>
            <a:spLocks noGrp="1"/>
          </p:cNvSpPr>
          <p:nvPr>
            <p:ph type="body" sz="quarter" idx="15"/>
          </p:nvPr>
        </p:nvSpPr>
        <p:spPr>
          <a:xfrm>
            <a:off x="457200" y="2757489"/>
            <a:ext cx="8229600" cy="449736"/>
          </a:xfrm>
        </p:spPr>
        <p:txBody>
          <a:bodyPr lIns="0" tIns="0" rIns="0" bIns="0"/>
          <a:lstStyle>
            <a:lvl1pPr marL="0" indent="0">
              <a:buNone/>
              <a:defRPr sz="1800">
                <a:latin typeface="+mn-lt"/>
                <a:cs typeface="Arial" panose="020B0604020202020204" pitchFamily="34" charset="0"/>
              </a:defRPr>
            </a:lvl1pPr>
            <a:lvl2pPr indent="0">
              <a:buNone/>
              <a:defRPr sz="1800">
                <a:latin typeface="+mn-lt"/>
                <a:cs typeface="Arial" panose="020B0604020202020204" pitchFamily="34" charset="0"/>
              </a:defRPr>
            </a:lvl2pPr>
            <a:lvl3pPr indent="0">
              <a:buNone/>
              <a:defRPr sz="1800">
                <a:latin typeface="+mn-lt"/>
                <a:cs typeface="Arial" panose="020B0604020202020204" pitchFamily="34" charset="0"/>
              </a:defRPr>
            </a:lvl3pPr>
            <a:lvl4pPr indent="0">
              <a:buNone/>
              <a:defRPr sz="1800">
                <a:latin typeface="+mn-lt"/>
                <a:cs typeface="Arial" panose="020B0604020202020204" pitchFamily="34" charset="0"/>
              </a:defRPr>
            </a:lvl4pPr>
            <a:lvl5pPr indent="0">
              <a:buNone/>
              <a:defRPr sz="18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5" name="Content Placeholder 14">
            <a:extLst>
              <a:ext uri="{FF2B5EF4-FFF2-40B4-BE49-F238E27FC236}">
                <a16:creationId xmlns:a16="http://schemas.microsoft.com/office/drawing/2014/main" id="{D1DBECC9-51D5-4567-8B86-67F6BDA67BE2}"/>
              </a:ext>
            </a:extLst>
          </p:cNvPr>
          <p:cNvSpPr>
            <a:spLocks noGrp="1"/>
          </p:cNvSpPr>
          <p:nvPr>
            <p:ph sz="quarter" idx="16"/>
          </p:nvPr>
        </p:nvSpPr>
        <p:spPr>
          <a:xfrm>
            <a:off x="457200" y="3429000"/>
            <a:ext cx="8229600" cy="487363"/>
          </a:xfrm>
        </p:spPr>
        <p:txBody>
          <a:bodyPr lIns="0" tIns="0" rIns="0" bIns="0"/>
          <a:lstStyle>
            <a:lvl1pPr marL="0" indent="0">
              <a:buNone/>
              <a:defRPr sz="1800">
                <a:latin typeface="+mn-lt"/>
                <a:cs typeface="Arial" panose="020B0604020202020204" pitchFamily="34" charset="0"/>
              </a:defRPr>
            </a:lvl1pPr>
            <a:lvl2pPr>
              <a:defRPr sz="1800">
                <a:latin typeface="+mn-lt"/>
                <a:cs typeface="Arial" panose="020B0604020202020204" pitchFamily="34" charset="0"/>
              </a:defRPr>
            </a:lvl2pPr>
            <a:lvl3pPr>
              <a:defRPr sz="1800">
                <a:latin typeface="+mn-lt"/>
                <a:cs typeface="Arial" panose="020B0604020202020204" pitchFamily="34" charset="0"/>
              </a:defRPr>
            </a:lvl3pPr>
            <a:lvl4pPr>
              <a:defRPr sz="1800">
                <a:latin typeface="+mn-lt"/>
                <a:cs typeface="Arial" panose="020B0604020202020204" pitchFamily="34" charset="0"/>
              </a:defRPr>
            </a:lvl4pPr>
            <a:lvl5pPr>
              <a:defRPr sz="18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Text Placeholder 5">
            <a:extLst>
              <a:ext uri="{FF2B5EF4-FFF2-40B4-BE49-F238E27FC236}">
                <a16:creationId xmlns:a16="http://schemas.microsoft.com/office/drawing/2014/main" id="{9613E62D-CC5C-4655-80D4-20A09AE6BBC1}"/>
              </a:ext>
            </a:extLst>
          </p:cNvPr>
          <p:cNvSpPr>
            <a:spLocks noGrp="1"/>
          </p:cNvSpPr>
          <p:nvPr>
            <p:ph type="body" sz="quarter" idx="17"/>
          </p:nvPr>
        </p:nvSpPr>
        <p:spPr>
          <a:xfrm>
            <a:off x="457200" y="4138138"/>
            <a:ext cx="8229600" cy="449736"/>
          </a:xfrm>
        </p:spPr>
        <p:txBody>
          <a:bodyPr lIns="0" tIns="0" rIns="0" bIns="0"/>
          <a:lstStyle>
            <a:lvl1pPr marL="0" indent="0">
              <a:buNone/>
              <a:defRPr sz="1800">
                <a:latin typeface="+mn-lt"/>
                <a:cs typeface="Arial" panose="020B0604020202020204" pitchFamily="34" charset="0"/>
              </a:defRPr>
            </a:lvl1pPr>
            <a:lvl2pPr indent="0">
              <a:buNone/>
              <a:defRPr sz="1800">
                <a:latin typeface="+mn-lt"/>
                <a:cs typeface="Arial" panose="020B0604020202020204" pitchFamily="34" charset="0"/>
              </a:defRPr>
            </a:lvl2pPr>
            <a:lvl3pPr indent="0">
              <a:buNone/>
              <a:defRPr sz="1800">
                <a:latin typeface="+mn-lt"/>
                <a:cs typeface="Arial" panose="020B0604020202020204" pitchFamily="34" charset="0"/>
              </a:defRPr>
            </a:lvl3pPr>
            <a:lvl4pPr indent="0">
              <a:buNone/>
              <a:defRPr sz="1800">
                <a:latin typeface="+mn-lt"/>
                <a:cs typeface="Arial" panose="020B0604020202020204" pitchFamily="34" charset="0"/>
              </a:defRPr>
            </a:lvl4pPr>
            <a:lvl5pPr indent="0">
              <a:buNone/>
              <a:defRPr sz="18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14">
            <a:extLst>
              <a:ext uri="{FF2B5EF4-FFF2-40B4-BE49-F238E27FC236}">
                <a16:creationId xmlns:a16="http://schemas.microsoft.com/office/drawing/2014/main" id="{4FF79913-B31B-4969-A074-439CCBADEF24}"/>
              </a:ext>
            </a:extLst>
          </p:cNvPr>
          <p:cNvSpPr>
            <a:spLocks noGrp="1"/>
          </p:cNvSpPr>
          <p:nvPr>
            <p:ph sz="quarter" idx="18"/>
          </p:nvPr>
        </p:nvSpPr>
        <p:spPr>
          <a:xfrm>
            <a:off x="457200" y="4809649"/>
            <a:ext cx="8229600" cy="487363"/>
          </a:xfrm>
        </p:spPr>
        <p:txBody>
          <a:bodyPr lIns="0" tIns="0" rIns="0" bIns="0"/>
          <a:lstStyle>
            <a:lvl1pPr marL="0" indent="0">
              <a:buNone/>
              <a:defRPr sz="1800">
                <a:latin typeface="+mn-lt"/>
                <a:cs typeface="Arial" panose="020B0604020202020204" pitchFamily="34" charset="0"/>
              </a:defRPr>
            </a:lvl1pPr>
            <a:lvl2pPr>
              <a:defRPr sz="1800">
                <a:latin typeface="+mn-lt"/>
                <a:cs typeface="Arial" panose="020B0604020202020204" pitchFamily="34" charset="0"/>
              </a:defRPr>
            </a:lvl2pPr>
            <a:lvl3pPr>
              <a:defRPr sz="1800">
                <a:latin typeface="+mn-lt"/>
                <a:cs typeface="Arial" panose="020B0604020202020204" pitchFamily="34" charset="0"/>
              </a:defRPr>
            </a:lvl3pPr>
            <a:lvl4pPr>
              <a:defRPr sz="1800">
                <a:latin typeface="+mn-lt"/>
                <a:cs typeface="Arial" panose="020B0604020202020204" pitchFamily="34" charset="0"/>
              </a:defRPr>
            </a:lvl4pPr>
            <a:lvl5pPr>
              <a:defRPr sz="18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659914131"/>
      </p:ext>
    </p:extLst>
  </p:cSld>
  <p:clrMapOvr>
    <a:masterClrMapping/>
  </p:clrMapOvr>
  <p:extLst>
    <p:ext uri="{DCECCB84-F9BA-43D5-87BE-67443E8EF086}">
      <p15:sldGuideLst xmlns:p15="http://schemas.microsoft.com/office/powerpoint/2012/main">
        <p15:guide id="1" orient="horz" pos="98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41479"/>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64404"/>
            <a:ext cx="8232775" cy="3417887"/>
          </a:xfrm>
        </p:spPr>
        <p:txBody>
          <a:bodyPr/>
          <a:lstStyle/>
          <a:p>
            <a:endParaRPr lang="en-US" dirty="0"/>
          </a:p>
        </p:txBody>
      </p:sp>
      <p:sp>
        <p:nvSpPr>
          <p:cNvPr id="55" name="Content Placeholder"/>
          <p:cNvSpPr txBox="1">
            <a:spLocks noGrp="1"/>
          </p:cNvSpPr>
          <p:nvPr>
            <p:ph type="body" idx="1" hasCustomPrompt="1"/>
          </p:nvPr>
        </p:nvSpPr>
        <p:spPr>
          <a:xfrm>
            <a:off x="457200" y="5102487"/>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85097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558412"/>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p:nvPr>
        </p:nvSpPr>
        <p:spPr>
          <a:xfrm>
            <a:off x="5048250" y="1558412"/>
            <a:ext cx="3638550" cy="37544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420799"/>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60428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065091D3-E16C-46AB-9A90-0F52CA812534}"/>
              </a:ext>
            </a:extLst>
          </p:cNvPr>
          <p:cNvSpPr>
            <a:spLocks noGrp="1"/>
          </p:cNvSpPr>
          <p:nvPr>
            <p:ph type="title" hasCustomPrompt="1"/>
          </p:nvPr>
        </p:nvSpPr>
        <p:spPr/>
        <p:txBody>
          <a:bodyPr/>
          <a:lstStyle>
            <a:lvl1pPr>
              <a:defRPr sz="3600">
                <a:latin typeface="+mj-lt"/>
              </a:defRPr>
            </a:lvl1pPr>
          </a:lstStyle>
          <a:p>
            <a:r>
              <a:rPr lang="en-US" dirty="0"/>
              <a:t>Click to add title</a:t>
            </a:r>
          </a:p>
        </p:txBody>
      </p:sp>
      <p:sp>
        <p:nvSpPr>
          <p:cNvPr id="7" name="Image title">
            <a:extLst>
              <a:ext uri="{FF2B5EF4-FFF2-40B4-BE49-F238E27FC236}">
                <a16:creationId xmlns:a16="http://schemas.microsoft.com/office/drawing/2014/main"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id="{3D0F2ED9-E212-40DC-A528-BE4A28DE88FD}"/>
              </a:ext>
            </a:extLst>
          </p:cNvPr>
          <p:cNvSpPr>
            <a:spLocks noGrp="1"/>
          </p:cNvSpPr>
          <p:nvPr>
            <p:ph type="body" sz="quarter" idx="15" hasCustomPrompt="1"/>
          </p:nvPr>
        </p:nvSpPr>
        <p:spPr>
          <a:xfrm>
            <a:off x="808109" y="1681163"/>
            <a:ext cx="1220716"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id="{E8D9AEEF-5E99-48D4-B8C3-C5A995764DCA}"/>
              </a:ext>
            </a:extLst>
          </p:cNvPr>
          <p:cNvSpPr>
            <a:spLocks noGrp="1"/>
          </p:cNvSpPr>
          <p:nvPr>
            <p:ph type="body" sz="quarter" idx="16" hasCustomPrompt="1"/>
          </p:nvPr>
        </p:nvSpPr>
        <p:spPr>
          <a:xfrm>
            <a:off x="808109" y="2647157"/>
            <a:ext cx="1206500"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id="{99D329CE-18C4-40A9-A508-1684979AC205}"/>
              </a:ext>
            </a:extLst>
          </p:cNvPr>
          <p:cNvSpPr>
            <a:spLocks noGrp="1"/>
          </p:cNvSpPr>
          <p:nvPr>
            <p:ph type="body" sz="quarter" idx="17" hasCustomPrompt="1"/>
          </p:nvPr>
        </p:nvSpPr>
        <p:spPr>
          <a:xfrm>
            <a:off x="808109" y="3613151"/>
            <a:ext cx="1206500"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id="{AAE735D1-F9F4-4525-9ED5-F10A99DECCB8}"/>
              </a:ext>
            </a:extLst>
          </p:cNvPr>
          <p:cNvSpPr>
            <a:spLocks noGrp="1"/>
          </p:cNvSpPr>
          <p:nvPr>
            <p:ph type="body" sz="quarter" idx="18" hasCustomPrompt="1"/>
          </p:nvPr>
        </p:nvSpPr>
        <p:spPr>
          <a:xfrm>
            <a:off x="7381874" y="1681163"/>
            <a:ext cx="1304925"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id="{43259E0C-9247-446E-9183-FBF70F8FD41C}"/>
              </a:ext>
            </a:extLst>
          </p:cNvPr>
          <p:cNvSpPr>
            <a:spLocks noGrp="1"/>
          </p:cNvSpPr>
          <p:nvPr>
            <p:ph type="body" sz="quarter" idx="19" hasCustomPrompt="1"/>
          </p:nvPr>
        </p:nvSpPr>
        <p:spPr>
          <a:xfrm>
            <a:off x="7381874" y="2651590"/>
            <a:ext cx="1304925"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id="{111F58DF-A1C1-4DD6-ADE5-FC54A39F6757}"/>
              </a:ext>
            </a:extLst>
          </p:cNvPr>
          <p:cNvSpPr>
            <a:spLocks noGrp="1"/>
          </p:cNvSpPr>
          <p:nvPr>
            <p:ph type="body" sz="quarter" idx="20" hasCustomPrompt="1"/>
          </p:nvPr>
        </p:nvSpPr>
        <p:spPr>
          <a:xfrm>
            <a:off x="7381874" y="3613151"/>
            <a:ext cx="1304925" cy="627063"/>
          </a:xfrm>
        </p:spPr>
        <p:txBody>
          <a:bodyPr/>
          <a:lstStyle>
            <a:lvl1pPr marL="101600" indent="0">
              <a:buNone/>
              <a:defRPr/>
            </a:lvl1pPr>
          </a:lstStyle>
          <a:p>
            <a:pPr lvl="0"/>
            <a:r>
              <a:rPr lang="en-US" dirty="0"/>
              <a:t>Label 6</a:t>
            </a:r>
          </a:p>
        </p:txBody>
      </p:sp>
      <p:sp>
        <p:nvSpPr>
          <p:cNvPr id="3" name="Date Placeholder 2">
            <a:extLst>
              <a:ext uri="{FF2B5EF4-FFF2-40B4-BE49-F238E27FC236}">
                <a16:creationId xmlns:a16="http://schemas.microsoft.com/office/drawing/2014/main" id="{D0CEC9E9-2CDA-42DF-A6E1-55B455A7E67B}"/>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027899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3" name="Date Placeholder 2">
            <a:extLst>
              <a:ext uri="{FF2B5EF4-FFF2-40B4-BE49-F238E27FC236}">
                <a16:creationId xmlns:a16="http://schemas.microsoft.com/office/drawing/2014/main" id="{D8A4DA0A-BA94-4C4E-A521-FB23D113A856}"/>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48721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Title Placeholder"/>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Content Placeholder"/>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mn-lt"/>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21594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458689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64875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61030" y="1556326"/>
            <a:ext cx="3631545" cy="452062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234542" y="1563574"/>
            <a:ext cx="4452258"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6F503D41-401A-43DB-9BC0-38F51965B892}"/>
              </a:ext>
            </a:extLst>
          </p:cNvPr>
          <p:cNvSpPr>
            <a:spLocks noGrp="1"/>
          </p:cNvSpPr>
          <p:nvPr>
            <p:ph sz="quarter" idx="15"/>
          </p:nvPr>
        </p:nvSpPr>
        <p:spPr>
          <a:xfrm>
            <a:off x="4243595" y="3977558"/>
            <a:ext cx="4443205" cy="2112272"/>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76906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69483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2611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66603" y="1552575"/>
            <a:ext cx="2595602"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3290555"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6091197"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6443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2572593"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687986"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6803378"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1121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en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4011769" cy="46940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216772"/>
            <a:ext cx="4011769" cy="55218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57200" y="2953477"/>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457200" y="3640944"/>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4352925"/>
            <a:ext cx="4011769"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5010150"/>
            <a:ext cx="4011769"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5692775"/>
            <a:ext cx="4011769"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622801" y="1557338"/>
            <a:ext cx="4064000" cy="4651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622800" y="2216150"/>
            <a:ext cx="4064000" cy="5524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622800" y="2952750"/>
            <a:ext cx="4064000" cy="52546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622800" y="3641725"/>
            <a:ext cx="4064000" cy="52387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622800" y="4352925"/>
            <a:ext cx="4064000"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713288" y="5010150"/>
            <a:ext cx="3973512"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713288" y="5692775"/>
            <a:ext cx="3973512"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47121803"/>
      </p:ext>
    </p:extLst>
  </p:cSld>
  <p:clrMapOvr>
    <a:masterClrMapping/>
  </p:clrMapOvr>
  <p:extLst>
    <p:ext uri="{DCECCB84-F9BA-43D5-87BE-67443E8EF086}">
      <p15:sldGuideLst xmlns:p15="http://schemas.microsoft.com/office/powerpoint/2012/main">
        <p15:guide id="1" orient="horz" pos="981"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1.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6" name="Copyright"/>
          <p:cNvSpPr txBox="1"/>
          <p:nvPr/>
        </p:nvSpPr>
        <p:spPr>
          <a:xfrm>
            <a:off x="1600200" y="6429344"/>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IN" sz="1200" b="0" i="0" u="none" strike="noStrike" cap="none" dirty="0">
                <a:solidFill>
                  <a:srgbClr val="000000"/>
                </a:solidFill>
                <a:effectLst/>
                <a:latin typeface="Verdana" panose="020B0604030504040204" pitchFamily="34" charset="0"/>
                <a:ea typeface="Verdana" panose="020B0604030504040204" pitchFamily="34" charset="0"/>
                <a:cs typeface="Arial"/>
                <a:sym typeface="Arial"/>
              </a:rPr>
              <a:t>2023, 2019, 2016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8" name="Picture Placeholder 21" descr="Pearson Logo">
            <a:extLst>
              <a:ext uri="{FF2B5EF4-FFF2-40B4-BE49-F238E27FC236}">
                <a16:creationId xmlns:a16="http://schemas.microsoft.com/office/drawing/2014/main" id="{9482BDEB-84DF-4344-AD30-389884976DF6}"/>
              </a:ext>
            </a:extLst>
          </p:cNvPr>
          <p:cNvPicPr>
            <a:picLocks noChangeAspect="1"/>
          </p:cNvPicPr>
          <p:nvPr userDrawn="1"/>
        </p:nvPicPr>
        <p:blipFill>
          <a:blip r:embed="rId18"/>
          <a:srcRect t="22152" b="22152"/>
          <a:stretch>
            <a:fillRect/>
          </a:stretch>
        </p:blipFill>
        <p:spPr>
          <a:xfrm>
            <a:off x="315677" y="6420639"/>
            <a:ext cx="1176574" cy="296443"/>
          </a:xfrm>
          <a:prstGeom prst="rect">
            <a:avLst/>
          </a:prstGeom>
        </p:spPr>
      </p:pic>
    </p:spTree>
  </p:cSld>
  <p:clrMap bg1="lt1" tx1="dk1" bg2="dk2" tx2="lt2" accent1="accent1" accent2="accent2" accent3="accent3" accent4="accent4" accent5="accent5" accent6="accent6" hlink="hlink" folHlink="folHlink"/>
  <p:sldLayoutIdLst>
    <p:sldLayoutId id="2147483664" r:id="rId1"/>
    <p:sldLayoutId id="2147483682" r:id="rId2"/>
    <p:sldLayoutId id="2147483650" r:id="rId3"/>
    <p:sldLayoutId id="2147483676" r:id="rId4"/>
    <p:sldLayoutId id="2147483677" r:id="rId5"/>
    <p:sldLayoutId id="2147483678" r:id="rId6"/>
    <p:sldLayoutId id="2147483679" r:id="rId7"/>
    <p:sldLayoutId id="2147483680" r:id="rId8"/>
    <p:sldLayoutId id="2147483681" r:id="rId9"/>
    <p:sldLayoutId id="2147483683" r:id="rId10"/>
    <p:sldLayoutId id="2147483684" r:id="rId11"/>
    <p:sldLayoutId id="2147483671" r:id="rId12"/>
    <p:sldLayoutId id="2147483673" r:id="rId13"/>
    <p:sldLayoutId id="2147483670" r:id="rId14"/>
    <p:sldLayoutId id="2147483669" r:id="rId15"/>
    <p:sldLayoutId id="214748365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8.wmf"/><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image" Target="../media/image5.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 uri="{C183D7F6-B498-43B3-948B-1728B52AA6E4}">
                <adec:decorative xmlns:adec="http://schemas.microsoft.com/office/drawing/2017/decorative" val="1"/>
              </a:ext>
            </a:extLst>
          </p:cNvPr>
          <p:cNvSpPr>
            <a:spLocks noGrp="1"/>
          </p:cNvSpPr>
          <p:nvPr>
            <p:ph type="title"/>
          </p:nvPr>
        </p:nvSpPr>
        <p:spPr>
          <a:xfrm>
            <a:off x="457200" y="204980"/>
            <a:ext cx="8229600" cy="920558"/>
          </a:xfrm>
        </p:spPr>
        <p:txBody>
          <a:bodyPr anchor="ctr"/>
          <a:lstStyle/>
          <a:p>
            <a:pPr>
              <a:lnSpc>
                <a:spcPct val="90000"/>
              </a:lnSpc>
              <a:spcBef>
                <a:spcPts val="600"/>
              </a:spcBef>
              <a:spcAft>
                <a:spcPts val="125"/>
              </a:spcAft>
            </a:pPr>
            <a:r>
              <a:rPr lang="en-US" sz="2600" dirty="0">
                <a:solidFill>
                  <a:schemeClr val="tx2"/>
                </a:solidFill>
              </a:rPr>
              <a:t>Integrating Educational Technology Into Teaching: Transforming Learning Across Disciplines</a:t>
            </a:r>
          </a:p>
        </p:txBody>
      </p:sp>
      <p:sp>
        <p:nvSpPr>
          <p:cNvPr id="3" name="Content Placeholder 2">
            <a:extLst>
              <a:ext uri="{FF2B5EF4-FFF2-40B4-BE49-F238E27FC236}">
                <a16:creationId xmlns:a16="http://schemas.microsoft.com/office/drawing/2014/main" id="{ABE18F80-D4FC-4D8F-B2BD-E7BEE7E012B5}"/>
              </a:ext>
              <a:ext uri="{C183D7F6-B498-43B3-948B-1728B52AA6E4}">
                <adec:decorative xmlns:adec="http://schemas.microsoft.com/office/drawing/2017/decorative" val="1"/>
              </a:ext>
            </a:extLst>
          </p:cNvPr>
          <p:cNvSpPr>
            <a:spLocks noGrp="1"/>
          </p:cNvSpPr>
          <p:nvPr>
            <p:ph type="body" idx="1"/>
          </p:nvPr>
        </p:nvSpPr>
        <p:spPr>
          <a:xfrm>
            <a:off x="457200" y="1197091"/>
            <a:ext cx="8229600" cy="403109"/>
          </a:xfrm>
        </p:spPr>
        <p:txBody>
          <a:bodyPr anchor="ctr"/>
          <a:lstStyle/>
          <a:p>
            <a:r>
              <a:rPr lang="en-US" dirty="0"/>
              <a:t>Ninth Edition</a:t>
            </a:r>
            <a:endParaRPr lang="en-US" dirty="0">
              <a:solidFill>
                <a:schemeClr val="tx2"/>
              </a:solidFill>
            </a:endParaRPr>
          </a:p>
        </p:txBody>
      </p:sp>
      <p:pic>
        <p:nvPicPr>
          <p:cNvPr id="9" name="Picture 8" descr="Front Cover: Integrating Educational Technology into Teaching: Transforming Learning Across Disciplines, Ninth Edition by Roblyer and Hughes.">
            <a:extLst>
              <a:ext uri="{FF2B5EF4-FFF2-40B4-BE49-F238E27FC236}">
                <a16:creationId xmlns:a16="http://schemas.microsoft.com/office/drawing/2014/main" id="{1ED3F2F3-A6A1-42B2-8A1C-03D2C17FCB22}"/>
              </a:ext>
            </a:extLst>
          </p:cNvPr>
          <p:cNvPicPr>
            <a:picLocks noChangeAspect="1"/>
          </p:cNvPicPr>
          <p:nvPr/>
        </p:nvPicPr>
        <p:blipFill>
          <a:blip r:embed="rId3"/>
          <a:stretch>
            <a:fillRect/>
          </a:stretch>
        </p:blipFill>
        <p:spPr>
          <a:xfrm>
            <a:off x="571182" y="1693301"/>
            <a:ext cx="3460296" cy="4426465"/>
          </a:xfrm>
          <a:prstGeom prst="rect">
            <a:avLst/>
          </a:prstGeom>
          <a:ln w="9525">
            <a:solidFill>
              <a:schemeClr val="tx1"/>
            </a:solidFill>
          </a:ln>
        </p:spPr>
      </p:pic>
      <p:sp>
        <p:nvSpPr>
          <p:cNvPr id="5" name="Content Placeholder 4">
            <a:extLst>
              <a:ext uri="{FF2B5EF4-FFF2-40B4-BE49-F238E27FC236}">
                <a16:creationId xmlns:a16="http://schemas.microsoft.com/office/drawing/2014/main" id="{2D222376-7AD7-4443-B67A-120BE12F4DDB}"/>
              </a:ext>
              <a:ext uri="{C183D7F6-B498-43B3-948B-1728B52AA6E4}">
                <adec:decorative xmlns:adec="http://schemas.microsoft.com/office/drawing/2017/decorative" val="1"/>
              </a:ext>
            </a:extLst>
          </p:cNvPr>
          <p:cNvSpPr>
            <a:spLocks noGrp="1"/>
          </p:cNvSpPr>
          <p:nvPr>
            <p:ph sz="quarter" idx="14"/>
          </p:nvPr>
        </p:nvSpPr>
        <p:spPr>
          <a:xfrm>
            <a:off x="5199018" y="1892642"/>
            <a:ext cx="3254854" cy="1199807"/>
          </a:xfrm>
        </p:spPr>
        <p:txBody>
          <a:bodyPr/>
          <a:lstStyle/>
          <a:p>
            <a:pPr marL="0">
              <a:spcBef>
                <a:spcPts val="0"/>
              </a:spcBef>
            </a:pPr>
            <a:r>
              <a:rPr lang="en-US" dirty="0">
                <a:solidFill>
                  <a:schemeClr val="tx1"/>
                </a:solidFill>
              </a:rPr>
              <a:t>Chapter 3</a:t>
            </a:r>
          </a:p>
        </p:txBody>
      </p:sp>
      <p:sp>
        <p:nvSpPr>
          <p:cNvPr id="6" name="Content Placeholder 5">
            <a:extLst>
              <a:ext uri="{FF2B5EF4-FFF2-40B4-BE49-F238E27FC236}">
                <a16:creationId xmlns:a16="http://schemas.microsoft.com/office/drawing/2014/main" id="{82FD4EC9-4778-4E2F-B136-2A176CA2BA69}"/>
              </a:ext>
              <a:ext uri="{C183D7F6-B498-43B3-948B-1728B52AA6E4}">
                <adec:decorative xmlns:adec="http://schemas.microsoft.com/office/drawing/2017/decorative" val="1"/>
              </a:ext>
            </a:extLst>
          </p:cNvPr>
          <p:cNvSpPr>
            <a:spLocks noGrp="1"/>
          </p:cNvSpPr>
          <p:nvPr>
            <p:ph sz="quarter" idx="15"/>
          </p:nvPr>
        </p:nvSpPr>
        <p:spPr>
          <a:xfrm>
            <a:off x="5199017" y="3315133"/>
            <a:ext cx="3254854" cy="1611901"/>
          </a:xfrm>
        </p:spPr>
        <p:txBody>
          <a:bodyPr/>
          <a:lstStyle/>
          <a:p>
            <a:r>
              <a:rPr lang="en-US" altLang="en-US" dirty="0"/>
              <a:t>Learning and Leading for Transformative Technology Integration</a:t>
            </a:r>
          </a:p>
        </p:txBody>
      </p:sp>
      <p:pic>
        <p:nvPicPr>
          <p:cNvPr id="12" name="Picture Placeholder 21" descr="Pearson Logo">
            <a:extLst>
              <a:ext uri="{FF2B5EF4-FFF2-40B4-BE49-F238E27FC236}">
                <a16:creationId xmlns:a16="http://schemas.microsoft.com/office/drawing/2014/main" id="{CF37FB16-D567-464F-82AB-B4CF4A031A4F}"/>
              </a:ext>
            </a:extLst>
          </p:cNvPr>
          <p:cNvPicPr>
            <a:picLocks noChangeAspect="1"/>
          </p:cNvPicPr>
          <p:nvPr/>
        </p:nvPicPr>
        <p:blipFill>
          <a:blip r:embed="rId4"/>
          <a:srcRect t="22152" b="22152"/>
          <a:stretch>
            <a:fillRect/>
          </a:stretch>
        </p:blipFill>
        <p:spPr>
          <a:xfrm>
            <a:off x="315677" y="6420639"/>
            <a:ext cx="1176574" cy="296443"/>
          </a:xfrm>
          <a:prstGeom prst="rect">
            <a:avLst/>
          </a:prstGeom>
          <a:noFill/>
          <a:ln>
            <a:noFill/>
          </a:ln>
        </p:spPr>
      </p:pic>
      <p:sp>
        <p:nvSpPr>
          <p:cNvPr id="8" name="Content Placeholder 7">
            <a:extLst>
              <a:ext uri="{FF2B5EF4-FFF2-40B4-BE49-F238E27FC236}">
                <a16:creationId xmlns:a16="http://schemas.microsoft.com/office/drawing/2014/main" id="{C8E88D28-1A9F-4FC4-946F-10B4629D1438}"/>
              </a:ext>
              <a:ext uri="{C183D7F6-B498-43B3-948B-1728B52AA6E4}">
                <adec:decorative xmlns:adec="http://schemas.microsoft.com/office/drawing/2017/decorative" val="1"/>
              </a:ext>
            </a:extLst>
          </p:cNvPr>
          <p:cNvSpPr>
            <a:spLocks noGrp="1"/>
          </p:cNvSpPr>
          <p:nvPr>
            <p:ph sz="quarter" idx="17"/>
          </p:nvPr>
        </p:nvSpPr>
        <p:spPr>
          <a:xfrm>
            <a:off x="2173288" y="6419283"/>
            <a:ext cx="6589712" cy="228600"/>
          </a:xfrm>
        </p:spPr>
        <p:txBody>
          <a:bodyPr/>
          <a:lstStyle/>
          <a:p>
            <a:pPr marL="0" indent="0"/>
            <a:r>
              <a:rPr lang="en-US" altLang="en-US" sz="1200" b="0" dirty="0">
                <a:latin typeface="Verdana"/>
                <a:ea typeface="Verdana" panose="020B0604030504040204" pitchFamily="34" charset="0"/>
                <a:cs typeface="Verdana" panose="020B0604030504040204" pitchFamily="34" charset="0"/>
              </a:rPr>
              <a:t>Copyright © </a:t>
            </a:r>
            <a:r>
              <a:rPr lang="en-US" noProof="0" dirty="0"/>
              <a:t>2023, 2019, 2016 </a:t>
            </a:r>
            <a:r>
              <a:rPr lang="en-US" altLang="en-US" sz="1200" b="0" dirty="0">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80133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96069-0264-46E8-82AE-A7AFDFDE98C2}"/>
              </a:ext>
            </a:extLst>
          </p:cNvPr>
          <p:cNvSpPr>
            <a:spLocks noGrp="1"/>
          </p:cNvSpPr>
          <p:nvPr>
            <p:ph type="title"/>
          </p:nvPr>
        </p:nvSpPr>
        <p:spPr/>
        <p:txBody>
          <a:bodyPr/>
          <a:lstStyle/>
          <a:p>
            <a:r>
              <a:rPr lang="en-US" dirty="0"/>
              <a:t>The I</a:t>
            </a:r>
            <a:r>
              <a:rPr lang="en-US" sz="100" dirty="0"/>
              <a:t> </a:t>
            </a:r>
            <a:r>
              <a:rPr lang="en-US" dirty="0"/>
              <a:t>S</a:t>
            </a:r>
            <a:r>
              <a:rPr lang="en-US" sz="100" dirty="0"/>
              <a:t> </a:t>
            </a:r>
            <a:r>
              <a:rPr lang="en-US" dirty="0"/>
              <a:t>T</a:t>
            </a:r>
            <a:r>
              <a:rPr lang="en-US" sz="100" dirty="0"/>
              <a:t> </a:t>
            </a:r>
            <a:r>
              <a:rPr lang="en-US" dirty="0"/>
              <a:t>E Standards for Educators</a:t>
            </a:r>
          </a:p>
        </p:txBody>
      </p:sp>
      <p:sp>
        <p:nvSpPr>
          <p:cNvPr id="3" name="Content Placeholder 2">
            <a:extLst>
              <a:ext uri="{FF2B5EF4-FFF2-40B4-BE49-F238E27FC236}">
                <a16:creationId xmlns:a16="http://schemas.microsoft.com/office/drawing/2014/main" id="{3B8B324C-AF76-4B61-A543-D5007526C78E}"/>
              </a:ext>
            </a:extLst>
          </p:cNvPr>
          <p:cNvSpPr>
            <a:spLocks noGrp="1"/>
          </p:cNvSpPr>
          <p:nvPr>
            <p:ph sz="quarter" idx="13"/>
          </p:nvPr>
        </p:nvSpPr>
        <p:spPr/>
        <p:txBody>
          <a:bodyPr/>
          <a:lstStyle/>
          <a:p>
            <a:r>
              <a:rPr lang="en-US" sz="2000" dirty="0"/>
              <a:t>Outline the knowledge, skills, dispositions, and actions that educators need to support instruction and student learning with technologies</a:t>
            </a:r>
          </a:p>
          <a:p>
            <a:r>
              <a:rPr lang="en-US" sz="2000" dirty="0"/>
              <a:t>The standards position educators as an empowered professional and learning catalyst who is a:</a:t>
            </a:r>
          </a:p>
          <a:p>
            <a:pPr lvl="1"/>
            <a:r>
              <a:rPr lang="en-US" sz="2000" dirty="0"/>
              <a:t>Learner</a:t>
            </a:r>
          </a:p>
          <a:p>
            <a:pPr lvl="1"/>
            <a:r>
              <a:rPr lang="en-US" sz="2000" dirty="0"/>
              <a:t>Leader</a:t>
            </a:r>
          </a:p>
          <a:p>
            <a:pPr lvl="1"/>
            <a:r>
              <a:rPr lang="en-US" sz="2000" dirty="0"/>
              <a:t>Citizen</a:t>
            </a:r>
          </a:p>
          <a:p>
            <a:pPr lvl="1"/>
            <a:r>
              <a:rPr lang="en-US" sz="2000" dirty="0"/>
              <a:t>Collaborator</a:t>
            </a:r>
          </a:p>
          <a:p>
            <a:pPr lvl="1"/>
            <a:r>
              <a:rPr lang="en-US" sz="2000" dirty="0"/>
              <a:t>Designer</a:t>
            </a:r>
          </a:p>
          <a:p>
            <a:pPr lvl="1"/>
            <a:r>
              <a:rPr lang="en-US" sz="2000" dirty="0"/>
              <a:t>Facilitator</a:t>
            </a:r>
          </a:p>
          <a:p>
            <a:pPr lvl="1"/>
            <a:r>
              <a:rPr lang="en-US" sz="2000" dirty="0"/>
              <a:t>Analyst</a:t>
            </a:r>
          </a:p>
        </p:txBody>
      </p:sp>
    </p:spTree>
    <p:extLst>
      <p:ext uri="{BB962C8B-B14F-4D97-AF65-F5344CB8AC3E}">
        <p14:creationId xmlns:p14="http://schemas.microsoft.com/office/powerpoint/2010/main" val="612661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2BE6D-AE99-4EB0-B6B1-BEA9018AD323}"/>
              </a:ext>
            </a:extLst>
          </p:cNvPr>
          <p:cNvSpPr>
            <a:spLocks noGrp="1"/>
          </p:cNvSpPr>
          <p:nvPr>
            <p:ph type="title"/>
          </p:nvPr>
        </p:nvSpPr>
        <p:spPr/>
        <p:txBody>
          <a:bodyPr/>
          <a:lstStyle/>
          <a:p>
            <a:r>
              <a:rPr lang="en-US" sz="3200" dirty="0"/>
              <a:t>The Technological Pedagogical and Content Knowledge Framework</a:t>
            </a:r>
          </a:p>
        </p:txBody>
      </p:sp>
      <p:sp>
        <p:nvSpPr>
          <p:cNvPr id="3" name="Content Placeholder 2">
            <a:extLst>
              <a:ext uri="{FF2B5EF4-FFF2-40B4-BE49-F238E27FC236}">
                <a16:creationId xmlns:a16="http://schemas.microsoft.com/office/drawing/2014/main" id="{7C2644D7-B67C-49A2-86E4-70331BE8CA26}"/>
              </a:ext>
            </a:extLst>
          </p:cNvPr>
          <p:cNvSpPr>
            <a:spLocks noGrp="1"/>
          </p:cNvSpPr>
          <p:nvPr>
            <p:ph sz="quarter" idx="13"/>
          </p:nvPr>
        </p:nvSpPr>
        <p:spPr>
          <a:xfrm>
            <a:off x="457200" y="1556326"/>
            <a:ext cx="8229600" cy="4730173"/>
          </a:xfrm>
        </p:spPr>
        <p:txBody>
          <a:bodyPr/>
          <a:lstStyle/>
          <a:p>
            <a:r>
              <a:rPr lang="en-US" sz="2200" dirty="0"/>
              <a:t>Focuses on the knowledge inside teachers’ minds that are use when making decisions</a:t>
            </a:r>
          </a:p>
          <a:p>
            <a:r>
              <a:rPr lang="en-US" sz="2200" dirty="0"/>
              <a:t>Useful for providing teachers a common language for talking about the knowledge they are seeking to develop and/or use</a:t>
            </a:r>
          </a:p>
          <a:p>
            <a:r>
              <a:rPr lang="en-US" sz="2200" dirty="0"/>
              <a:t>T</a:t>
            </a:r>
            <a:r>
              <a:rPr lang="en-US" sz="100" dirty="0"/>
              <a:t> </a:t>
            </a:r>
            <a:r>
              <a:rPr lang="en-US" sz="2200" dirty="0"/>
              <a:t>P</a:t>
            </a:r>
            <a:r>
              <a:rPr lang="en-US" sz="100" dirty="0"/>
              <a:t> </a:t>
            </a:r>
            <a:r>
              <a:rPr lang="en-US" sz="2200" dirty="0"/>
              <a:t>A</a:t>
            </a:r>
            <a:r>
              <a:rPr lang="en-US" sz="100" dirty="0"/>
              <a:t> </a:t>
            </a:r>
            <a:r>
              <a:rPr lang="en-US" sz="2200" dirty="0"/>
              <a:t>C</a:t>
            </a:r>
            <a:r>
              <a:rPr lang="en-US" sz="100" dirty="0"/>
              <a:t> </a:t>
            </a:r>
            <a:r>
              <a:rPr lang="en-US" sz="2200" dirty="0"/>
              <a:t>K is the intersection of six knowledge areas:</a:t>
            </a:r>
          </a:p>
          <a:p>
            <a:pPr lvl="1"/>
            <a:r>
              <a:rPr lang="en-US" sz="2200" dirty="0"/>
              <a:t>Pedagogical Knowledge (P</a:t>
            </a:r>
            <a:r>
              <a:rPr lang="en-US" sz="100" dirty="0"/>
              <a:t> </a:t>
            </a:r>
            <a:r>
              <a:rPr lang="en-US" sz="2200" dirty="0"/>
              <a:t>K)</a:t>
            </a:r>
          </a:p>
          <a:p>
            <a:pPr lvl="1"/>
            <a:r>
              <a:rPr lang="en-US" sz="2200" dirty="0"/>
              <a:t>Technological Knowledge (T</a:t>
            </a:r>
            <a:r>
              <a:rPr lang="en-US" sz="100" dirty="0"/>
              <a:t> </a:t>
            </a:r>
            <a:r>
              <a:rPr lang="en-US" sz="2200" dirty="0"/>
              <a:t>K)</a:t>
            </a:r>
          </a:p>
          <a:p>
            <a:pPr lvl="1"/>
            <a:r>
              <a:rPr lang="en-US" sz="2200" dirty="0"/>
              <a:t>Content Knowledge (C</a:t>
            </a:r>
            <a:r>
              <a:rPr lang="en-US" sz="100" dirty="0"/>
              <a:t> </a:t>
            </a:r>
            <a:r>
              <a:rPr lang="en-US" sz="2200" dirty="0"/>
              <a:t>K)</a:t>
            </a:r>
          </a:p>
          <a:p>
            <a:pPr lvl="1"/>
            <a:r>
              <a:rPr lang="en-US" sz="2200" dirty="0"/>
              <a:t>Technological Pedagogical Knowledge (P</a:t>
            </a:r>
            <a:r>
              <a:rPr lang="en-US" sz="100" dirty="0"/>
              <a:t> </a:t>
            </a:r>
            <a:r>
              <a:rPr lang="en-US" sz="2200" dirty="0"/>
              <a:t>C</a:t>
            </a:r>
            <a:r>
              <a:rPr lang="en-US" sz="100" dirty="0"/>
              <a:t> </a:t>
            </a:r>
            <a:r>
              <a:rPr lang="en-US" sz="2200" dirty="0"/>
              <a:t>K)</a:t>
            </a:r>
          </a:p>
          <a:p>
            <a:pPr lvl="1"/>
            <a:r>
              <a:rPr lang="en-US" sz="2200" dirty="0"/>
              <a:t>Pedagogical Content Knowledge (T</a:t>
            </a:r>
            <a:r>
              <a:rPr lang="en-US" sz="100" dirty="0"/>
              <a:t> </a:t>
            </a:r>
            <a:r>
              <a:rPr lang="en-US" sz="2200" dirty="0"/>
              <a:t>P</a:t>
            </a:r>
            <a:r>
              <a:rPr lang="en-US" sz="100" dirty="0"/>
              <a:t> </a:t>
            </a:r>
            <a:r>
              <a:rPr lang="en-US" sz="2200" dirty="0"/>
              <a:t>K)</a:t>
            </a:r>
          </a:p>
          <a:p>
            <a:pPr lvl="1"/>
            <a:r>
              <a:rPr lang="en-US" sz="2200" dirty="0"/>
              <a:t>Technological Content Knowledge (T</a:t>
            </a:r>
            <a:r>
              <a:rPr lang="en-US" sz="100" dirty="0"/>
              <a:t> </a:t>
            </a:r>
            <a:r>
              <a:rPr lang="en-US" sz="2200" dirty="0"/>
              <a:t>C</a:t>
            </a:r>
            <a:r>
              <a:rPr lang="en-US" sz="100" dirty="0"/>
              <a:t> </a:t>
            </a:r>
            <a:r>
              <a:rPr lang="en-US" sz="2200" dirty="0"/>
              <a:t>K)</a:t>
            </a:r>
          </a:p>
        </p:txBody>
      </p:sp>
    </p:spTree>
    <p:extLst>
      <p:ext uri="{BB962C8B-B14F-4D97-AF65-F5344CB8AC3E}">
        <p14:creationId xmlns:p14="http://schemas.microsoft.com/office/powerpoint/2010/main" val="2404352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A6130-05E5-41E9-A053-89382BB0FF9C}"/>
              </a:ext>
            </a:extLst>
          </p:cNvPr>
          <p:cNvSpPr>
            <a:spLocks noGrp="1"/>
          </p:cNvSpPr>
          <p:nvPr>
            <p:ph type="title"/>
          </p:nvPr>
        </p:nvSpPr>
        <p:spPr/>
        <p:txBody>
          <a:bodyPr/>
          <a:lstStyle/>
          <a:p>
            <a:r>
              <a:rPr lang="en-US" dirty="0"/>
              <a:t>Technology Support</a:t>
            </a:r>
          </a:p>
        </p:txBody>
      </p:sp>
      <p:sp>
        <p:nvSpPr>
          <p:cNvPr id="3" name="Content Placeholder 2">
            <a:extLst>
              <a:ext uri="{FF2B5EF4-FFF2-40B4-BE49-F238E27FC236}">
                <a16:creationId xmlns:a16="http://schemas.microsoft.com/office/drawing/2014/main" id="{89EAED1C-10BC-4852-86DB-A1D9B2937F35}"/>
              </a:ext>
            </a:extLst>
          </p:cNvPr>
          <p:cNvSpPr>
            <a:spLocks noGrp="1"/>
          </p:cNvSpPr>
          <p:nvPr>
            <p:ph sz="quarter" idx="13"/>
          </p:nvPr>
        </p:nvSpPr>
        <p:spPr/>
        <p:txBody>
          <a:bodyPr/>
          <a:lstStyle/>
          <a:p>
            <a:r>
              <a:rPr lang="en-US" dirty="0"/>
              <a:t>Technology integration/media specialists</a:t>
            </a:r>
          </a:p>
          <a:p>
            <a:r>
              <a:rPr lang="en-US" dirty="0"/>
              <a:t>I</a:t>
            </a:r>
            <a:r>
              <a:rPr lang="en-US" sz="100" dirty="0"/>
              <a:t> </a:t>
            </a:r>
            <a:r>
              <a:rPr lang="en-US" dirty="0"/>
              <a:t>T support personnel</a:t>
            </a:r>
          </a:p>
          <a:p>
            <a:r>
              <a:rPr lang="en-US" dirty="0"/>
              <a:t>School leaders</a:t>
            </a:r>
          </a:p>
          <a:p>
            <a:r>
              <a:rPr lang="en-US" dirty="0"/>
              <a:t>Parents and students</a:t>
            </a:r>
          </a:p>
          <a:p>
            <a:r>
              <a:rPr lang="en-US" dirty="0"/>
              <a:t>Technology policies</a:t>
            </a:r>
          </a:p>
          <a:p>
            <a:r>
              <a:rPr lang="en-US" dirty="0"/>
              <a:t>Technology procedures</a:t>
            </a:r>
          </a:p>
          <a:p>
            <a:r>
              <a:rPr lang="en-US" dirty="0"/>
              <a:t>Technology professional development</a:t>
            </a:r>
          </a:p>
        </p:txBody>
      </p:sp>
    </p:spTree>
    <p:extLst>
      <p:ext uri="{BB962C8B-B14F-4D97-AF65-F5344CB8AC3E}">
        <p14:creationId xmlns:p14="http://schemas.microsoft.com/office/powerpoint/2010/main" val="1239458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65339-071A-4F0C-A5CF-51AE12E6325E}"/>
              </a:ext>
            </a:extLst>
          </p:cNvPr>
          <p:cNvSpPr>
            <a:spLocks noGrp="1"/>
          </p:cNvSpPr>
          <p:nvPr>
            <p:ph type="ctrTitle"/>
          </p:nvPr>
        </p:nvSpPr>
        <p:spPr/>
        <p:txBody>
          <a:bodyPr/>
          <a:lstStyle/>
          <a:p>
            <a:r>
              <a:rPr lang="en-US" dirty="0"/>
              <a:t>Networked Professional Learning Communities for Educators</a:t>
            </a:r>
          </a:p>
        </p:txBody>
      </p:sp>
    </p:spTree>
    <p:extLst>
      <p:ext uri="{BB962C8B-B14F-4D97-AF65-F5344CB8AC3E}">
        <p14:creationId xmlns:p14="http://schemas.microsoft.com/office/powerpoint/2010/main" val="3618699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14673-4124-44DC-B59A-428248A5C2E3}"/>
              </a:ext>
            </a:extLst>
          </p:cNvPr>
          <p:cNvSpPr>
            <a:spLocks noGrp="1"/>
          </p:cNvSpPr>
          <p:nvPr>
            <p:ph type="title"/>
          </p:nvPr>
        </p:nvSpPr>
        <p:spPr/>
        <p:txBody>
          <a:bodyPr/>
          <a:lstStyle/>
          <a:p>
            <a:r>
              <a:rPr lang="en-US" sz="3200" dirty="0"/>
              <a:t>Technological Resources for Networked Learning</a:t>
            </a:r>
          </a:p>
        </p:txBody>
      </p:sp>
      <p:sp>
        <p:nvSpPr>
          <p:cNvPr id="3" name="Content Placeholder 2">
            <a:extLst>
              <a:ext uri="{FF2B5EF4-FFF2-40B4-BE49-F238E27FC236}">
                <a16:creationId xmlns:a16="http://schemas.microsoft.com/office/drawing/2014/main" id="{55330645-D897-4625-881B-913AC57F6DA8}"/>
              </a:ext>
            </a:extLst>
          </p:cNvPr>
          <p:cNvSpPr>
            <a:spLocks noGrp="1"/>
          </p:cNvSpPr>
          <p:nvPr>
            <p:ph sz="quarter" idx="13"/>
          </p:nvPr>
        </p:nvSpPr>
        <p:spPr/>
        <p:txBody>
          <a:bodyPr/>
          <a:lstStyle/>
          <a:p>
            <a:pPr>
              <a:spcBef>
                <a:spcPts val="600"/>
              </a:spcBef>
            </a:pPr>
            <a:r>
              <a:rPr lang="en-US" sz="1800" dirty="0"/>
              <a:t>Email</a:t>
            </a:r>
          </a:p>
          <a:p>
            <a:pPr>
              <a:spcBef>
                <a:spcPts val="600"/>
              </a:spcBef>
            </a:pPr>
            <a:r>
              <a:rPr lang="en-US" sz="1800" dirty="0"/>
              <a:t>Microblogs</a:t>
            </a:r>
          </a:p>
          <a:p>
            <a:pPr>
              <a:spcBef>
                <a:spcPts val="600"/>
              </a:spcBef>
            </a:pPr>
            <a:r>
              <a:rPr lang="en-US" sz="1800" dirty="0"/>
              <a:t>Social networking sites</a:t>
            </a:r>
          </a:p>
          <a:p>
            <a:pPr>
              <a:spcBef>
                <a:spcPts val="600"/>
              </a:spcBef>
            </a:pPr>
            <a:r>
              <a:rPr lang="en-US" sz="1800" dirty="0"/>
              <a:t>Educator-specific networking sites</a:t>
            </a:r>
          </a:p>
          <a:p>
            <a:pPr>
              <a:spcBef>
                <a:spcPts val="600"/>
              </a:spcBef>
            </a:pPr>
            <a:r>
              <a:rPr lang="en-US" sz="1800" dirty="0"/>
              <a:t>Video sharing</a:t>
            </a:r>
          </a:p>
          <a:p>
            <a:pPr>
              <a:spcBef>
                <a:spcPts val="600"/>
              </a:spcBef>
            </a:pPr>
            <a:r>
              <a:rPr lang="en-US" sz="1800" dirty="0"/>
              <a:t>Blogs</a:t>
            </a:r>
          </a:p>
          <a:p>
            <a:pPr>
              <a:spcBef>
                <a:spcPts val="600"/>
              </a:spcBef>
            </a:pPr>
            <a:r>
              <a:rPr lang="en-US" sz="1800" dirty="0"/>
              <a:t>Wikis</a:t>
            </a:r>
          </a:p>
          <a:p>
            <a:pPr>
              <a:spcBef>
                <a:spcPts val="600"/>
              </a:spcBef>
            </a:pPr>
            <a:r>
              <a:rPr lang="en-US" sz="1800" dirty="0"/>
              <a:t>Podcasts</a:t>
            </a:r>
          </a:p>
          <a:p>
            <a:pPr>
              <a:spcBef>
                <a:spcPts val="600"/>
              </a:spcBef>
            </a:pPr>
            <a:r>
              <a:rPr lang="en-US" sz="1800" dirty="0"/>
              <a:t>Videoconferencing</a:t>
            </a:r>
          </a:p>
          <a:p>
            <a:pPr>
              <a:spcBef>
                <a:spcPts val="600"/>
              </a:spcBef>
            </a:pPr>
            <a:r>
              <a:rPr lang="en-US" sz="1800" dirty="0"/>
              <a:t>Discussion forums</a:t>
            </a:r>
          </a:p>
          <a:p>
            <a:pPr>
              <a:spcBef>
                <a:spcPts val="600"/>
              </a:spcBef>
            </a:pPr>
            <a:r>
              <a:rPr lang="en-US" sz="1800" dirty="0"/>
              <a:t>Google Docs</a:t>
            </a:r>
          </a:p>
          <a:p>
            <a:pPr>
              <a:spcBef>
                <a:spcPts val="600"/>
              </a:spcBef>
            </a:pPr>
            <a:r>
              <a:rPr lang="en-US" sz="1800" dirty="0"/>
              <a:t>Curation tools</a:t>
            </a:r>
          </a:p>
        </p:txBody>
      </p:sp>
    </p:spTree>
    <p:extLst>
      <p:ext uri="{BB962C8B-B14F-4D97-AF65-F5344CB8AC3E}">
        <p14:creationId xmlns:p14="http://schemas.microsoft.com/office/powerpoint/2010/main" val="677309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37353-F037-46E8-AE02-6E4E7C824E49}"/>
              </a:ext>
            </a:extLst>
          </p:cNvPr>
          <p:cNvSpPr>
            <a:spLocks noGrp="1"/>
          </p:cNvSpPr>
          <p:nvPr>
            <p:ph type="title"/>
          </p:nvPr>
        </p:nvSpPr>
        <p:spPr/>
        <p:txBody>
          <a:bodyPr/>
          <a:lstStyle/>
          <a:p>
            <a:r>
              <a:rPr lang="en-US" sz="3200" dirty="0"/>
              <a:t>Technological Strategies for Networked Learning</a:t>
            </a:r>
          </a:p>
        </p:txBody>
      </p:sp>
      <p:sp>
        <p:nvSpPr>
          <p:cNvPr id="3" name="Content Placeholder 2">
            <a:extLst>
              <a:ext uri="{FF2B5EF4-FFF2-40B4-BE49-F238E27FC236}">
                <a16:creationId xmlns:a16="http://schemas.microsoft.com/office/drawing/2014/main" id="{FA0A0449-3768-49AB-B5A8-CE72B1CD73FE}"/>
              </a:ext>
            </a:extLst>
          </p:cNvPr>
          <p:cNvSpPr>
            <a:spLocks noGrp="1"/>
          </p:cNvSpPr>
          <p:nvPr>
            <p:ph sz="quarter" idx="13"/>
          </p:nvPr>
        </p:nvSpPr>
        <p:spPr/>
        <p:txBody>
          <a:bodyPr/>
          <a:lstStyle/>
          <a:p>
            <a:r>
              <a:rPr lang="en-US" sz="2200" dirty="0"/>
              <a:t>Creating social connections for collaboration</a:t>
            </a:r>
          </a:p>
          <a:p>
            <a:r>
              <a:rPr lang="en-US" sz="2200" dirty="0"/>
              <a:t>Creating, documenting, curating, and archiving information</a:t>
            </a:r>
          </a:p>
          <a:p>
            <a:r>
              <a:rPr lang="en-US" sz="2200" dirty="0"/>
              <a:t>Strategies for developing as a connected educator:</a:t>
            </a:r>
          </a:p>
          <a:p>
            <a:pPr lvl="1"/>
            <a:r>
              <a:rPr lang="en-US" sz="2200" dirty="0"/>
              <a:t>Invest time in your professional network​</a:t>
            </a:r>
          </a:p>
          <a:p>
            <a:pPr lvl="1"/>
            <a:r>
              <a:rPr lang="en-US" sz="2200" dirty="0"/>
              <a:t>Schedule time for and time-off from networking​</a:t>
            </a:r>
          </a:p>
          <a:p>
            <a:pPr lvl="1"/>
            <a:r>
              <a:rPr lang="en-US" sz="2200" dirty="0"/>
              <a:t>Promote other people​</a:t>
            </a:r>
          </a:p>
          <a:p>
            <a:pPr lvl="1"/>
            <a:r>
              <a:rPr lang="en-US" sz="2200" dirty="0"/>
              <a:t>Respond to connected people in your network​</a:t>
            </a:r>
          </a:p>
          <a:p>
            <a:pPr lvl="1"/>
            <a:r>
              <a:rPr lang="en-US" sz="2200" dirty="0"/>
              <a:t>Assume and offer trust​</a:t>
            </a:r>
          </a:p>
          <a:p>
            <a:pPr lvl="1"/>
            <a:r>
              <a:rPr lang="en-US" sz="2200" dirty="0"/>
              <a:t>Build relationships​</a:t>
            </a:r>
          </a:p>
          <a:p>
            <a:pPr lvl="1"/>
            <a:r>
              <a:rPr lang="en-US" sz="2200" dirty="0"/>
              <a:t>Model connected learning</a:t>
            </a:r>
          </a:p>
        </p:txBody>
      </p:sp>
    </p:spTree>
    <p:extLst>
      <p:ext uri="{BB962C8B-B14F-4D97-AF65-F5344CB8AC3E}">
        <p14:creationId xmlns:p14="http://schemas.microsoft.com/office/powerpoint/2010/main" val="1769848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B3648-1D19-40C0-9AA7-BDD91FBF5A51}"/>
              </a:ext>
            </a:extLst>
          </p:cNvPr>
          <p:cNvSpPr>
            <a:spLocks noGrp="1"/>
          </p:cNvSpPr>
          <p:nvPr>
            <p:ph type="title"/>
          </p:nvPr>
        </p:nvSpPr>
        <p:spPr/>
        <p:txBody>
          <a:bodyPr/>
          <a:lstStyle/>
          <a:p>
            <a:r>
              <a:rPr lang="en-US" sz="3200" dirty="0"/>
              <a:t>Benefits of Being Connected Educators</a:t>
            </a:r>
          </a:p>
        </p:txBody>
      </p:sp>
      <p:sp>
        <p:nvSpPr>
          <p:cNvPr id="3" name="Content Placeholder 2">
            <a:extLst>
              <a:ext uri="{FF2B5EF4-FFF2-40B4-BE49-F238E27FC236}">
                <a16:creationId xmlns:a16="http://schemas.microsoft.com/office/drawing/2014/main" id="{98E27344-769E-41F1-87FB-2FE39D826068}"/>
              </a:ext>
            </a:extLst>
          </p:cNvPr>
          <p:cNvSpPr>
            <a:spLocks noGrp="1"/>
          </p:cNvSpPr>
          <p:nvPr>
            <p:ph sz="quarter" idx="13"/>
          </p:nvPr>
        </p:nvSpPr>
        <p:spPr>
          <a:xfrm>
            <a:off x="457200" y="1556326"/>
            <a:ext cx="8229600" cy="4749223"/>
          </a:xfrm>
        </p:spPr>
        <p:txBody>
          <a:bodyPr/>
          <a:lstStyle/>
          <a:p>
            <a:r>
              <a:rPr lang="en-US" dirty="0"/>
              <a:t>Motivation to learn and engage in the teaching profession​</a:t>
            </a:r>
          </a:p>
          <a:p>
            <a:r>
              <a:rPr lang="en-US" dirty="0"/>
              <a:t>Access to different perspectives and inspiration​</a:t>
            </a:r>
          </a:p>
          <a:p>
            <a:r>
              <a:rPr lang="en-US" dirty="0"/>
              <a:t>Autonomy and agency for learning​</a:t>
            </a:r>
          </a:p>
          <a:p>
            <a:r>
              <a:rPr lang="en-US" dirty="0"/>
              <a:t>Increased innovation, status, and reputation​</a:t>
            </a:r>
          </a:p>
          <a:p>
            <a:r>
              <a:rPr lang="en-US" dirty="0"/>
              <a:t>Feedback on ideas​</a:t>
            </a:r>
          </a:p>
          <a:p>
            <a:r>
              <a:rPr lang="en-US" dirty="0"/>
              <a:t>Engagement with other educators​</a:t>
            </a:r>
          </a:p>
          <a:p>
            <a:r>
              <a:rPr lang="en-US" dirty="0"/>
              <a:t>Flexible scheduling of learning​</a:t>
            </a:r>
          </a:p>
          <a:p>
            <a:r>
              <a:rPr lang="en-US" dirty="0"/>
              <a:t>Meaningful relationships, knowledge, attitudes, and values​</a:t>
            </a:r>
          </a:p>
        </p:txBody>
      </p:sp>
    </p:spTree>
    <p:extLst>
      <p:ext uri="{BB962C8B-B14F-4D97-AF65-F5344CB8AC3E}">
        <p14:creationId xmlns:p14="http://schemas.microsoft.com/office/powerpoint/2010/main" val="1621702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7D6CF-9A45-463F-8F9E-3C88ADEBA4F6}"/>
              </a:ext>
            </a:extLst>
          </p:cNvPr>
          <p:cNvSpPr>
            <a:spLocks noGrp="1"/>
          </p:cNvSpPr>
          <p:nvPr>
            <p:ph type="title"/>
          </p:nvPr>
        </p:nvSpPr>
        <p:spPr/>
        <p:txBody>
          <a:bodyPr/>
          <a:lstStyle/>
          <a:p>
            <a:r>
              <a:rPr lang="en-US" sz="3200" dirty="0"/>
              <a:t>Challenges of Being Connected Educators</a:t>
            </a:r>
          </a:p>
        </p:txBody>
      </p:sp>
      <p:sp>
        <p:nvSpPr>
          <p:cNvPr id="3" name="Content Placeholder 2">
            <a:extLst>
              <a:ext uri="{FF2B5EF4-FFF2-40B4-BE49-F238E27FC236}">
                <a16:creationId xmlns:a16="http://schemas.microsoft.com/office/drawing/2014/main" id="{9FDAFDA9-790C-40CA-8DFD-6F330DD71542}"/>
              </a:ext>
            </a:extLst>
          </p:cNvPr>
          <p:cNvSpPr>
            <a:spLocks noGrp="1"/>
          </p:cNvSpPr>
          <p:nvPr>
            <p:ph sz="quarter" idx="13"/>
          </p:nvPr>
        </p:nvSpPr>
        <p:spPr/>
        <p:txBody>
          <a:bodyPr/>
          <a:lstStyle/>
          <a:p>
            <a:r>
              <a:rPr lang="en-US" dirty="0"/>
              <a:t>Reliance on Internet access</a:t>
            </a:r>
          </a:p>
          <a:p>
            <a:r>
              <a:rPr lang="en-US" dirty="0"/>
              <a:t>Little time to engage in more work</a:t>
            </a:r>
          </a:p>
        </p:txBody>
      </p:sp>
    </p:spTree>
    <p:extLst>
      <p:ext uri="{BB962C8B-B14F-4D97-AF65-F5344CB8AC3E}">
        <p14:creationId xmlns:p14="http://schemas.microsoft.com/office/powerpoint/2010/main" val="2230484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666C6-7250-4CAE-925F-823AEDE3A962}"/>
              </a:ext>
            </a:extLst>
          </p:cNvPr>
          <p:cNvSpPr>
            <a:spLocks noGrp="1"/>
          </p:cNvSpPr>
          <p:nvPr>
            <p:ph type="title"/>
          </p:nvPr>
        </p:nvSpPr>
        <p:spPr/>
        <p:txBody>
          <a:bodyPr/>
          <a:lstStyle/>
          <a:p>
            <a:r>
              <a:rPr lang="en-US" sz="3200" dirty="0"/>
              <a:t>Building a Professional Online Identity</a:t>
            </a:r>
          </a:p>
        </p:txBody>
      </p:sp>
      <p:sp>
        <p:nvSpPr>
          <p:cNvPr id="3" name="Content Placeholder 2">
            <a:extLst>
              <a:ext uri="{FF2B5EF4-FFF2-40B4-BE49-F238E27FC236}">
                <a16:creationId xmlns:a16="http://schemas.microsoft.com/office/drawing/2014/main" id="{42EEC22A-CF06-4377-9255-4DC7968EB0EC}"/>
              </a:ext>
            </a:extLst>
          </p:cNvPr>
          <p:cNvSpPr>
            <a:spLocks noGrp="1"/>
          </p:cNvSpPr>
          <p:nvPr>
            <p:ph sz="quarter" idx="13"/>
          </p:nvPr>
        </p:nvSpPr>
        <p:spPr/>
        <p:txBody>
          <a:bodyPr/>
          <a:lstStyle/>
          <a:p>
            <a:r>
              <a:rPr lang="en-US" dirty="0"/>
              <a:t>Step 1: Determine your strengths​</a:t>
            </a:r>
          </a:p>
          <a:p>
            <a:r>
              <a:rPr lang="en-US" dirty="0"/>
              <a:t>Step 2: Choose a focal digital platform​</a:t>
            </a:r>
          </a:p>
          <a:p>
            <a:r>
              <a:rPr lang="en-US" dirty="0"/>
              <a:t>Step 3: Build consistent, professional, digital presence​</a:t>
            </a:r>
          </a:p>
          <a:p>
            <a:r>
              <a:rPr lang="en-US" dirty="0"/>
              <a:t>Step 4: Expand your presence using social networking​</a:t>
            </a:r>
          </a:p>
          <a:p>
            <a:r>
              <a:rPr lang="en-US" dirty="0"/>
              <a:t>Step 5: Publicize your expertise​</a:t>
            </a:r>
          </a:p>
          <a:p>
            <a:r>
              <a:rPr lang="en-US" dirty="0"/>
              <a:t>Step 6: Engage with others​</a:t>
            </a:r>
          </a:p>
        </p:txBody>
      </p:sp>
    </p:spTree>
    <p:extLst>
      <p:ext uri="{BB962C8B-B14F-4D97-AF65-F5344CB8AC3E}">
        <p14:creationId xmlns:p14="http://schemas.microsoft.com/office/powerpoint/2010/main" val="2818843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7A340-C323-4225-9A04-E4535A6BAD99}"/>
              </a:ext>
            </a:extLst>
          </p:cNvPr>
          <p:cNvSpPr>
            <a:spLocks noGrp="1"/>
          </p:cNvSpPr>
          <p:nvPr>
            <p:ph type="ctrTitle"/>
          </p:nvPr>
        </p:nvSpPr>
        <p:spPr/>
        <p:txBody>
          <a:bodyPr/>
          <a:lstStyle/>
          <a:p>
            <a:r>
              <a:rPr lang="en-US" dirty="0"/>
              <a:t>A Professional Rationale for Educational Technology</a:t>
            </a:r>
          </a:p>
        </p:txBody>
      </p:sp>
    </p:spTree>
    <p:extLst>
      <p:ext uri="{BB962C8B-B14F-4D97-AF65-F5344CB8AC3E}">
        <p14:creationId xmlns:p14="http://schemas.microsoft.com/office/powerpoint/2010/main" val="3262752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A850E-F4CE-4C09-B0C8-E04A5D215EAD}"/>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32FA28F2-A5B2-498D-BF6A-5406F7C1B8DC}"/>
              </a:ext>
            </a:extLst>
          </p:cNvPr>
          <p:cNvSpPr>
            <a:spLocks noGrp="1"/>
          </p:cNvSpPr>
          <p:nvPr>
            <p:ph sz="quarter" idx="13"/>
          </p:nvPr>
        </p:nvSpPr>
        <p:spPr/>
        <p:txBody>
          <a:bodyPr/>
          <a:lstStyle/>
          <a:p>
            <a:pPr marL="432" indent="0">
              <a:buNone/>
            </a:pPr>
            <a:r>
              <a:rPr lang="en-US" sz="1800" b="1" dirty="0">
                <a:solidFill>
                  <a:srgbClr val="007FA3"/>
                </a:solidFill>
              </a:rPr>
              <a:t>3.1</a:t>
            </a:r>
            <a:r>
              <a:rPr lang="en-US" sz="1800" dirty="0"/>
              <a:t> Identify how the technology tool, technology expertise, and technology support resources available within school contexts contribute and limit options for classroom technology integration. (I</a:t>
            </a:r>
            <a:r>
              <a:rPr lang="en-US" sz="100" dirty="0"/>
              <a:t> </a:t>
            </a:r>
            <a:r>
              <a:rPr lang="en-US" sz="1800" dirty="0"/>
              <a:t>S</a:t>
            </a:r>
            <a:r>
              <a:rPr lang="en-US" sz="100" dirty="0"/>
              <a:t> </a:t>
            </a:r>
            <a:r>
              <a:rPr lang="en-US" sz="1800" dirty="0"/>
              <a:t>T</a:t>
            </a:r>
            <a:r>
              <a:rPr lang="en-US" sz="100" dirty="0"/>
              <a:t> </a:t>
            </a:r>
            <a:r>
              <a:rPr lang="en-US" sz="1800" dirty="0"/>
              <a:t>E Standards for Educators: 1—Learner; 5—Designer)</a:t>
            </a:r>
          </a:p>
          <a:p>
            <a:pPr marL="432" indent="0">
              <a:buNone/>
            </a:pPr>
            <a:r>
              <a:rPr lang="en-US" sz="1800" b="1" dirty="0">
                <a:solidFill>
                  <a:srgbClr val="007FA3"/>
                </a:solidFill>
              </a:rPr>
              <a:t>3.2</a:t>
            </a:r>
            <a:r>
              <a:rPr lang="en-US" sz="1800" dirty="0"/>
              <a:t> Illustrate how educators are becoming networked learners and leaders; explain strategies to build a compelling, consistent, and safe professional online identity; and generate a professional rationale for using technology in teaching based on history, emergent trends, learning theories, educational standards, contextual conditions, and recent research. (I</a:t>
            </a:r>
            <a:r>
              <a:rPr lang="en-US" sz="100" dirty="0"/>
              <a:t> </a:t>
            </a:r>
            <a:r>
              <a:rPr lang="en-US" sz="1800" dirty="0"/>
              <a:t>S</a:t>
            </a:r>
            <a:r>
              <a:rPr lang="en-US" sz="100" dirty="0"/>
              <a:t> </a:t>
            </a:r>
            <a:r>
              <a:rPr lang="en-US" sz="1800" dirty="0"/>
              <a:t>T</a:t>
            </a:r>
            <a:r>
              <a:rPr lang="en-US" sz="100" dirty="0"/>
              <a:t> </a:t>
            </a:r>
            <a:r>
              <a:rPr lang="en-US" sz="1800" dirty="0"/>
              <a:t>E Standards for Educators: 1—Learner; 2—Leader; 3—Citizen; 4—Collaborator)</a:t>
            </a:r>
          </a:p>
          <a:p>
            <a:pPr marL="432" indent="0">
              <a:buNone/>
            </a:pPr>
            <a:r>
              <a:rPr lang="en-US" sz="1800" b="1" dirty="0">
                <a:solidFill>
                  <a:srgbClr val="007FA3"/>
                </a:solidFill>
              </a:rPr>
              <a:t>3.3</a:t>
            </a:r>
            <a:r>
              <a:rPr lang="en-US" sz="1800" dirty="0"/>
              <a:t> Employ the steps in the Technology Integration Planning model to design technology-supported classroom lessons. (I</a:t>
            </a:r>
            <a:r>
              <a:rPr lang="en-US" sz="100" dirty="0"/>
              <a:t> </a:t>
            </a:r>
            <a:r>
              <a:rPr lang="en-US" sz="1800" dirty="0"/>
              <a:t>S</a:t>
            </a:r>
            <a:r>
              <a:rPr lang="en-US" sz="100" dirty="0"/>
              <a:t> </a:t>
            </a:r>
            <a:r>
              <a:rPr lang="en-US" sz="1800" dirty="0"/>
              <a:t>T</a:t>
            </a:r>
            <a:r>
              <a:rPr lang="en-US" sz="100" dirty="0"/>
              <a:t> </a:t>
            </a:r>
            <a:r>
              <a:rPr lang="en-US" sz="1800" dirty="0"/>
              <a:t>E Standards for Educators: 1—Learner; 2—Leader; 3—Citizen; 4—Collaborator; 5—Designer; 6—Facilitator; 7—Analyst)</a:t>
            </a:r>
          </a:p>
        </p:txBody>
      </p:sp>
    </p:spTree>
    <p:extLst>
      <p:ext uri="{BB962C8B-B14F-4D97-AF65-F5344CB8AC3E}">
        <p14:creationId xmlns:p14="http://schemas.microsoft.com/office/powerpoint/2010/main" val="3314608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B763F-0C3C-4C3D-A9B2-C9D4ABA634D8}"/>
              </a:ext>
            </a:extLst>
          </p:cNvPr>
          <p:cNvSpPr>
            <a:spLocks noGrp="1"/>
          </p:cNvSpPr>
          <p:nvPr>
            <p:ph type="title"/>
          </p:nvPr>
        </p:nvSpPr>
        <p:spPr/>
        <p:txBody>
          <a:bodyPr/>
          <a:lstStyle/>
          <a:p>
            <a:r>
              <a:rPr lang="en-US" sz="3200" dirty="0"/>
              <a:t>A Technology-Use Rationale Based on Transformation</a:t>
            </a:r>
          </a:p>
        </p:txBody>
      </p:sp>
      <p:sp>
        <p:nvSpPr>
          <p:cNvPr id="3" name="Content Placeholder 2">
            <a:extLst>
              <a:ext uri="{FF2B5EF4-FFF2-40B4-BE49-F238E27FC236}">
                <a16:creationId xmlns:a16="http://schemas.microsoft.com/office/drawing/2014/main" id="{56C9D616-3885-4CBD-A9C7-FDA3EC61B471}"/>
              </a:ext>
            </a:extLst>
          </p:cNvPr>
          <p:cNvSpPr>
            <a:spLocks noGrp="1"/>
          </p:cNvSpPr>
          <p:nvPr>
            <p:ph sz="quarter" idx="13"/>
          </p:nvPr>
        </p:nvSpPr>
        <p:spPr/>
        <p:txBody>
          <a:bodyPr/>
          <a:lstStyle/>
          <a:p>
            <a:r>
              <a:rPr lang="en-US" b="1" dirty="0"/>
              <a:t>How</a:t>
            </a:r>
            <a:r>
              <a:rPr lang="en-US" dirty="0"/>
              <a:t> does technology motivate and engage students?</a:t>
            </a:r>
          </a:p>
          <a:p>
            <a:r>
              <a:rPr lang="en-US" b="1" dirty="0"/>
              <a:t>How</a:t>
            </a:r>
            <a:r>
              <a:rPr lang="en-US" dirty="0"/>
              <a:t> does technology support students’ learning needs?​</a:t>
            </a:r>
          </a:p>
          <a:p>
            <a:r>
              <a:rPr lang="en-US" b="1" dirty="0"/>
              <a:t>How</a:t>
            </a:r>
            <a:r>
              <a:rPr lang="en-US" dirty="0"/>
              <a:t> does technology prepare students for the future?​</a:t>
            </a:r>
          </a:p>
        </p:txBody>
      </p:sp>
    </p:spTree>
    <p:extLst>
      <p:ext uri="{BB962C8B-B14F-4D97-AF65-F5344CB8AC3E}">
        <p14:creationId xmlns:p14="http://schemas.microsoft.com/office/powerpoint/2010/main" val="1276136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B5343-6DCF-4C9C-B67B-183538327539}"/>
              </a:ext>
            </a:extLst>
          </p:cNvPr>
          <p:cNvSpPr>
            <a:spLocks noGrp="1"/>
          </p:cNvSpPr>
          <p:nvPr>
            <p:ph type="ctrTitle"/>
          </p:nvPr>
        </p:nvSpPr>
        <p:spPr/>
        <p:txBody>
          <a:bodyPr/>
          <a:lstStyle/>
          <a:p>
            <a:r>
              <a:rPr lang="en-US" dirty="0"/>
              <a:t>Planning for Educational Technology in Context</a:t>
            </a:r>
          </a:p>
        </p:txBody>
      </p:sp>
    </p:spTree>
    <p:extLst>
      <p:ext uri="{BB962C8B-B14F-4D97-AF65-F5344CB8AC3E}">
        <p14:creationId xmlns:p14="http://schemas.microsoft.com/office/powerpoint/2010/main" val="1168635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7CC01-8132-493C-8BF9-F24E070D3574}"/>
              </a:ext>
            </a:extLst>
          </p:cNvPr>
          <p:cNvSpPr>
            <a:spLocks noGrp="1"/>
          </p:cNvSpPr>
          <p:nvPr>
            <p:ph type="title"/>
          </p:nvPr>
        </p:nvSpPr>
        <p:spPr>
          <a:xfrm>
            <a:off x="457199" y="215371"/>
            <a:ext cx="8296275" cy="1097279"/>
          </a:xfrm>
        </p:spPr>
        <p:txBody>
          <a:bodyPr/>
          <a:lstStyle/>
          <a:p>
            <a:r>
              <a:rPr lang="en-US" sz="3200" dirty="0"/>
              <a:t>A Technology Integration Planning Model</a:t>
            </a:r>
          </a:p>
        </p:txBody>
      </p:sp>
      <p:sp>
        <p:nvSpPr>
          <p:cNvPr id="3" name="Content Placeholder 2">
            <a:extLst>
              <a:ext uri="{FF2B5EF4-FFF2-40B4-BE49-F238E27FC236}">
                <a16:creationId xmlns:a16="http://schemas.microsoft.com/office/drawing/2014/main" id="{457ED708-A5DE-49F5-84CE-9B8E39AA43E2}"/>
              </a:ext>
            </a:extLst>
          </p:cNvPr>
          <p:cNvSpPr>
            <a:spLocks noGrp="1"/>
          </p:cNvSpPr>
          <p:nvPr>
            <p:ph sz="quarter" idx="13"/>
          </p:nvPr>
        </p:nvSpPr>
        <p:spPr>
          <a:xfrm>
            <a:off x="457199" y="1556327"/>
            <a:ext cx="8334375" cy="4739698"/>
          </a:xfrm>
        </p:spPr>
        <p:txBody>
          <a:bodyPr/>
          <a:lstStyle/>
          <a:p>
            <a:r>
              <a:rPr lang="en-US" sz="1800" b="1" dirty="0"/>
              <a:t>Phase 1: Lead from Enduring Problems of Practice</a:t>
            </a:r>
          </a:p>
          <a:p>
            <a:pPr lvl="1"/>
            <a:r>
              <a:rPr lang="en-US" sz="1800" dirty="0"/>
              <a:t>Step 1: Identify problems of practice</a:t>
            </a:r>
          </a:p>
          <a:p>
            <a:pPr lvl="1"/>
            <a:r>
              <a:rPr lang="en-US" sz="1800" dirty="0"/>
              <a:t>Step 2: Assess technological resources of students, families, teachers, the school, and the community</a:t>
            </a:r>
          </a:p>
          <a:p>
            <a:pPr lvl="1"/>
            <a:r>
              <a:rPr lang="en-US" sz="1800" dirty="0"/>
              <a:t>Step 3: Identify technological possibilities and select integration strategy</a:t>
            </a:r>
          </a:p>
          <a:p>
            <a:r>
              <a:rPr lang="en-US" sz="1800" b="1" dirty="0"/>
              <a:t>Phase 2: Design and Teach the Technology Integration Lesson</a:t>
            </a:r>
          </a:p>
          <a:p>
            <a:pPr lvl="1"/>
            <a:r>
              <a:rPr lang="en-US" sz="1800" dirty="0"/>
              <a:t>Step 4: Decide on learning objectives and assessments</a:t>
            </a:r>
          </a:p>
          <a:p>
            <a:pPr lvl="1"/>
            <a:r>
              <a:rPr lang="en-US" sz="1800" dirty="0"/>
              <a:t>Step 5: Assess the relative advantage: Ratify the planned lesson</a:t>
            </a:r>
          </a:p>
          <a:p>
            <a:pPr lvl="1"/>
            <a:r>
              <a:rPr lang="en-US" sz="1800" dirty="0"/>
              <a:t>Step 6: Prepare the instructional environment and teach the lesson</a:t>
            </a:r>
          </a:p>
          <a:p>
            <a:r>
              <a:rPr lang="en-US" sz="1800" b="1" dirty="0"/>
              <a:t>Phase 3: Evaluate, Revise, and Share</a:t>
            </a:r>
          </a:p>
          <a:p>
            <a:pPr lvl="1"/>
            <a:r>
              <a:rPr lang="en-US" sz="1800" dirty="0"/>
              <a:t>Step 7: Evaluate lesson results and impact</a:t>
            </a:r>
          </a:p>
          <a:p>
            <a:pPr lvl="1"/>
            <a:r>
              <a:rPr lang="en-US" sz="1800" dirty="0"/>
              <a:t>Step 8: Make revisions based on results</a:t>
            </a:r>
          </a:p>
          <a:p>
            <a:pPr lvl="1"/>
            <a:r>
              <a:rPr lang="en-US" sz="1800" dirty="0"/>
              <a:t>Step 9: Share lessons, revisions, and outcomes with other peer teachers</a:t>
            </a:r>
          </a:p>
        </p:txBody>
      </p:sp>
    </p:spTree>
    <p:extLst>
      <p:ext uri="{BB962C8B-B14F-4D97-AF65-F5344CB8AC3E}">
        <p14:creationId xmlns:p14="http://schemas.microsoft.com/office/powerpoint/2010/main" val="1648998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7AF78-739C-4F30-B9AA-94DEF5F5DF7A}"/>
              </a:ext>
            </a:extLst>
          </p:cNvPr>
          <p:cNvSpPr>
            <a:spLocks noGrp="1"/>
          </p:cNvSpPr>
          <p:nvPr>
            <p:ph type="title"/>
          </p:nvPr>
        </p:nvSpPr>
        <p:spPr/>
        <p:txBody>
          <a:bodyPr/>
          <a:lstStyle/>
          <a:p>
            <a:r>
              <a:rPr lang="en-US" sz="3200" dirty="0"/>
              <a:t>Phase 1: Lead from Enduring Problems of Practice</a:t>
            </a:r>
          </a:p>
        </p:txBody>
      </p:sp>
      <p:sp>
        <p:nvSpPr>
          <p:cNvPr id="3" name="Content Placeholder 2">
            <a:extLst>
              <a:ext uri="{FF2B5EF4-FFF2-40B4-BE49-F238E27FC236}">
                <a16:creationId xmlns:a16="http://schemas.microsoft.com/office/drawing/2014/main" id="{0E058CFC-179B-47A1-A209-9AC946A5EE80}"/>
              </a:ext>
            </a:extLst>
          </p:cNvPr>
          <p:cNvSpPr>
            <a:spLocks noGrp="1"/>
          </p:cNvSpPr>
          <p:nvPr>
            <p:ph sz="quarter" idx="13"/>
          </p:nvPr>
        </p:nvSpPr>
        <p:spPr>
          <a:xfrm>
            <a:off x="457200" y="1556327"/>
            <a:ext cx="8229600" cy="4682548"/>
          </a:xfrm>
        </p:spPr>
        <p:txBody>
          <a:bodyPr/>
          <a:lstStyle/>
          <a:p>
            <a:r>
              <a:rPr lang="en-US" sz="2000" dirty="0"/>
              <a:t>Step 1: Identify problems of practice (P</a:t>
            </a:r>
            <a:r>
              <a:rPr lang="en-US" sz="100" dirty="0"/>
              <a:t> </a:t>
            </a:r>
            <a:r>
              <a:rPr lang="en-US" sz="2000" dirty="0"/>
              <a:t>O</a:t>
            </a:r>
            <a:r>
              <a:rPr lang="en-US" sz="100" dirty="0"/>
              <a:t> </a:t>
            </a:r>
            <a:r>
              <a:rPr lang="en-US" sz="2000" dirty="0"/>
              <a:t>P)</a:t>
            </a:r>
          </a:p>
          <a:p>
            <a:pPr lvl="1"/>
            <a:r>
              <a:rPr lang="en-US" sz="2000" dirty="0"/>
              <a:t>What is a meaningful problem of practice?</a:t>
            </a:r>
          </a:p>
          <a:p>
            <a:r>
              <a:rPr lang="en-US" sz="2000" dirty="0"/>
              <a:t>Step 2: Assess technological resources of students, families, teachers, the school, and the community</a:t>
            </a:r>
          </a:p>
          <a:p>
            <a:pPr lvl="1"/>
            <a:r>
              <a:rPr lang="en-US" sz="2000" dirty="0"/>
              <a:t>Who are my students as digital technology users and what are they capable of doing with technology?</a:t>
            </a:r>
          </a:p>
          <a:p>
            <a:pPr lvl="1"/>
            <a:r>
              <a:rPr lang="en-US" sz="2000" dirty="0"/>
              <a:t>What are my technical knowledge, skills, and attitudes?</a:t>
            </a:r>
          </a:p>
          <a:p>
            <a:pPr lvl="1"/>
            <a:r>
              <a:rPr lang="en-US" sz="2000" dirty="0"/>
              <a:t>What technology resources exist in my school?</a:t>
            </a:r>
          </a:p>
          <a:p>
            <a:r>
              <a:rPr lang="en-US" sz="2000" dirty="0"/>
              <a:t>Step 3: Identify technological possibilities and select integration strategy</a:t>
            </a:r>
          </a:p>
          <a:p>
            <a:pPr lvl="1"/>
            <a:r>
              <a:rPr lang="en-US" sz="2000" dirty="0"/>
              <a:t>What kind of content approach do I need to use?</a:t>
            </a:r>
          </a:p>
          <a:p>
            <a:pPr lvl="1"/>
            <a:r>
              <a:rPr lang="en-US" sz="2000" dirty="0"/>
              <a:t>What grouping approach should I use?</a:t>
            </a:r>
          </a:p>
        </p:txBody>
      </p:sp>
    </p:spTree>
    <p:extLst>
      <p:ext uri="{BB962C8B-B14F-4D97-AF65-F5344CB8AC3E}">
        <p14:creationId xmlns:p14="http://schemas.microsoft.com/office/powerpoint/2010/main" val="4094560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1041F-C338-4458-BE24-9FC112806B1B}"/>
              </a:ext>
            </a:extLst>
          </p:cNvPr>
          <p:cNvSpPr>
            <a:spLocks noGrp="1"/>
          </p:cNvSpPr>
          <p:nvPr>
            <p:ph type="title"/>
          </p:nvPr>
        </p:nvSpPr>
        <p:spPr/>
        <p:txBody>
          <a:bodyPr/>
          <a:lstStyle/>
          <a:p>
            <a:r>
              <a:rPr lang="en-US" sz="3200" dirty="0"/>
              <a:t>Phase 2: Design and Teach the Technology Integration Lesson</a:t>
            </a:r>
          </a:p>
        </p:txBody>
      </p:sp>
      <p:sp>
        <p:nvSpPr>
          <p:cNvPr id="3" name="Content Placeholder 2">
            <a:extLst>
              <a:ext uri="{FF2B5EF4-FFF2-40B4-BE49-F238E27FC236}">
                <a16:creationId xmlns:a16="http://schemas.microsoft.com/office/drawing/2014/main" id="{A537DB60-1263-45BC-A6D9-715BA9B4F164}"/>
              </a:ext>
            </a:extLst>
          </p:cNvPr>
          <p:cNvSpPr>
            <a:spLocks noGrp="1"/>
          </p:cNvSpPr>
          <p:nvPr>
            <p:ph sz="quarter" idx="13"/>
          </p:nvPr>
        </p:nvSpPr>
        <p:spPr/>
        <p:txBody>
          <a:bodyPr/>
          <a:lstStyle/>
          <a:p>
            <a:r>
              <a:rPr lang="en-US" sz="1800" dirty="0"/>
              <a:t>Step 4: Decide on learning objectives and assessments</a:t>
            </a:r>
          </a:p>
          <a:p>
            <a:pPr lvl="1"/>
            <a:r>
              <a:rPr lang="en-US" sz="1800" dirty="0"/>
              <a:t>What outcomes do I expect from using the new methods?</a:t>
            </a:r>
          </a:p>
          <a:p>
            <a:pPr lvl="1"/>
            <a:r>
              <a:rPr lang="en-US" sz="1800" dirty="0"/>
              <a:t>What are the best ways to assess these outcomes?</a:t>
            </a:r>
          </a:p>
          <a:p>
            <a:r>
              <a:rPr lang="en-US" sz="1800" dirty="0"/>
              <a:t>Step 5: Assess the relative advantage: Ratify the planned lesson</a:t>
            </a:r>
          </a:p>
          <a:p>
            <a:pPr lvl="1"/>
            <a:r>
              <a:rPr lang="en-US" sz="1800" dirty="0"/>
              <a:t>Examine the instructional method, student learning processes, and curriculum/content goals in which the technology use will be embedded</a:t>
            </a:r>
          </a:p>
          <a:p>
            <a:pPr lvl="1"/>
            <a:r>
              <a:rPr lang="en-US" sz="1800" dirty="0"/>
              <a:t>Use the R</a:t>
            </a:r>
            <a:r>
              <a:rPr lang="en-US" sz="100" dirty="0"/>
              <a:t> </a:t>
            </a:r>
            <a:r>
              <a:rPr lang="en-US" sz="1800" dirty="0"/>
              <a:t>A</a:t>
            </a:r>
            <a:r>
              <a:rPr lang="en-US" sz="100" dirty="0"/>
              <a:t> </a:t>
            </a:r>
            <a:r>
              <a:rPr lang="en-US" sz="1800" dirty="0"/>
              <a:t>T matrix to Ratify a technology’s contribution to a lesson</a:t>
            </a:r>
          </a:p>
          <a:p>
            <a:r>
              <a:rPr lang="en-US" sz="1800" dirty="0"/>
              <a:t>Step 6: Prepare the instructional environment and teach the lesson</a:t>
            </a:r>
          </a:p>
          <a:p>
            <a:pPr lvl="1"/>
            <a:r>
              <a:rPr lang="en-US" sz="1800" dirty="0"/>
              <a:t>How should resources be arranged to support instruction and learning?</a:t>
            </a:r>
          </a:p>
          <a:p>
            <a:pPr lvl="1"/>
            <a:r>
              <a:rPr lang="en-US" sz="1800" dirty="0"/>
              <a:t>What steps are required to make sure technology resources work well?</a:t>
            </a:r>
          </a:p>
        </p:txBody>
      </p:sp>
    </p:spTree>
    <p:extLst>
      <p:ext uri="{BB962C8B-B14F-4D97-AF65-F5344CB8AC3E}">
        <p14:creationId xmlns:p14="http://schemas.microsoft.com/office/powerpoint/2010/main" val="177973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CE90-16C4-4C47-B610-42A4B7E7C23A}"/>
              </a:ext>
            </a:extLst>
          </p:cNvPr>
          <p:cNvSpPr>
            <a:spLocks noGrp="1"/>
          </p:cNvSpPr>
          <p:nvPr>
            <p:ph type="title"/>
          </p:nvPr>
        </p:nvSpPr>
        <p:spPr/>
        <p:txBody>
          <a:bodyPr/>
          <a:lstStyle/>
          <a:p>
            <a:r>
              <a:rPr lang="en-US" sz="3200" dirty="0"/>
              <a:t>Phase 3: Evaluation, Revise, and Share</a:t>
            </a:r>
          </a:p>
        </p:txBody>
      </p:sp>
      <p:sp>
        <p:nvSpPr>
          <p:cNvPr id="3" name="Content Placeholder 2">
            <a:extLst>
              <a:ext uri="{FF2B5EF4-FFF2-40B4-BE49-F238E27FC236}">
                <a16:creationId xmlns:a16="http://schemas.microsoft.com/office/drawing/2014/main" id="{7FDE47A7-9B1F-4677-BF69-3850FE3D81C1}"/>
              </a:ext>
            </a:extLst>
          </p:cNvPr>
          <p:cNvSpPr>
            <a:spLocks noGrp="1"/>
          </p:cNvSpPr>
          <p:nvPr>
            <p:ph sz="quarter" idx="13"/>
          </p:nvPr>
        </p:nvSpPr>
        <p:spPr/>
        <p:txBody>
          <a:bodyPr/>
          <a:lstStyle/>
          <a:p>
            <a:r>
              <a:rPr lang="en-US" sz="2200" dirty="0"/>
              <a:t>Step 7: Evaluate lesson results and impact</a:t>
            </a:r>
          </a:p>
          <a:p>
            <a:pPr lvl="1"/>
            <a:r>
              <a:rPr lang="en-US" sz="2200" dirty="0"/>
              <a:t>Determine if learning objectives were achieved​</a:t>
            </a:r>
          </a:p>
          <a:p>
            <a:pPr lvl="1"/>
            <a:r>
              <a:rPr lang="en-US" sz="2200" dirty="0"/>
              <a:t>Did the technology-based method solve the P</a:t>
            </a:r>
            <a:r>
              <a:rPr lang="en-US" sz="100" dirty="0"/>
              <a:t> </a:t>
            </a:r>
            <a:r>
              <a:rPr lang="en-US" sz="2200" dirty="0"/>
              <a:t>O</a:t>
            </a:r>
            <a:r>
              <a:rPr lang="en-US" sz="100" dirty="0"/>
              <a:t> </a:t>
            </a:r>
            <a:r>
              <a:rPr lang="en-US" sz="2200" dirty="0"/>
              <a:t>P? </a:t>
            </a:r>
          </a:p>
          <a:p>
            <a:pPr lvl="1"/>
            <a:r>
              <a:rPr lang="en-US" sz="2200" dirty="0"/>
              <a:t>Identify areas of the lesson that could be improved</a:t>
            </a:r>
          </a:p>
          <a:p>
            <a:r>
              <a:rPr lang="en-US" sz="2200" dirty="0"/>
              <a:t>Step 8: Make revisions based on results</a:t>
            </a:r>
          </a:p>
          <a:p>
            <a:pPr lvl="1"/>
            <a:r>
              <a:rPr lang="en-US" sz="2200" dirty="0"/>
              <a:t>Make adjustments from small changes to beginning again at Step 1 of the planning model</a:t>
            </a:r>
          </a:p>
          <a:p>
            <a:r>
              <a:rPr lang="en-US" sz="2200" dirty="0"/>
              <a:t>Step 9: Share lessons, revisions, and outcomes with other peer teachers</a:t>
            </a:r>
          </a:p>
          <a:p>
            <a:pPr lvl="1"/>
            <a:r>
              <a:rPr lang="en-US" sz="2200" dirty="0"/>
              <a:t>Share your new ideas and practices with other teachers near and far</a:t>
            </a:r>
          </a:p>
        </p:txBody>
      </p:sp>
    </p:spTree>
    <p:extLst>
      <p:ext uri="{BB962C8B-B14F-4D97-AF65-F5344CB8AC3E}">
        <p14:creationId xmlns:p14="http://schemas.microsoft.com/office/powerpoint/2010/main" val="1743402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FE8BC-02C8-45EE-87F8-92A6A616F3A8}"/>
              </a:ext>
            </a:extLst>
          </p:cNvPr>
          <p:cNvSpPr>
            <a:spLocks noGrp="1"/>
          </p:cNvSpPr>
          <p:nvPr>
            <p:ph type="title"/>
          </p:nvPr>
        </p:nvSpPr>
        <p:spPr>
          <a:xfrm>
            <a:off x="457200" y="215371"/>
            <a:ext cx="8239125" cy="1097279"/>
          </a:xfrm>
        </p:spPr>
        <p:txBody>
          <a:bodyPr/>
          <a:lstStyle/>
          <a:p>
            <a:r>
              <a:rPr lang="en-US" sz="2400" dirty="0"/>
              <a:t>Technology Integration in Action: Professional Challenges that Call for Continuous Teacher Learning</a:t>
            </a:r>
          </a:p>
        </p:txBody>
      </p:sp>
      <p:sp>
        <p:nvSpPr>
          <p:cNvPr id="3" name="Content Placeholder 2">
            <a:extLst>
              <a:ext uri="{FF2B5EF4-FFF2-40B4-BE49-F238E27FC236}">
                <a16:creationId xmlns:a16="http://schemas.microsoft.com/office/drawing/2014/main" id="{CF1FD959-7955-432E-858D-7047AEF9B694}"/>
              </a:ext>
            </a:extLst>
          </p:cNvPr>
          <p:cNvSpPr>
            <a:spLocks noGrp="1"/>
          </p:cNvSpPr>
          <p:nvPr>
            <p:ph sz="quarter" idx="13"/>
          </p:nvPr>
        </p:nvSpPr>
        <p:spPr/>
        <p:txBody>
          <a:bodyPr/>
          <a:lstStyle/>
          <a:p>
            <a:r>
              <a:rPr lang="en-US" sz="2200" dirty="0"/>
              <a:t>Mr. Holiday’s professional learning opportunities at school:</a:t>
            </a:r>
          </a:p>
          <a:p>
            <a:pPr lvl="1"/>
            <a:r>
              <a:rPr lang="en-US" sz="2200" dirty="0"/>
              <a:t>Often taught how to use common tools without how or why it should be used pedagogically</a:t>
            </a:r>
          </a:p>
          <a:p>
            <a:pPr lvl="1"/>
            <a:r>
              <a:rPr lang="en-US" sz="2200" dirty="0"/>
              <a:t>Were designed for all teachers, so examples did not always match his subject area</a:t>
            </a:r>
          </a:p>
          <a:p>
            <a:r>
              <a:rPr lang="en-US" sz="2200" dirty="0"/>
              <a:t>Mr. Holiday recognized it was his responsibility to find strategies for personal continuous learning to help be an instructional leader for technology integration</a:t>
            </a:r>
          </a:p>
        </p:txBody>
      </p:sp>
    </p:spTree>
    <p:extLst>
      <p:ext uri="{BB962C8B-B14F-4D97-AF65-F5344CB8AC3E}">
        <p14:creationId xmlns:p14="http://schemas.microsoft.com/office/powerpoint/2010/main" val="4249092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CE0A5-D53D-440D-B0BD-522FAE7699E0}"/>
              </a:ext>
            </a:extLst>
          </p:cNvPr>
          <p:cNvSpPr>
            <a:spLocks noGrp="1"/>
          </p:cNvSpPr>
          <p:nvPr>
            <p:ph type="ctrTitle"/>
          </p:nvPr>
        </p:nvSpPr>
        <p:spPr/>
        <p:txBody>
          <a:bodyPr/>
          <a:lstStyle/>
          <a:p>
            <a:r>
              <a:rPr lang="en-US" dirty="0"/>
              <a:t>Technology Resources for Teaching and Learning</a:t>
            </a:r>
          </a:p>
        </p:txBody>
      </p:sp>
    </p:spTree>
    <p:extLst>
      <p:ext uri="{BB962C8B-B14F-4D97-AF65-F5344CB8AC3E}">
        <p14:creationId xmlns:p14="http://schemas.microsoft.com/office/powerpoint/2010/main" val="630224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F8F69-362B-4830-8FF3-451D332D98F7}"/>
              </a:ext>
            </a:extLst>
          </p:cNvPr>
          <p:cNvSpPr>
            <a:spLocks noGrp="1"/>
          </p:cNvSpPr>
          <p:nvPr>
            <p:ph type="title"/>
          </p:nvPr>
        </p:nvSpPr>
        <p:spPr/>
        <p:txBody>
          <a:bodyPr/>
          <a:lstStyle/>
          <a:p>
            <a:r>
              <a:rPr lang="en-US" dirty="0"/>
              <a:t>Hardware Setup for Classrooms</a:t>
            </a:r>
          </a:p>
        </p:txBody>
      </p:sp>
      <p:sp>
        <p:nvSpPr>
          <p:cNvPr id="3" name="Content Placeholder 2">
            <a:extLst>
              <a:ext uri="{FF2B5EF4-FFF2-40B4-BE49-F238E27FC236}">
                <a16:creationId xmlns:a16="http://schemas.microsoft.com/office/drawing/2014/main" id="{5D696BC9-C3CE-4B15-B475-98DFA08C0474}"/>
              </a:ext>
            </a:extLst>
          </p:cNvPr>
          <p:cNvSpPr>
            <a:spLocks noGrp="1"/>
          </p:cNvSpPr>
          <p:nvPr>
            <p:ph sz="quarter" idx="13"/>
          </p:nvPr>
        </p:nvSpPr>
        <p:spPr/>
        <p:txBody>
          <a:bodyPr/>
          <a:lstStyle/>
          <a:p>
            <a:r>
              <a:rPr lang="en-US" dirty="0"/>
              <a:t>Internet network</a:t>
            </a:r>
          </a:p>
          <a:p>
            <a:r>
              <a:rPr lang="en-US" dirty="0"/>
              <a:t>Computers</a:t>
            </a:r>
          </a:p>
          <a:p>
            <a:r>
              <a:rPr lang="en-US" dirty="0"/>
              <a:t>Handheld technologies</a:t>
            </a:r>
          </a:p>
          <a:p>
            <a:r>
              <a:rPr lang="en-US" dirty="0"/>
              <a:t>Display technologies</a:t>
            </a:r>
          </a:p>
          <a:p>
            <a:r>
              <a:rPr lang="en-US" dirty="0"/>
              <a:t>Imaging technologies</a:t>
            </a:r>
          </a:p>
          <a:p>
            <a:r>
              <a:rPr lang="en-US" dirty="0"/>
              <a:t>Peripherals</a:t>
            </a:r>
          </a:p>
          <a:p>
            <a:r>
              <a:rPr lang="en-US" dirty="0"/>
              <a:t>External storage device</a:t>
            </a:r>
          </a:p>
          <a:p>
            <a:r>
              <a:rPr lang="en-US" dirty="0"/>
              <a:t>Online storage and computing</a:t>
            </a:r>
          </a:p>
        </p:txBody>
      </p:sp>
    </p:spTree>
    <p:extLst>
      <p:ext uri="{BB962C8B-B14F-4D97-AF65-F5344CB8AC3E}">
        <p14:creationId xmlns:p14="http://schemas.microsoft.com/office/powerpoint/2010/main" val="1549689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025A7-5BB1-42A1-8202-FDB50C238440}"/>
              </a:ext>
            </a:extLst>
          </p:cNvPr>
          <p:cNvSpPr>
            <a:spLocks noGrp="1"/>
          </p:cNvSpPr>
          <p:nvPr>
            <p:ph type="title"/>
          </p:nvPr>
        </p:nvSpPr>
        <p:spPr/>
        <p:txBody>
          <a:bodyPr/>
          <a:lstStyle/>
          <a:p>
            <a:r>
              <a:rPr lang="en-US" dirty="0"/>
              <a:t>Software Applications in Schools</a:t>
            </a:r>
          </a:p>
        </p:txBody>
      </p:sp>
      <p:sp>
        <p:nvSpPr>
          <p:cNvPr id="3" name="Content Placeholder 2">
            <a:extLst>
              <a:ext uri="{FF2B5EF4-FFF2-40B4-BE49-F238E27FC236}">
                <a16:creationId xmlns:a16="http://schemas.microsoft.com/office/drawing/2014/main" id="{CD22ABE3-B084-481F-88DD-1A21F3DD77D0}"/>
              </a:ext>
            </a:extLst>
          </p:cNvPr>
          <p:cNvSpPr>
            <a:spLocks noGrp="1"/>
          </p:cNvSpPr>
          <p:nvPr>
            <p:ph sz="quarter" idx="13"/>
          </p:nvPr>
        </p:nvSpPr>
        <p:spPr>
          <a:xfrm>
            <a:off x="457200" y="1556326"/>
            <a:ext cx="8229600" cy="4692073"/>
          </a:xfrm>
        </p:spPr>
        <p:txBody>
          <a:bodyPr/>
          <a:lstStyle/>
          <a:p>
            <a:r>
              <a:rPr lang="en-US" dirty="0"/>
              <a:t>Three categories:</a:t>
            </a:r>
          </a:p>
          <a:p>
            <a:pPr lvl="1"/>
            <a:r>
              <a:rPr lang="en-US" dirty="0"/>
              <a:t>Instructional</a:t>
            </a:r>
          </a:p>
          <a:p>
            <a:pPr lvl="1"/>
            <a:r>
              <a:rPr lang="en-US" dirty="0"/>
              <a:t>Creation</a:t>
            </a:r>
          </a:p>
          <a:p>
            <a:pPr lvl="1"/>
            <a:r>
              <a:rPr lang="en-US" dirty="0"/>
              <a:t>Administrative</a:t>
            </a:r>
          </a:p>
          <a:p>
            <a:r>
              <a:rPr lang="en-US" dirty="0"/>
              <a:t>Common software applications available in schools:</a:t>
            </a:r>
          </a:p>
          <a:p>
            <a:pPr lvl="1"/>
            <a:r>
              <a:rPr lang="en-US" dirty="0"/>
              <a:t>Software suites</a:t>
            </a:r>
          </a:p>
          <a:p>
            <a:pPr lvl="1"/>
            <a:r>
              <a:rPr lang="en-US" dirty="0"/>
              <a:t>Cloud-based software</a:t>
            </a:r>
          </a:p>
          <a:p>
            <a:pPr lvl="1"/>
            <a:r>
              <a:rPr lang="en-US" dirty="0"/>
              <a:t>Specialty software</a:t>
            </a:r>
          </a:p>
          <a:p>
            <a:pPr lvl="1"/>
            <a:r>
              <a:rPr lang="en-US" dirty="0"/>
              <a:t>Mobile software</a:t>
            </a:r>
          </a:p>
          <a:p>
            <a:pPr lvl="1"/>
            <a:r>
              <a:rPr lang="en-US" dirty="0"/>
              <a:t>File exchange compatibility</a:t>
            </a:r>
          </a:p>
        </p:txBody>
      </p:sp>
    </p:spTree>
    <p:extLst>
      <p:ext uri="{BB962C8B-B14F-4D97-AF65-F5344CB8AC3E}">
        <p14:creationId xmlns:p14="http://schemas.microsoft.com/office/powerpoint/2010/main" val="4032159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BD376-DB71-434D-A9C0-02AB8A5061EF}"/>
              </a:ext>
            </a:extLst>
          </p:cNvPr>
          <p:cNvSpPr>
            <a:spLocks noGrp="1"/>
          </p:cNvSpPr>
          <p:nvPr>
            <p:ph type="title"/>
          </p:nvPr>
        </p:nvSpPr>
        <p:spPr/>
        <p:txBody>
          <a:bodyPr/>
          <a:lstStyle/>
          <a:p>
            <a:r>
              <a:rPr lang="en-US" dirty="0"/>
              <a:t>Configurations of Digital Devices</a:t>
            </a:r>
          </a:p>
        </p:txBody>
      </p:sp>
      <p:sp>
        <p:nvSpPr>
          <p:cNvPr id="3" name="Content Placeholder 2">
            <a:extLst>
              <a:ext uri="{FF2B5EF4-FFF2-40B4-BE49-F238E27FC236}">
                <a16:creationId xmlns:a16="http://schemas.microsoft.com/office/drawing/2014/main" id="{889DDE8D-A5AC-4FDA-99F3-F9CD810C2BCE}"/>
              </a:ext>
            </a:extLst>
          </p:cNvPr>
          <p:cNvSpPr>
            <a:spLocks noGrp="1"/>
          </p:cNvSpPr>
          <p:nvPr>
            <p:ph sz="quarter" idx="13"/>
          </p:nvPr>
        </p:nvSpPr>
        <p:spPr>
          <a:xfrm>
            <a:off x="457200" y="1552575"/>
            <a:ext cx="8229601" cy="3305175"/>
          </a:xfrm>
        </p:spPr>
        <p:txBody>
          <a:bodyPr/>
          <a:lstStyle/>
          <a:p>
            <a:r>
              <a:rPr lang="en-US" dirty="0"/>
              <a:t>Innovation stations​</a:t>
            </a:r>
          </a:p>
          <a:p>
            <a:r>
              <a:rPr lang="en-US" dirty="0"/>
              <a:t>The one-computer classroom​</a:t>
            </a:r>
          </a:p>
          <a:p>
            <a:r>
              <a:rPr lang="en-US" dirty="0"/>
              <a:t>Classroom computers​</a:t>
            </a:r>
          </a:p>
          <a:p>
            <a:r>
              <a:rPr lang="en-US" dirty="0"/>
              <a:t>Mobile carts of computing devices </a:t>
            </a:r>
          </a:p>
          <a:p>
            <a:r>
              <a:rPr lang="en-US" dirty="0"/>
              <a:t>Computer laboratories​</a:t>
            </a:r>
          </a:p>
          <a:p>
            <a:r>
              <a:rPr lang="en-US" dirty="0"/>
              <a:t>Student-supplied devices (e.g., B</a:t>
            </a:r>
            <a:r>
              <a:rPr lang="en-US" sz="100" dirty="0"/>
              <a:t> </a:t>
            </a:r>
            <a:r>
              <a:rPr lang="en-US" dirty="0"/>
              <a:t>Y</a:t>
            </a:r>
            <a:r>
              <a:rPr lang="en-US" sz="100" dirty="0"/>
              <a:t> </a:t>
            </a:r>
            <a:r>
              <a:rPr lang="en-US" dirty="0"/>
              <a:t>O</a:t>
            </a:r>
            <a:r>
              <a:rPr lang="en-US" sz="100" dirty="0"/>
              <a:t> </a:t>
            </a:r>
            <a:r>
              <a:rPr lang="en-US" dirty="0"/>
              <a:t>D)​</a:t>
            </a:r>
          </a:p>
        </p:txBody>
      </p:sp>
      <p:sp>
        <p:nvSpPr>
          <p:cNvPr id="4" name="Content Placeholder 3">
            <a:extLst>
              <a:ext uri="{FF2B5EF4-FFF2-40B4-BE49-F238E27FC236}">
                <a16:creationId xmlns:a16="http://schemas.microsoft.com/office/drawing/2014/main" id="{FE3972FB-D36D-47AD-85D6-38D346A0B875}"/>
              </a:ext>
            </a:extLst>
          </p:cNvPr>
          <p:cNvSpPr>
            <a:spLocks noGrp="1"/>
          </p:cNvSpPr>
          <p:nvPr>
            <p:ph sz="quarter" idx="14"/>
          </p:nvPr>
        </p:nvSpPr>
        <p:spPr>
          <a:xfrm>
            <a:off x="457201" y="4950447"/>
            <a:ext cx="4248150" cy="450228"/>
          </a:xfrm>
        </p:spPr>
        <p:txBody>
          <a:bodyPr tIns="0"/>
          <a:lstStyle/>
          <a:p>
            <a:r>
              <a:rPr lang="en-US" dirty="0"/>
              <a:t>School-supplied one-to-one</a:t>
            </a:r>
          </a:p>
        </p:txBody>
      </p:sp>
      <p:graphicFrame>
        <p:nvGraphicFramePr>
          <p:cNvPr id="17" name="Object 16" descr="left parenthesis 1 to 1 right parenthesis">
            <a:extLst>
              <a:ext uri="{FF2B5EF4-FFF2-40B4-BE49-F238E27FC236}">
                <a16:creationId xmlns:a16="http://schemas.microsoft.com/office/drawing/2014/main" id="{D523D6A3-9F84-40A0-BBDB-7EF80FF7669B}"/>
              </a:ext>
            </a:extLst>
          </p:cNvPr>
          <p:cNvGraphicFramePr>
            <a:graphicFrameLocks noChangeAspect="1"/>
          </p:cNvGraphicFramePr>
          <p:nvPr>
            <p:extLst>
              <p:ext uri="{D42A27DB-BD31-4B8C-83A1-F6EECF244321}">
                <p14:modId xmlns:p14="http://schemas.microsoft.com/office/powerpoint/2010/main" val="2617590117"/>
              </p:ext>
            </p:extLst>
          </p:nvPr>
        </p:nvGraphicFramePr>
        <p:xfrm>
          <a:off x="4789831" y="5019955"/>
          <a:ext cx="616325" cy="332816"/>
        </p:xfrm>
        <a:graphic>
          <a:graphicData uri="http://schemas.openxmlformats.org/presentationml/2006/ole">
            <mc:AlternateContent xmlns:mc="http://schemas.openxmlformats.org/markup-compatibility/2006">
              <mc:Choice xmlns:v="urn:schemas-microsoft-com:vml" Requires="v">
                <p:oleObj spid="_x0000_s1044" name="Equation" r:id="rId3" imgW="634680" imgH="342720" progId="Equation.DSMT4">
                  <p:embed/>
                </p:oleObj>
              </mc:Choice>
              <mc:Fallback>
                <p:oleObj name="Equation" r:id="rId3" imgW="634680" imgH="342720" progId="Equation.DSMT4">
                  <p:embed/>
                  <p:pic>
                    <p:nvPicPr>
                      <p:cNvPr id="0" name=""/>
                      <p:cNvPicPr/>
                      <p:nvPr/>
                    </p:nvPicPr>
                    <p:blipFill>
                      <a:blip r:embed="rId4"/>
                      <a:stretch>
                        <a:fillRect/>
                      </a:stretch>
                    </p:blipFill>
                    <p:spPr>
                      <a:xfrm>
                        <a:off x="4789831" y="5019955"/>
                        <a:ext cx="616325" cy="332816"/>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039B773F-F46D-42D9-8F52-6ABD40C427BC}"/>
              </a:ext>
            </a:extLst>
          </p:cNvPr>
          <p:cNvSpPr>
            <a:spLocks noGrp="1"/>
          </p:cNvSpPr>
          <p:nvPr>
            <p:ph sz="quarter" idx="15"/>
          </p:nvPr>
        </p:nvSpPr>
        <p:spPr>
          <a:xfrm>
            <a:off x="5524500" y="4969497"/>
            <a:ext cx="2752725" cy="407366"/>
          </a:xfrm>
        </p:spPr>
        <p:txBody>
          <a:bodyPr lIns="0" tIns="0"/>
          <a:lstStyle/>
          <a:p>
            <a:pPr marL="432" indent="0">
              <a:buNone/>
            </a:pPr>
            <a:r>
              <a:rPr lang="en-US" dirty="0"/>
              <a:t>computing</a:t>
            </a:r>
          </a:p>
        </p:txBody>
      </p:sp>
    </p:spTree>
    <p:extLst>
      <p:ext uri="{BB962C8B-B14F-4D97-AF65-F5344CB8AC3E}">
        <p14:creationId xmlns:p14="http://schemas.microsoft.com/office/powerpoint/2010/main" val="2029709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56187-15C3-418D-893F-6E6815784DDE}"/>
              </a:ext>
            </a:extLst>
          </p:cNvPr>
          <p:cNvSpPr>
            <a:spLocks noGrp="1"/>
          </p:cNvSpPr>
          <p:nvPr>
            <p:ph type="title"/>
          </p:nvPr>
        </p:nvSpPr>
        <p:spPr/>
        <p:txBody>
          <a:bodyPr/>
          <a:lstStyle/>
          <a:p>
            <a:r>
              <a:rPr lang="en-US" sz="3200" dirty="0"/>
              <a:t>Alignment of Device Configurations with Pedagogical Approaches</a:t>
            </a:r>
          </a:p>
        </p:txBody>
      </p:sp>
      <p:sp>
        <p:nvSpPr>
          <p:cNvPr id="3" name="Content Placeholder 2">
            <a:extLst>
              <a:ext uri="{FF2B5EF4-FFF2-40B4-BE49-F238E27FC236}">
                <a16:creationId xmlns:a16="http://schemas.microsoft.com/office/drawing/2014/main" id="{F3F4FAEC-C785-4AEF-9CCB-24431D7E6124}"/>
              </a:ext>
            </a:extLst>
          </p:cNvPr>
          <p:cNvSpPr>
            <a:spLocks noGrp="1"/>
          </p:cNvSpPr>
          <p:nvPr>
            <p:ph sz="quarter" idx="13"/>
          </p:nvPr>
        </p:nvSpPr>
        <p:spPr>
          <a:xfrm>
            <a:off x="457200" y="1552575"/>
            <a:ext cx="8229601" cy="447675"/>
          </a:xfrm>
        </p:spPr>
        <p:txBody>
          <a:bodyPr/>
          <a:lstStyle/>
          <a:p>
            <a:r>
              <a:rPr lang="en-US" sz="1800" dirty="0"/>
              <a:t>Whole-class instruction via lecture or demonstration: All configurations​</a:t>
            </a:r>
          </a:p>
        </p:txBody>
      </p:sp>
      <p:sp>
        <p:nvSpPr>
          <p:cNvPr id="4" name="Content Placeholder 3">
            <a:extLst>
              <a:ext uri="{FF2B5EF4-FFF2-40B4-BE49-F238E27FC236}">
                <a16:creationId xmlns:a16="http://schemas.microsoft.com/office/drawing/2014/main" id="{6E611E2A-44E5-4A6B-81C4-ED600419978C}"/>
              </a:ext>
            </a:extLst>
          </p:cNvPr>
          <p:cNvSpPr>
            <a:spLocks noGrp="1"/>
          </p:cNvSpPr>
          <p:nvPr>
            <p:ph sz="quarter" idx="14"/>
          </p:nvPr>
        </p:nvSpPr>
        <p:spPr>
          <a:xfrm>
            <a:off x="457200" y="2081199"/>
            <a:ext cx="8220075" cy="309576"/>
          </a:xfrm>
        </p:spPr>
        <p:txBody>
          <a:bodyPr tIns="0"/>
          <a:lstStyle/>
          <a:p>
            <a:r>
              <a:rPr lang="en-US" sz="1800" dirty="0"/>
              <a:t>Whole-class simultaneous, independent work: Mobile carts, Computer lab,</a:t>
            </a:r>
          </a:p>
        </p:txBody>
      </p:sp>
      <p:graphicFrame>
        <p:nvGraphicFramePr>
          <p:cNvPr id="17" name="Object 16" descr="1 to 1 devices">
            <a:extLst>
              <a:ext uri="{FF2B5EF4-FFF2-40B4-BE49-F238E27FC236}">
                <a16:creationId xmlns:a16="http://schemas.microsoft.com/office/drawing/2014/main" id="{3A4E9AC1-BC59-45B3-BCD3-8FCB2607BFBF}"/>
              </a:ext>
            </a:extLst>
          </p:cNvPr>
          <p:cNvGraphicFramePr>
            <a:graphicFrameLocks noChangeAspect="1"/>
          </p:cNvGraphicFramePr>
          <p:nvPr>
            <p:extLst>
              <p:ext uri="{D42A27DB-BD31-4B8C-83A1-F6EECF244321}">
                <p14:modId xmlns:p14="http://schemas.microsoft.com/office/powerpoint/2010/main" val="2561923790"/>
              </p:ext>
            </p:extLst>
          </p:nvPr>
        </p:nvGraphicFramePr>
        <p:xfrm>
          <a:off x="839788" y="2486025"/>
          <a:ext cx="1193800" cy="228600"/>
        </p:xfrm>
        <a:graphic>
          <a:graphicData uri="http://schemas.openxmlformats.org/presentationml/2006/ole">
            <mc:AlternateContent xmlns:mc="http://schemas.openxmlformats.org/markup-compatibility/2006">
              <mc:Choice xmlns:v="urn:schemas-microsoft-com:vml" Requires="v">
                <p:oleObj spid="_x0000_s2137" name="Equation" r:id="rId3" imgW="1193760" imgH="228600" progId="Equation.DSMT4">
                  <p:embed/>
                </p:oleObj>
              </mc:Choice>
              <mc:Fallback>
                <p:oleObj name="Equation" r:id="rId3" imgW="1193760" imgH="228600" progId="Equation.DSMT4">
                  <p:embed/>
                  <p:pic>
                    <p:nvPicPr>
                      <p:cNvPr id="0" name=""/>
                      <p:cNvPicPr/>
                      <p:nvPr/>
                    </p:nvPicPr>
                    <p:blipFill>
                      <a:blip r:embed="rId4"/>
                      <a:stretch>
                        <a:fillRect/>
                      </a:stretch>
                    </p:blipFill>
                    <p:spPr>
                      <a:xfrm>
                        <a:off x="839788" y="2486025"/>
                        <a:ext cx="1193800" cy="2286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93CCADCB-6D87-4E60-98F1-36924DBA3A36}"/>
              </a:ext>
            </a:extLst>
          </p:cNvPr>
          <p:cNvSpPr>
            <a:spLocks noGrp="1"/>
          </p:cNvSpPr>
          <p:nvPr>
            <p:ph sz="quarter" idx="16"/>
          </p:nvPr>
        </p:nvSpPr>
        <p:spPr>
          <a:xfrm>
            <a:off x="457200" y="2857500"/>
            <a:ext cx="6591300" cy="333375"/>
          </a:xfrm>
        </p:spPr>
        <p:txBody>
          <a:bodyPr tIns="0"/>
          <a:lstStyle/>
          <a:p>
            <a:r>
              <a:rPr lang="en-US" sz="1800" dirty="0"/>
              <a:t>Flipped or inverted pedagogy: Computer lab, student B</a:t>
            </a:r>
            <a:r>
              <a:rPr lang="en-US" sz="100" dirty="0"/>
              <a:t> </a:t>
            </a:r>
            <a:r>
              <a:rPr lang="en-US" sz="1800" dirty="0"/>
              <a:t>Y</a:t>
            </a:r>
            <a:r>
              <a:rPr lang="en-US" sz="100" dirty="0"/>
              <a:t> </a:t>
            </a:r>
            <a:r>
              <a:rPr lang="en-US" sz="1800" dirty="0"/>
              <a:t>O</a:t>
            </a:r>
            <a:r>
              <a:rPr lang="en-US" sz="100" dirty="0"/>
              <a:t> </a:t>
            </a:r>
            <a:r>
              <a:rPr lang="en-US" sz="1800" dirty="0"/>
              <a:t>D,</a:t>
            </a:r>
          </a:p>
        </p:txBody>
      </p:sp>
      <p:graphicFrame>
        <p:nvGraphicFramePr>
          <p:cNvPr id="18" name="Object 17" descr="1 to 1 computing">
            <a:extLst>
              <a:ext uri="{FF2B5EF4-FFF2-40B4-BE49-F238E27FC236}">
                <a16:creationId xmlns:a16="http://schemas.microsoft.com/office/drawing/2014/main" id="{A257545F-2657-4A05-A905-FEB2DF5D26DE}"/>
              </a:ext>
            </a:extLst>
          </p:cNvPr>
          <p:cNvGraphicFramePr>
            <a:graphicFrameLocks noChangeAspect="1"/>
          </p:cNvGraphicFramePr>
          <p:nvPr>
            <p:extLst>
              <p:ext uri="{D42A27DB-BD31-4B8C-83A1-F6EECF244321}">
                <p14:modId xmlns:p14="http://schemas.microsoft.com/office/powerpoint/2010/main" val="2066248010"/>
              </p:ext>
            </p:extLst>
          </p:nvPr>
        </p:nvGraphicFramePr>
        <p:xfrm>
          <a:off x="7102475" y="2894013"/>
          <a:ext cx="1473200" cy="266700"/>
        </p:xfrm>
        <a:graphic>
          <a:graphicData uri="http://schemas.openxmlformats.org/presentationml/2006/ole">
            <mc:AlternateContent xmlns:mc="http://schemas.openxmlformats.org/markup-compatibility/2006">
              <mc:Choice xmlns:v="urn:schemas-microsoft-com:vml" Requires="v">
                <p:oleObj spid="_x0000_s2138" name="Equation" r:id="rId5" imgW="1473120" imgH="266400" progId="Equation.DSMT4">
                  <p:embed/>
                </p:oleObj>
              </mc:Choice>
              <mc:Fallback>
                <p:oleObj name="Equation" r:id="rId5" imgW="1473120" imgH="266400" progId="Equation.DSMT4">
                  <p:embed/>
                  <p:pic>
                    <p:nvPicPr>
                      <p:cNvPr id="0" name=""/>
                      <p:cNvPicPr/>
                      <p:nvPr/>
                    </p:nvPicPr>
                    <p:blipFill>
                      <a:blip r:embed="rId6"/>
                      <a:stretch>
                        <a:fillRect/>
                      </a:stretch>
                    </p:blipFill>
                    <p:spPr>
                      <a:xfrm>
                        <a:off x="7102475" y="2894013"/>
                        <a:ext cx="1473200" cy="2667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C88C590D-AA4B-44DD-ADC8-794CBE533747}"/>
              </a:ext>
            </a:extLst>
          </p:cNvPr>
          <p:cNvSpPr>
            <a:spLocks noGrp="1"/>
          </p:cNvSpPr>
          <p:nvPr>
            <p:ph sz="quarter" idx="17"/>
          </p:nvPr>
        </p:nvSpPr>
        <p:spPr>
          <a:xfrm>
            <a:off x="457200" y="3286125"/>
            <a:ext cx="8229601" cy="304800"/>
          </a:xfrm>
        </p:spPr>
        <p:txBody>
          <a:bodyPr tIns="0"/>
          <a:lstStyle/>
          <a:p>
            <a:r>
              <a:rPr lang="en-US" sz="1800" dirty="0"/>
              <a:t>Centers or stations: One-computer classroom, classroom computers, mobile</a:t>
            </a:r>
          </a:p>
        </p:txBody>
      </p:sp>
      <p:sp>
        <p:nvSpPr>
          <p:cNvPr id="8" name="Content Placeholder 7">
            <a:extLst>
              <a:ext uri="{FF2B5EF4-FFF2-40B4-BE49-F238E27FC236}">
                <a16:creationId xmlns:a16="http://schemas.microsoft.com/office/drawing/2014/main" id="{2234B1D2-4057-4DFB-B0FD-191F57E43C93}"/>
              </a:ext>
            </a:extLst>
          </p:cNvPr>
          <p:cNvSpPr>
            <a:spLocks noGrp="1"/>
          </p:cNvSpPr>
          <p:nvPr>
            <p:ph sz="quarter" idx="18"/>
          </p:nvPr>
        </p:nvSpPr>
        <p:spPr>
          <a:xfrm>
            <a:off x="457202" y="3686175"/>
            <a:ext cx="2619374" cy="304800"/>
          </a:xfrm>
        </p:spPr>
        <p:txBody>
          <a:bodyPr tIns="0"/>
          <a:lstStyle/>
          <a:p>
            <a:pPr marL="255600" indent="0">
              <a:buNone/>
            </a:pPr>
            <a:r>
              <a:rPr lang="en-US" sz="1800" dirty="0"/>
              <a:t>carts, student B</a:t>
            </a:r>
            <a:r>
              <a:rPr lang="en-US" sz="100" dirty="0"/>
              <a:t> </a:t>
            </a:r>
            <a:r>
              <a:rPr lang="en-US" sz="1800" dirty="0"/>
              <a:t>Y</a:t>
            </a:r>
            <a:r>
              <a:rPr lang="en-US" sz="100" dirty="0"/>
              <a:t> </a:t>
            </a:r>
            <a:r>
              <a:rPr lang="en-US" sz="1800" dirty="0"/>
              <a:t>O</a:t>
            </a:r>
            <a:r>
              <a:rPr lang="en-US" sz="100" dirty="0"/>
              <a:t> </a:t>
            </a:r>
            <a:r>
              <a:rPr lang="en-US" sz="1800" dirty="0"/>
              <a:t>D,</a:t>
            </a:r>
          </a:p>
        </p:txBody>
      </p:sp>
      <p:graphicFrame>
        <p:nvGraphicFramePr>
          <p:cNvPr id="19" name="Object 18" descr="1 to 1 computing">
            <a:extLst>
              <a:ext uri="{FF2B5EF4-FFF2-40B4-BE49-F238E27FC236}">
                <a16:creationId xmlns:a16="http://schemas.microsoft.com/office/drawing/2014/main" id="{2A2D849E-9EFD-458C-8277-1D93DF9AC684}"/>
              </a:ext>
            </a:extLst>
          </p:cNvPr>
          <p:cNvGraphicFramePr>
            <a:graphicFrameLocks noChangeAspect="1"/>
          </p:cNvGraphicFramePr>
          <p:nvPr>
            <p:extLst>
              <p:ext uri="{D42A27DB-BD31-4B8C-83A1-F6EECF244321}">
                <p14:modId xmlns:p14="http://schemas.microsoft.com/office/powerpoint/2010/main" val="590223191"/>
              </p:ext>
            </p:extLst>
          </p:nvPr>
        </p:nvGraphicFramePr>
        <p:xfrm>
          <a:off x="3135313" y="3724275"/>
          <a:ext cx="1473200" cy="266700"/>
        </p:xfrm>
        <a:graphic>
          <a:graphicData uri="http://schemas.openxmlformats.org/presentationml/2006/ole">
            <mc:AlternateContent xmlns:mc="http://schemas.openxmlformats.org/markup-compatibility/2006">
              <mc:Choice xmlns:v="urn:schemas-microsoft-com:vml" Requires="v">
                <p:oleObj spid="_x0000_s2139" name="Equation" r:id="rId7" imgW="1473120" imgH="266400" progId="Equation.DSMT4">
                  <p:embed/>
                </p:oleObj>
              </mc:Choice>
              <mc:Fallback>
                <p:oleObj name="Equation" r:id="rId7" imgW="1473120" imgH="266400" progId="Equation.DSMT4">
                  <p:embed/>
                  <p:pic>
                    <p:nvPicPr>
                      <p:cNvPr id="18" name="Object 17">
                        <a:extLst>
                          <a:ext uri="{FF2B5EF4-FFF2-40B4-BE49-F238E27FC236}">
                            <a16:creationId xmlns:a16="http://schemas.microsoft.com/office/drawing/2014/main" id="{A257545F-2657-4A05-A905-FEB2DF5D26DE}"/>
                          </a:ext>
                        </a:extLst>
                      </p:cNvPr>
                      <p:cNvPicPr/>
                      <p:nvPr/>
                    </p:nvPicPr>
                    <p:blipFill>
                      <a:blip r:embed="rId8"/>
                      <a:stretch>
                        <a:fillRect/>
                      </a:stretch>
                    </p:blipFill>
                    <p:spPr>
                      <a:xfrm>
                        <a:off x="3135313" y="3724275"/>
                        <a:ext cx="1473200" cy="26670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1D28678F-D7DA-44F7-B5DB-976FC994B881}"/>
              </a:ext>
            </a:extLst>
          </p:cNvPr>
          <p:cNvSpPr>
            <a:spLocks noGrp="1"/>
          </p:cNvSpPr>
          <p:nvPr>
            <p:ph sz="quarter" idx="19"/>
          </p:nvPr>
        </p:nvSpPr>
        <p:spPr>
          <a:xfrm>
            <a:off x="457200" y="4105276"/>
            <a:ext cx="3248025" cy="333374"/>
          </a:xfrm>
        </p:spPr>
        <p:txBody>
          <a:bodyPr tIns="0"/>
          <a:lstStyle/>
          <a:p>
            <a:r>
              <a:rPr lang="en-US" sz="1800" dirty="0"/>
              <a:t>Collaboration: Mobile carts,</a:t>
            </a:r>
          </a:p>
        </p:txBody>
      </p:sp>
      <p:graphicFrame>
        <p:nvGraphicFramePr>
          <p:cNvPr id="21" name="Object 20" descr="1 to 1 computing">
            <a:extLst>
              <a:ext uri="{FF2B5EF4-FFF2-40B4-BE49-F238E27FC236}">
                <a16:creationId xmlns:a16="http://schemas.microsoft.com/office/drawing/2014/main" id="{CCC9F8FC-D391-4AB3-AB81-AADD6B682967}"/>
              </a:ext>
            </a:extLst>
          </p:cNvPr>
          <p:cNvGraphicFramePr>
            <a:graphicFrameLocks noChangeAspect="1"/>
          </p:cNvGraphicFramePr>
          <p:nvPr>
            <p:extLst>
              <p:ext uri="{D42A27DB-BD31-4B8C-83A1-F6EECF244321}">
                <p14:modId xmlns:p14="http://schemas.microsoft.com/office/powerpoint/2010/main" val="2842113742"/>
              </p:ext>
            </p:extLst>
          </p:nvPr>
        </p:nvGraphicFramePr>
        <p:xfrm>
          <a:off x="3778250" y="4156075"/>
          <a:ext cx="1473200" cy="266700"/>
        </p:xfrm>
        <a:graphic>
          <a:graphicData uri="http://schemas.openxmlformats.org/presentationml/2006/ole">
            <mc:AlternateContent xmlns:mc="http://schemas.openxmlformats.org/markup-compatibility/2006">
              <mc:Choice xmlns:v="urn:schemas-microsoft-com:vml" Requires="v">
                <p:oleObj spid="_x0000_s2140" name="Equation" r:id="rId9" imgW="1473120" imgH="266400" progId="Equation.DSMT4">
                  <p:embed/>
                </p:oleObj>
              </mc:Choice>
              <mc:Fallback>
                <p:oleObj name="Equation" r:id="rId9" imgW="1473120" imgH="266400" progId="Equation.DSMT4">
                  <p:embed/>
                  <p:pic>
                    <p:nvPicPr>
                      <p:cNvPr id="19" name="Object 18">
                        <a:extLst>
                          <a:ext uri="{FF2B5EF4-FFF2-40B4-BE49-F238E27FC236}">
                            <a16:creationId xmlns:a16="http://schemas.microsoft.com/office/drawing/2014/main" id="{2A2D849E-9EFD-458C-8277-1D93DF9AC684}"/>
                          </a:ext>
                        </a:extLst>
                      </p:cNvPr>
                      <p:cNvPicPr/>
                      <p:nvPr/>
                    </p:nvPicPr>
                    <p:blipFill>
                      <a:blip r:embed="rId10"/>
                      <a:stretch>
                        <a:fillRect/>
                      </a:stretch>
                    </p:blipFill>
                    <p:spPr>
                      <a:xfrm>
                        <a:off x="3778250" y="4156075"/>
                        <a:ext cx="1473200" cy="26670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D1AB6AAB-8440-4BEE-A914-AAB70C7256AE}"/>
              </a:ext>
            </a:extLst>
          </p:cNvPr>
          <p:cNvSpPr>
            <a:spLocks noGrp="1"/>
          </p:cNvSpPr>
          <p:nvPr>
            <p:ph sz="quarter" idx="20"/>
          </p:nvPr>
        </p:nvSpPr>
        <p:spPr>
          <a:xfrm>
            <a:off x="457201" y="4529139"/>
            <a:ext cx="8229600" cy="328612"/>
          </a:xfrm>
        </p:spPr>
        <p:txBody>
          <a:bodyPr tIns="0"/>
          <a:lstStyle/>
          <a:p>
            <a:r>
              <a:rPr lang="en-US" sz="1800" dirty="0"/>
              <a:t>Independent learning: One-computer classroom, classroom computers,</a:t>
            </a:r>
          </a:p>
        </p:txBody>
      </p:sp>
      <p:sp>
        <p:nvSpPr>
          <p:cNvPr id="11" name="Content Placeholder 10">
            <a:extLst>
              <a:ext uri="{FF2B5EF4-FFF2-40B4-BE49-F238E27FC236}">
                <a16:creationId xmlns:a16="http://schemas.microsoft.com/office/drawing/2014/main" id="{D2B901B0-3F38-433D-BEC9-6DD15BC7698C}"/>
              </a:ext>
            </a:extLst>
          </p:cNvPr>
          <p:cNvSpPr>
            <a:spLocks noGrp="1"/>
          </p:cNvSpPr>
          <p:nvPr>
            <p:ph sz="quarter" idx="21"/>
          </p:nvPr>
        </p:nvSpPr>
        <p:spPr>
          <a:xfrm>
            <a:off x="457202" y="4921251"/>
            <a:ext cx="4838698" cy="355600"/>
          </a:xfrm>
        </p:spPr>
        <p:txBody>
          <a:bodyPr tIns="0"/>
          <a:lstStyle/>
          <a:p>
            <a:pPr marL="255600" indent="0">
              <a:buNone/>
            </a:pPr>
            <a:r>
              <a:rPr lang="en-US" sz="1800" dirty="0"/>
              <a:t>mobile carts, computer lab, student B</a:t>
            </a:r>
            <a:r>
              <a:rPr lang="en-US" sz="100" dirty="0"/>
              <a:t> </a:t>
            </a:r>
            <a:r>
              <a:rPr lang="en-US" sz="1800" dirty="0"/>
              <a:t>Y</a:t>
            </a:r>
            <a:r>
              <a:rPr lang="en-US" sz="100" dirty="0"/>
              <a:t> </a:t>
            </a:r>
            <a:r>
              <a:rPr lang="en-US" sz="1800" dirty="0"/>
              <a:t>O</a:t>
            </a:r>
            <a:r>
              <a:rPr lang="en-US" sz="100" dirty="0"/>
              <a:t> </a:t>
            </a:r>
            <a:r>
              <a:rPr lang="en-US" sz="1800" dirty="0"/>
              <a:t>D,</a:t>
            </a:r>
          </a:p>
        </p:txBody>
      </p:sp>
      <p:graphicFrame>
        <p:nvGraphicFramePr>
          <p:cNvPr id="22" name="Object 21" descr="1 to 1 computing">
            <a:extLst>
              <a:ext uri="{FF2B5EF4-FFF2-40B4-BE49-F238E27FC236}">
                <a16:creationId xmlns:a16="http://schemas.microsoft.com/office/drawing/2014/main" id="{B1A583EC-7C48-4F4D-A86B-61DD41A61F0A}"/>
              </a:ext>
            </a:extLst>
          </p:cNvPr>
          <p:cNvGraphicFramePr>
            <a:graphicFrameLocks noChangeAspect="1"/>
          </p:cNvGraphicFramePr>
          <p:nvPr>
            <p:extLst>
              <p:ext uri="{D42A27DB-BD31-4B8C-83A1-F6EECF244321}">
                <p14:modId xmlns:p14="http://schemas.microsoft.com/office/powerpoint/2010/main" val="367638909"/>
              </p:ext>
            </p:extLst>
          </p:nvPr>
        </p:nvGraphicFramePr>
        <p:xfrm>
          <a:off x="5330825" y="4960938"/>
          <a:ext cx="1473200" cy="266700"/>
        </p:xfrm>
        <a:graphic>
          <a:graphicData uri="http://schemas.openxmlformats.org/presentationml/2006/ole">
            <mc:AlternateContent xmlns:mc="http://schemas.openxmlformats.org/markup-compatibility/2006">
              <mc:Choice xmlns:v="urn:schemas-microsoft-com:vml" Requires="v">
                <p:oleObj spid="_x0000_s2141" name="Equation" r:id="rId11" imgW="1473120" imgH="266400" progId="Equation.DSMT4">
                  <p:embed/>
                </p:oleObj>
              </mc:Choice>
              <mc:Fallback>
                <p:oleObj name="Equation" r:id="rId11" imgW="1473120" imgH="266400" progId="Equation.DSMT4">
                  <p:embed/>
                  <p:pic>
                    <p:nvPicPr>
                      <p:cNvPr id="21" name="Object 20">
                        <a:extLst>
                          <a:ext uri="{FF2B5EF4-FFF2-40B4-BE49-F238E27FC236}">
                            <a16:creationId xmlns:a16="http://schemas.microsoft.com/office/drawing/2014/main" id="{CCC9F8FC-D391-4AB3-AB81-AADD6B682967}"/>
                          </a:ext>
                        </a:extLst>
                      </p:cNvPr>
                      <p:cNvPicPr/>
                      <p:nvPr/>
                    </p:nvPicPr>
                    <p:blipFill>
                      <a:blip r:embed="rId12"/>
                      <a:stretch>
                        <a:fillRect/>
                      </a:stretch>
                    </p:blipFill>
                    <p:spPr>
                      <a:xfrm>
                        <a:off x="5330825" y="4960938"/>
                        <a:ext cx="1473200" cy="266700"/>
                      </a:xfrm>
                      <a:prstGeom prst="rect">
                        <a:avLst/>
                      </a:prstGeom>
                    </p:spPr>
                  </p:pic>
                </p:oleObj>
              </mc:Fallback>
            </mc:AlternateContent>
          </a:graphicData>
        </a:graphic>
      </p:graphicFrame>
    </p:spTree>
    <p:extLst>
      <p:ext uri="{BB962C8B-B14F-4D97-AF65-F5344CB8AC3E}">
        <p14:creationId xmlns:p14="http://schemas.microsoft.com/office/powerpoint/2010/main" val="1926620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84285-C121-4B63-B587-89438257B67B}"/>
              </a:ext>
            </a:extLst>
          </p:cNvPr>
          <p:cNvSpPr>
            <a:spLocks noGrp="1"/>
          </p:cNvSpPr>
          <p:nvPr>
            <p:ph type="ctrTitle"/>
          </p:nvPr>
        </p:nvSpPr>
        <p:spPr/>
        <p:txBody>
          <a:bodyPr/>
          <a:lstStyle/>
          <a:p>
            <a:r>
              <a:rPr lang="en-US" dirty="0"/>
              <a:t>Technology Expertise</a:t>
            </a:r>
          </a:p>
        </p:txBody>
      </p:sp>
    </p:spTree>
    <p:extLst>
      <p:ext uri="{BB962C8B-B14F-4D97-AF65-F5344CB8AC3E}">
        <p14:creationId xmlns:p14="http://schemas.microsoft.com/office/powerpoint/2010/main" val="2265974490"/>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149109</TotalTime>
  <Words>1536</Words>
  <Application>Microsoft Office PowerPoint</Application>
  <PresentationFormat>On-screen Show (4:3)</PresentationFormat>
  <Paragraphs>182</Paragraphs>
  <Slides>26</Slides>
  <Notes>2</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3" baseType="lpstr">
      <vt:lpstr>Verdana</vt:lpstr>
      <vt:lpstr>Noto Sans Symbols</vt:lpstr>
      <vt:lpstr>Arial</vt:lpstr>
      <vt:lpstr>Times New Roman</vt:lpstr>
      <vt:lpstr>USHE</vt:lpstr>
      <vt:lpstr>USHE_slide options</vt:lpstr>
      <vt:lpstr>Equation</vt:lpstr>
      <vt:lpstr>Integrating Educational Technology Into Teaching: Transforming Learning Across Disciplines</vt:lpstr>
      <vt:lpstr>Learning Objectives</vt:lpstr>
      <vt:lpstr>Technology Integration in Action: Professional Challenges that Call for Continuous Teacher Learning</vt:lpstr>
      <vt:lpstr>Technology Resources for Teaching and Learning</vt:lpstr>
      <vt:lpstr>Hardware Setup for Classrooms</vt:lpstr>
      <vt:lpstr>Software Applications in Schools</vt:lpstr>
      <vt:lpstr>Configurations of Digital Devices</vt:lpstr>
      <vt:lpstr>Alignment of Device Configurations with Pedagogical Approaches</vt:lpstr>
      <vt:lpstr>Technology Expertise</vt:lpstr>
      <vt:lpstr>The I S T E Standards for Educators</vt:lpstr>
      <vt:lpstr>The Technological Pedagogical and Content Knowledge Framework</vt:lpstr>
      <vt:lpstr>Technology Support</vt:lpstr>
      <vt:lpstr>Networked Professional Learning Communities for Educators</vt:lpstr>
      <vt:lpstr>Technological Resources for Networked Learning</vt:lpstr>
      <vt:lpstr>Technological Strategies for Networked Learning</vt:lpstr>
      <vt:lpstr>Benefits of Being Connected Educators</vt:lpstr>
      <vt:lpstr>Challenges of Being Connected Educators</vt:lpstr>
      <vt:lpstr>Building a Professional Online Identity</vt:lpstr>
      <vt:lpstr>A Professional Rationale for Educational Technology</vt:lpstr>
      <vt:lpstr>A Technology-Use Rationale Based on Transformation</vt:lpstr>
      <vt:lpstr>Planning for Educational Technology in Context</vt:lpstr>
      <vt:lpstr>A Technology Integration Planning Model</vt:lpstr>
      <vt:lpstr>Phase 1: Lead from Enduring Problems of Practice</vt:lpstr>
      <vt:lpstr>Phase 2: Design and Teach the Technology Integration Lesson</vt:lpstr>
      <vt:lpstr>Phase 3: Evaluation, Revise, and Share</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Educational Technology into Teaching: Transforming Learning Across Disciplines, Ninth Edition, Chapter 3, Learning and Leading for Transformative Technology Integration</dc:title>
  <dc:subject>TED</dc:subject>
  <dc:creator>Roblyer/Hughes</dc:creator>
  <cp:keywords>Integrating Educational Technology into Teaching</cp:keywords>
  <dc:description/>
  <cp:lastModifiedBy>Chellapandi Murugan</cp:lastModifiedBy>
  <cp:revision>1928</cp:revision>
  <dcterms:modified xsi:type="dcterms:W3CDTF">2022-03-11T04:34:07Z</dcterms:modified>
</cp:coreProperties>
</file>