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purl.oclc.org/ooxml/officeDocument/relationships/extendedProperties" Target="docProps/app.xml"/><Relationship Id="rId2" Type="http://schemas.openxmlformats.org/package/2006/relationships/metadata/core-properties" Target="docProps/core.xml"/><Relationship Id="rId1" Type="http://purl.oclc.org/ooxml/officeDocument/relationships/officeDocument" Target="ppt/presentation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bookmarkIdSeed="4" conformance="strict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446" r:id="rId3"/>
    <p:sldId id="447" r:id="rId4"/>
    <p:sldId id="448" r:id="rId5"/>
    <p:sldId id="449" r:id="rId6"/>
    <p:sldId id="496" r:id="rId7"/>
    <p:sldId id="457" r:id="rId8"/>
    <p:sldId id="482" r:id="rId9"/>
    <p:sldId id="485" r:id="rId10"/>
    <p:sldId id="453" r:id="rId11"/>
    <p:sldId id="452" r:id="rId12"/>
    <p:sldId id="451" r:id="rId13"/>
    <p:sldId id="476" r:id="rId14"/>
    <p:sldId id="477" r:id="rId15"/>
    <p:sldId id="509" r:id="rId16"/>
    <p:sldId id="514" r:id="rId17"/>
    <p:sldId id="517" r:id="rId18"/>
    <p:sldId id="516" r:id="rId19"/>
    <p:sldId id="486" r:id="rId20"/>
    <p:sldId id="472" r:id="rId21"/>
    <p:sldId id="474" r:id="rId22"/>
    <p:sldId id="473" r:id="rId23"/>
    <p:sldId id="470" r:id="rId24"/>
    <p:sldId id="468" r:id="rId25"/>
    <p:sldId id="467" r:id="rId26"/>
    <p:sldId id="466" r:id="rId27"/>
    <p:sldId id="513" r:id="rId28"/>
    <p:sldId id="460" r:id="rId29"/>
    <p:sldId id="502" r:id="rId30"/>
    <p:sldId id="503" r:id="rId31"/>
    <p:sldId id="480" r:id="rId32"/>
    <p:sldId id="507" r:id="rId33"/>
    <p:sldId id="512" r:id="rId34"/>
    <p:sldId id="479" r:id="rId35"/>
    <p:sldId id="478" r:id="rId36"/>
    <p:sldId id="458" r:id="rId37"/>
    <p:sldId id="494" r:id="rId38"/>
  </p:sldIdLst>
  <p:sldSz cx="12192000" cy="6858000"/>
  <p:notesSz cx="6858000" cy="9144000"/>
  <p:defaultTextStyle>
    <a:defPPr>
      <a:defRPr lang="en-US"/>
    </a:defPPr>
    <a:lvl1pPr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%"/>
      </a:spcBef>
      <a:spcAft>
        <a:spcPct val="0%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purl.oclc.org/ooxml/drawingml/main" xmlns:r="http://purl.oclc.org/ooxml/officeDocument/relationships" xmlns:p="http://purl.oclc.org/ooxml/presentationml/main">
  <p:cmAuthor id="0" name="Greg Ellis Griff MPH" initials="GEG  " lastIdx="1" clrIdx="0"/>
</p:cmAuthorLst>
</file>

<file path=ppt/presProps.xml><?xml version="1.0" encoding="utf-8"?>
<p:presentationPr xmlns:a="http://purl.oclc.org/ooxml/drawingml/main" xmlns:r="http://purl.oclc.org/ooxml/officeDocument/relationships" xmlns:p="http://purl.oclc.org/ooxml/presentationml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A"/>
    <a:srgbClr val="FF0000"/>
    <a:srgbClr val="00B050"/>
    <a:srgbClr val="00B0F0"/>
    <a:srgbClr val="000000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purl.oclc.org/ooxml/drawingml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%"/>
            </a:schemeClr>
          </a:solidFill>
        </a:fill>
      </a:tcStyle>
    </a:wholeTbl>
    <a:band1H>
      <a:tcStyle>
        <a:tcBdr/>
        <a:fill>
          <a:solidFill>
            <a:schemeClr val="accent1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%"/>
            </a:schemeClr>
          </a:solidFill>
        </a:fill>
      </a:tcStyle>
    </a:wholeTbl>
    <a:band1H>
      <a:tcStyle>
        <a:tcBdr/>
        <a:fill>
          <a:solidFill>
            <a:schemeClr val="accent4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%"/>
            </a:schemeClr>
          </a:solidFill>
        </a:fill>
      </a:tcStyle>
    </a:wholeTbl>
    <a:band1H>
      <a:tcStyle>
        <a:tcBdr/>
        <a:fill>
          <a:solidFill>
            <a:schemeClr val="accent5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%"/>
            </a:schemeClr>
          </a:solidFill>
        </a:fill>
      </a:tcStyle>
    </a:wholeTbl>
    <a:band1H>
      <a:tcStyle>
        <a:tcBdr/>
        <a:fill>
          <a:solidFill>
            <a:schemeClr val="accent3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%"/>
            </a:schemeClr>
          </a:solidFill>
        </a:fill>
      </a:tcStyle>
    </a:wholeTbl>
    <a:band1H>
      <a:tcStyle>
        <a:tcBdr/>
        <a:fill>
          <a:solidFill>
            <a:schemeClr val="accent2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%"/>
            </a:schemeClr>
          </a:solidFill>
        </a:fill>
      </a:tcStyle>
    </a:wholeTbl>
    <a:band1H>
      <a:tcStyle>
        <a:tcBdr/>
        <a:fill>
          <a:solidFill>
            <a:schemeClr val="dk1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%" g="0%" b="0%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%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%" g="0%" b="0%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%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%" g="0%" b="0%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%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%" g="0%" b="0%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%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%" g="0%" b="0%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%" g="0%" b="0%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>
    <p:restoredLeft sz="7.591%" autoAdjust="0"/>
    <p:restoredTop sz="86.55%" autoAdjust="0"/>
  </p:normalViewPr>
  <p:slideViewPr>
    <p:cSldViewPr>
      <p:cViewPr varScale="1">
        <p:scale>
          <a:sx n="99" d="100"/>
          <a:sy n="99" d="100"/>
        </p:scale>
        <p:origin x="145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121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slide" Target="slides/slide7.xml"/><Relationship Id="rId13" Type="http://purl.oclc.org/ooxml/officeDocument/relationships/slide" Target="slides/slide12.xml"/><Relationship Id="rId18" Type="http://purl.oclc.org/ooxml/officeDocument/relationships/slide" Target="slides/slide17.xml"/><Relationship Id="rId26" Type="http://purl.oclc.org/ooxml/officeDocument/relationships/slide" Target="slides/slide25.xml"/><Relationship Id="rId39" Type="http://purl.oclc.org/ooxml/officeDocument/relationships/notesMaster" Target="notesMasters/notesMaster1.xml"/><Relationship Id="rId3" Type="http://purl.oclc.org/ooxml/officeDocument/relationships/slide" Target="slides/slide2.xml"/><Relationship Id="rId21" Type="http://purl.oclc.org/ooxml/officeDocument/relationships/slide" Target="slides/slide20.xml"/><Relationship Id="rId34" Type="http://purl.oclc.org/ooxml/officeDocument/relationships/slide" Target="slides/slide33.xml"/><Relationship Id="rId42" Type="http://purl.oclc.org/ooxml/officeDocument/relationships/presProps" Target="presProps.xml"/><Relationship Id="rId7" Type="http://purl.oclc.org/ooxml/officeDocument/relationships/slide" Target="slides/slide6.xml"/><Relationship Id="rId12" Type="http://purl.oclc.org/ooxml/officeDocument/relationships/slide" Target="slides/slide11.xml"/><Relationship Id="rId17" Type="http://purl.oclc.org/ooxml/officeDocument/relationships/slide" Target="slides/slide16.xml"/><Relationship Id="rId25" Type="http://purl.oclc.org/ooxml/officeDocument/relationships/slide" Target="slides/slide24.xml"/><Relationship Id="rId33" Type="http://purl.oclc.org/ooxml/officeDocument/relationships/slide" Target="slides/slide32.xml"/><Relationship Id="rId38" Type="http://purl.oclc.org/ooxml/officeDocument/relationships/slide" Target="slides/slide37.xml"/><Relationship Id="rId2" Type="http://purl.oclc.org/ooxml/officeDocument/relationships/slide" Target="slides/slide1.xml"/><Relationship Id="rId16" Type="http://purl.oclc.org/ooxml/officeDocument/relationships/slide" Target="slides/slide15.xml"/><Relationship Id="rId20" Type="http://purl.oclc.org/ooxml/officeDocument/relationships/slide" Target="slides/slide19.xml"/><Relationship Id="rId29" Type="http://purl.oclc.org/ooxml/officeDocument/relationships/slide" Target="slides/slide28.xml"/><Relationship Id="rId41" Type="http://purl.oclc.org/ooxml/officeDocument/relationships/commentAuthors" Target="commentAuthors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slide" Target="slides/slide10.xml"/><Relationship Id="rId24" Type="http://purl.oclc.org/ooxml/officeDocument/relationships/slide" Target="slides/slide23.xml"/><Relationship Id="rId32" Type="http://purl.oclc.org/ooxml/officeDocument/relationships/slide" Target="slides/slide31.xml"/><Relationship Id="rId37" Type="http://purl.oclc.org/ooxml/officeDocument/relationships/slide" Target="slides/slide36.xml"/><Relationship Id="rId40" Type="http://purl.oclc.org/ooxml/officeDocument/relationships/handoutMaster" Target="handoutMasters/handoutMaster1.xml"/><Relationship Id="rId45" Type="http://purl.oclc.org/ooxml/officeDocument/relationships/tableStyles" Target="tableStyles.xml"/><Relationship Id="rId5" Type="http://purl.oclc.org/ooxml/officeDocument/relationships/slide" Target="slides/slide4.xml"/><Relationship Id="rId15" Type="http://purl.oclc.org/ooxml/officeDocument/relationships/slide" Target="slides/slide14.xml"/><Relationship Id="rId23" Type="http://purl.oclc.org/ooxml/officeDocument/relationships/slide" Target="slides/slide22.xml"/><Relationship Id="rId28" Type="http://purl.oclc.org/ooxml/officeDocument/relationships/slide" Target="slides/slide27.xml"/><Relationship Id="rId36" Type="http://purl.oclc.org/ooxml/officeDocument/relationships/slide" Target="slides/slide35.xml"/><Relationship Id="rId10" Type="http://purl.oclc.org/ooxml/officeDocument/relationships/slide" Target="slides/slide9.xml"/><Relationship Id="rId19" Type="http://purl.oclc.org/ooxml/officeDocument/relationships/slide" Target="slides/slide18.xml"/><Relationship Id="rId31" Type="http://purl.oclc.org/ooxml/officeDocument/relationships/slide" Target="slides/slide30.xml"/><Relationship Id="rId44" Type="http://purl.oclc.org/ooxml/officeDocument/relationships/theme" Target="theme/theme1.xml"/><Relationship Id="rId4" Type="http://purl.oclc.org/ooxml/officeDocument/relationships/slide" Target="slides/slide3.xml"/><Relationship Id="rId9" Type="http://purl.oclc.org/ooxml/officeDocument/relationships/slide" Target="slides/slide8.xml"/><Relationship Id="rId14" Type="http://purl.oclc.org/ooxml/officeDocument/relationships/slide" Target="slides/slide13.xml"/><Relationship Id="rId22" Type="http://purl.oclc.org/ooxml/officeDocument/relationships/slide" Target="slides/slide21.xml"/><Relationship Id="rId27" Type="http://purl.oclc.org/ooxml/officeDocument/relationships/slide" Target="slides/slide26.xml"/><Relationship Id="rId30" Type="http://purl.oclc.org/ooxml/officeDocument/relationships/slide" Target="slides/slide29.xml"/><Relationship Id="rId35" Type="http://purl.oclc.org/ooxml/officeDocument/relationships/slide" Target="slides/slide34.xml"/><Relationship Id="rId43" Type="http://purl.oclc.org/ooxml/officeDocument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purl.oclc.org/ooxml/officeDocument/relationships/theme" Target="../theme/theme3.xml"/></Relationships>
</file>

<file path=ppt/handoutMasters/handoutMaster1.xml><?xml version="1.0" encoding="utf-8"?>
<p:handout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C1157A5-3F04-479B-B5A7-62324DD40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87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%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5996F8-C008-448E-A13E-EB62F8F8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77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purl.oclc.org/ooxml/officeDocument/relationships/slide" Target="../slides/slide1.xml"/><Relationship Id="rId1" Type="http://purl.oclc.org/ooxml/officeDocument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purl.oclc.org/ooxml/officeDocument/relationships/slide" Target="../slides/slide13.xml"/><Relationship Id="rId1" Type="http://purl.oclc.org/ooxml/officeDocument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purl.oclc.org/ooxml/officeDocument/relationships/slide" Target="../slides/slide14.xml"/><Relationship Id="rId1" Type="http://purl.oclc.org/ooxml/officeDocument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purl.oclc.org/ooxml/officeDocument/relationships/slide" Target="../slides/slide15.xml"/><Relationship Id="rId1" Type="http://purl.oclc.org/ooxml/officeDocument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purl.oclc.org/ooxml/officeDocument/relationships/slide" Target="../slides/slide16.xml"/><Relationship Id="rId1" Type="http://purl.oclc.org/ooxml/officeDocument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purl.oclc.org/ooxml/officeDocument/relationships/slide" Target="../slides/slide17.xml"/><Relationship Id="rId1" Type="http://purl.oclc.org/ooxml/officeDocument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purl.oclc.org/ooxml/officeDocument/relationships/slide" Target="../slides/slide18.xml"/><Relationship Id="rId1" Type="http://purl.oclc.org/ooxml/officeDocument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purl.oclc.org/ooxml/officeDocument/relationships/slide" Target="../slides/slide19.xml"/><Relationship Id="rId1" Type="http://purl.oclc.org/ooxml/officeDocument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purl.oclc.org/ooxml/officeDocument/relationships/slide" Target="../slides/slide20.xml"/><Relationship Id="rId1" Type="http://purl.oclc.org/ooxml/officeDocument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purl.oclc.org/ooxml/officeDocument/relationships/slide" Target="../slides/slide21.xml"/><Relationship Id="rId1" Type="http://purl.oclc.org/ooxml/officeDocument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purl.oclc.org/ooxml/officeDocument/relationships/slide" Target="../slides/slide22.xml"/><Relationship Id="rId1" Type="http://purl.oclc.org/ooxml/officeDocument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purl.oclc.org/ooxml/officeDocument/relationships/slide" Target="../slides/slide2.xml"/><Relationship Id="rId1" Type="http://purl.oclc.org/ooxml/officeDocument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purl.oclc.org/ooxml/officeDocument/relationships/slide" Target="../slides/slide23.xml"/><Relationship Id="rId1" Type="http://purl.oclc.org/ooxml/officeDocument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purl.oclc.org/ooxml/officeDocument/relationships/slide" Target="../slides/slide24.xml"/><Relationship Id="rId1" Type="http://purl.oclc.org/ooxml/officeDocument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purl.oclc.org/ooxml/officeDocument/relationships/slide" Target="../slides/slide25.xml"/><Relationship Id="rId1" Type="http://purl.oclc.org/ooxml/officeDocument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purl.oclc.org/ooxml/officeDocument/relationships/slide" Target="../slides/slide26.xml"/><Relationship Id="rId1" Type="http://purl.oclc.org/ooxml/officeDocument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purl.oclc.org/ooxml/officeDocument/relationships/slide" Target="../slides/slide28.xml"/><Relationship Id="rId1" Type="http://purl.oclc.org/ooxml/officeDocument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purl.oclc.org/ooxml/officeDocument/relationships/slide" Target="../slides/slide29.xml"/><Relationship Id="rId1" Type="http://purl.oclc.org/ooxml/officeDocument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purl.oclc.org/ooxml/officeDocument/relationships/slide" Target="../slides/slide30.xml"/><Relationship Id="rId1" Type="http://purl.oclc.org/ooxml/officeDocument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purl.oclc.org/ooxml/officeDocument/relationships/slide" Target="../slides/slide31.xml"/><Relationship Id="rId1" Type="http://purl.oclc.org/ooxml/officeDocument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purl.oclc.org/ooxml/officeDocument/relationships/slide" Target="../slides/slide32.xml"/><Relationship Id="rId1" Type="http://purl.oclc.org/ooxml/officeDocument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purl.oclc.org/ooxml/officeDocument/relationships/slide" Target="../slides/slide34.xml"/><Relationship Id="rId1" Type="http://purl.oclc.org/ooxml/officeDocument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purl.oclc.org/ooxml/officeDocument/relationships/slide" Target="../slides/slide3.xml"/><Relationship Id="rId1" Type="http://purl.oclc.org/ooxml/officeDocument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purl.oclc.org/ooxml/officeDocument/relationships/slide" Target="../slides/slide35.xml"/><Relationship Id="rId1" Type="http://purl.oclc.org/ooxml/officeDocument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purl.oclc.org/ooxml/officeDocument/relationships/slide" Target="../slides/slide36.xml"/><Relationship Id="rId1" Type="http://purl.oclc.org/ooxml/officeDocument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purl.oclc.org/ooxml/officeDocument/relationships/slide" Target="../slides/slide37.xml"/><Relationship Id="rId1" Type="http://purl.oclc.org/ooxml/officeDocument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purl.oclc.org/ooxml/officeDocument/relationships/slide" Target="../slides/slide4.xml"/><Relationship Id="rId1" Type="http://purl.oclc.org/ooxml/officeDocument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purl.oclc.org/ooxml/officeDocument/relationships/slide" Target="../slides/slide5.xml"/><Relationship Id="rId1" Type="http://purl.oclc.org/ooxml/officeDocument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purl.oclc.org/ooxml/officeDocument/relationships/slide" Target="../slides/slide8.xml"/><Relationship Id="rId1" Type="http://purl.oclc.org/ooxml/officeDocument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purl.oclc.org/ooxml/officeDocument/relationships/slide" Target="../slides/slide10.xml"/><Relationship Id="rId1" Type="http://purl.oclc.org/ooxml/officeDocument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purl.oclc.org/ooxml/officeDocument/relationships/slide" Target="../slides/slide11.xml"/><Relationship Id="rId1" Type="http://purl.oclc.org/ooxml/officeDocument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purl.oclc.org/ooxml/officeDocument/relationships/slide" Target="../slides/slide12.xml"/><Relationship Id="rId1" Type="http://purl.oclc.org/ooxml/officeDocument/relationships/notesMaster" Target="../notesMasters/notesMaster1.xml"/></Relationships>
</file>

<file path=ppt/notesSlides/notesSlide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0" dirty="0"/>
              <a:t>Please review with notes page</a:t>
            </a:r>
            <a:r>
              <a:rPr lang="en-US" b="0" baseline="0%" dirty="0"/>
              <a:t> visible. </a:t>
            </a:r>
          </a:p>
          <a:p>
            <a:r>
              <a:rPr lang="en-US" b="0" baseline="0%" dirty="0"/>
              <a:t>Respectfully, </a:t>
            </a:r>
          </a:p>
          <a:p>
            <a:endParaRPr lang="en-US" b="0" baseline="0%" dirty="0"/>
          </a:p>
          <a:p>
            <a:r>
              <a:rPr lang="en-US" b="0" baseline="0%" dirty="0"/>
              <a:t>GEG</a:t>
            </a:r>
          </a:p>
          <a:p>
            <a:r>
              <a:rPr lang="en-US" b="1" dirty="0"/>
              <a:t> </a:t>
            </a:r>
          </a:p>
          <a:p>
            <a:endParaRPr lang="en-US" b="1" baseline="0%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8001B-81F0-49CB-9638-E79E31A56D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78618"/>
      </p:ext>
    </p:extLst>
  </p:cSld>
  <p:clrMapOvr>
    <a:masterClrMapping/>
  </p:clrMapOvr>
</p:notes>
</file>

<file path=ppt/notesSlides/notesSlide10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5344"/>
      </p:ext>
    </p:extLst>
  </p:cSld>
  <p:clrMapOvr>
    <a:masterClrMapping/>
  </p:clrMapOvr>
</p:notes>
</file>

<file path=ppt/notesSlides/notesSlide1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24038"/>
      </p:ext>
    </p:extLst>
  </p:cSld>
  <p:clrMapOvr>
    <a:masterClrMapping/>
  </p:clrMapOvr>
</p:notes>
</file>

<file path=ppt/notesSlides/notesSlide1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Know these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893031"/>
      </p:ext>
    </p:extLst>
  </p:cSld>
  <p:clrMapOvr>
    <a:masterClrMapping/>
  </p:clrMapOvr>
</p:notes>
</file>

<file path=ppt/notesSlides/notesSlide13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 attention to the trend.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448008"/>
      </p:ext>
    </p:extLst>
  </p:cSld>
  <p:clrMapOvr>
    <a:masterClrMapping/>
  </p:clrMapOvr>
</p:notes>
</file>

<file path=ppt/notesSlides/notesSlide14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 attention to the trend.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16256"/>
      </p:ext>
    </p:extLst>
  </p:cSld>
  <p:clrMapOvr>
    <a:masterClrMapping/>
  </p:clrMapOvr>
</p:notes>
</file>

<file path=ppt/notesSlides/notesSlide15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566608"/>
      </p:ext>
    </p:extLst>
  </p:cSld>
  <p:clrMapOvr>
    <a:masterClrMapping/>
  </p:clrMapOvr>
</p:notes>
</file>

<file path=ppt/notesSlides/notesSlide16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lang="en-US" baseline="0%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909635"/>
      </p:ext>
    </p:extLst>
  </p:cSld>
  <p:clrMapOvr>
    <a:masterClrMapping/>
  </p:clrMapOvr>
</p:notes>
</file>

<file path=ppt/notesSlides/notesSlide17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55998"/>
      </p:ext>
    </p:extLst>
  </p:cSld>
  <p:clrMapOvr>
    <a:masterClrMapping/>
  </p:clrMapOvr>
</p:notes>
</file>

<file path=ppt/notesSlides/notesSlide18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37787"/>
      </p:ext>
    </p:extLst>
  </p:cSld>
  <p:clrMapOvr>
    <a:masterClrMapping/>
  </p:clrMapOvr>
</p:notes>
</file>

<file path=ppt/notesSlides/notesSlide19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84110"/>
      </p:ext>
    </p:extLst>
  </p:cSld>
  <p:clrMapOvr>
    <a:masterClrMapping/>
  </p:clrMapOvr>
</p:notes>
</file>

<file path=ppt/notesSlides/notesSlide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07347"/>
      </p:ext>
    </p:extLst>
  </p:cSld>
  <p:clrMapOvr>
    <a:masterClrMapping/>
  </p:clrMapOvr>
</p:notes>
</file>

<file path=ppt/notesSlides/notesSlide20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431615"/>
      </p:ext>
    </p:extLst>
  </p:cSld>
  <p:clrMapOvr>
    <a:masterClrMapping/>
  </p:clrMapOvr>
</p:notes>
</file>

<file path=ppt/notesSlides/notesSlide2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27245"/>
      </p:ext>
    </p:extLst>
  </p:cSld>
  <p:clrMapOvr>
    <a:masterClrMapping/>
  </p:clrMapOvr>
</p:notes>
</file>

<file path=ppt/notesSlides/notesSlide2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37786"/>
      </p:ext>
    </p:extLst>
  </p:cSld>
  <p:clrMapOvr>
    <a:masterClrMapping/>
  </p:clrMapOvr>
</p:notes>
</file>

<file path=ppt/notesSlides/notesSlide23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85437"/>
      </p:ext>
    </p:extLst>
  </p:cSld>
  <p:clrMapOvr>
    <a:masterClrMapping/>
  </p:clrMapOvr>
</p:notes>
</file>

<file path=ppt/notesSlides/notesSlide24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95832"/>
      </p:ext>
    </p:extLst>
  </p:cSld>
  <p:clrMapOvr>
    <a:masterClrMapping/>
  </p:clrMapOvr>
</p:notes>
</file>

<file path=ppt/notesSlides/notesSlide25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45127"/>
      </p:ext>
    </p:extLst>
  </p:cSld>
  <p:clrMapOvr>
    <a:masterClrMapping/>
  </p:clrMapOvr>
</p:notes>
</file>

<file path=ppt/notesSlides/notesSlide26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08505"/>
      </p:ext>
    </p:extLst>
  </p:cSld>
  <p:clrMapOvr>
    <a:masterClrMapping/>
  </p:clrMapOvr>
</p:notes>
</file>

<file path=ppt/notesSlides/notesSlide27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92215"/>
      </p:ext>
    </p:extLst>
  </p:cSld>
  <p:clrMapOvr>
    <a:masterClrMapping/>
  </p:clrMapOvr>
</p:notes>
</file>

<file path=ppt/notesSlides/notesSlide28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74180"/>
      </p:ext>
    </p:extLst>
  </p:cSld>
  <p:clrMapOvr>
    <a:masterClrMapping/>
  </p:clrMapOvr>
</p:notes>
</file>

<file path=ppt/notesSlides/notesSlide29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286306"/>
      </p:ext>
    </p:extLst>
  </p:cSld>
  <p:clrMapOvr>
    <a:masterClrMapping/>
  </p:clrMapOvr>
</p:notes>
</file>

<file path=ppt/notesSlides/notesSlide3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dirty="0"/>
              <a:t> </a:t>
            </a:r>
            <a:endParaRPr lang="en-US" sz="12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b="1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33986"/>
      </p:ext>
    </p:extLst>
  </p:cSld>
  <p:clrMapOvr>
    <a:masterClrMapping/>
  </p:clrMapOvr>
</p:notes>
</file>

<file path=ppt/notesSlides/notesSlide30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90277"/>
      </p:ext>
    </p:extLst>
  </p:cSld>
  <p:clrMapOvr>
    <a:masterClrMapping/>
  </p:clrMapOvr>
</p:notes>
</file>

<file path=ppt/notesSlides/notesSlide3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%"/>
              </a:lnSpc>
              <a:spcBef>
                <a:spcPct val="30%"/>
              </a:spcBef>
              <a:spcAft>
                <a:spcPct val="0%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04031"/>
      </p:ext>
    </p:extLst>
  </p:cSld>
  <p:clrMapOvr>
    <a:masterClrMapping/>
  </p:clrMapOvr>
</p:notes>
</file>

<file path=ppt/notesSlides/notesSlide3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8001B-81F0-49CB-9638-E79E31A56D3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66713"/>
      </p:ext>
    </p:extLst>
  </p:cSld>
  <p:clrMapOvr>
    <a:masterClrMapping/>
  </p:clrMapOvr>
</p:notes>
</file>

<file path=ppt/notesSlides/notesSlide4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20393"/>
      </p:ext>
    </p:extLst>
  </p:cSld>
  <p:clrMapOvr>
    <a:masterClrMapping/>
  </p:clrMapOvr>
</p:notes>
</file>

<file path=ppt/notesSlides/notesSlide5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Please ensure to view</a:t>
            </a:r>
            <a:r>
              <a:rPr lang="en-US" baseline="0%" dirty="0"/>
              <a:t> the links above for examples of Resource, Outcome, and Reputational measures.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522899"/>
      </p:ext>
    </p:extLst>
  </p:cSld>
  <p:clrMapOvr>
    <a:masterClrMapping/>
  </p:clrMapOvr>
</p:notes>
</file>

<file path=ppt/notesSlides/notesSlide6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 </a:t>
            </a:r>
            <a:endParaRPr lang="en-US" b="1" dirty="0"/>
          </a:p>
          <a:p>
            <a:r>
              <a:rPr lang="en-US" baseline="0%" dirty="0"/>
              <a:t>The above chart is attempting to support the statement that the Top 100 hospitals  just do it better. According to the information in the chart, the Top 100 hospitals have a lower mortality index , lower complication index, a shorter length of stay and a lower expense per discharge. This results in a grater profitability margin (6.90% to 2.13 %). 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700447"/>
      </p:ext>
    </p:extLst>
  </p:cSld>
  <p:clrMapOvr>
    <a:masterClrMapping/>
  </p:clrMapOvr>
</p:notes>
</file>

<file path=ppt/notesSlides/notesSlide7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11296"/>
      </p:ext>
    </p:extLst>
  </p:cSld>
  <p:clrMapOvr>
    <a:masterClrMapping/>
  </p:clrMapOvr>
</p:notes>
</file>

<file path=ppt/notesSlides/notesSlide8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23882"/>
      </p:ext>
    </p:extLst>
  </p:cSld>
  <p:clrMapOvr>
    <a:masterClrMapping/>
  </p:clrMapOvr>
</p:notes>
</file>

<file path=ppt/notesSlides/notesSlide9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996F8-C008-448E-A13E-EB62F8F8B61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4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2133602"/>
            <a:ext cx="8534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54400" y="3886200"/>
            <a:ext cx="7823200" cy="1371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A66F7-F210-45F7-9497-73C344C6FA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3E39A-FAEA-45F8-B280-54D163073A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806F4-F7FA-4B33-B77A-1B619DE942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434E5-4127-4E54-99C4-131AD5C9B4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6FA6D-4DB9-4B8C-B077-7A3C1F738D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29262-4CDA-4033-A9B1-35C696889D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D027C-3DC7-42F8-8BEE-C5849BAFD3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15D2E-20FE-4D0C-BA08-359560656D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FDB9-6A84-424E-8CAF-B6112C813D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D54DD-0271-453C-AB45-83FE35044D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CD004-F554-4204-B0FA-7762A7CD3C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gradFill flip="none" rotWithShape="1">
          <a:gsLst>
            <a:gs pos="0%">
              <a:srgbClr val="00B0F0"/>
            </a:gs>
            <a:gs pos="74%">
              <a:schemeClr val="accent1">
                <a:lumMod val="45%"/>
                <a:lumOff val="55%"/>
              </a:schemeClr>
            </a:gs>
            <a:gs pos="83%">
              <a:schemeClr val="accent1">
                <a:lumMod val="45%"/>
                <a:lumOff val="55%"/>
              </a:schemeClr>
            </a:gs>
            <a:gs pos="100%">
              <a:schemeClr val="accent1">
                <a:lumMod val="30%"/>
                <a:lumOff val="70%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0B5AB12E-05FC-4AD9-9100-64C72D7EC9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med">
    <p:fade/>
  </p:transition>
  <p:hf hdr="0" ftr="0" dt="0"/>
  <p:txStyles>
    <p:titleStyle>
      <a:lvl1pPr algn="l" rtl="0" eaLnBrk="0" fontAlgn="base" hangingPunct="0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%"/>
        </a:spcBef>
        <a:spcAft>
          <a:spcPct val="0%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%"/>
        </a:spcBef>
        <a:spcAft>
          <a:spcPct val="0%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%"/>
        </a:spcBef>
        <a:spcAft>
          <a:spcPct val="0%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%"/>
        </a:spcBef>
        <a:spcAft>
          <a:spcPct val="0%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%"/>
        </a:spcBef>
        <a:spcAft>
          <a:spcPct val="0%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%"/>
        </a:spcBef>
        <a:spcAft>
          <a:spcPct val="0%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%"/>
        </a:spcBef>
        <a:spcAft>
          <a:spcPct val="0%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%"/>
        </a:spcBef>
        <a:spcAft>
          <a:spcPct val="0%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%"/>
        </a:spcBef>
        <a:spcAft>
          <a:spcPct val="0%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%"/>
        </a:spcBef>
        <a:spcAft>
          <a:spcPct val="0%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.xml"/><Relationship Id="rId1" Type="http://purl.oclc.org/ooxml/officeDocument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7.xml"/><Relationship Id="rId1" Type="http://purl.oclc.org/ooxml/officeDocument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8.xml"/><Relationship Id="rId1" Type="http://purl.oclc.org/ooxml/officeDocument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9.xml"/><Relationship Id="rId1" Type="http://purl.oclc.org/ooxml/officeDocument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0.xml"/><Relationship Id="rId1" Type="http://purl.oclc.org/ooxml/officeDocument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1.xml"/><Relationship Id="rId1" Type="http://purl.oclc.org/ooxml/officeDocument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purl.oclc.org/ooxml/officeDocument/relationships/image" Target="../media/image1.png"/><Relationship Id="rId2" Type="http://purl.oclc.org/ooxml/officeDocument/relationships/notesSlide" Target="../notesSlides/notesSlide12.xml"/><Relationship Id="rId1" Type="http://purl.oclc.org/ooxml/officeDocument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purl.oclc.org/ooxml/officeDocument/relationships/image" Target="../media/image2.jpeg"/><Relationship Id="rId2" Type="http://purl.oclc.org/ooxml/officeDocument/relationships/notesSlide" Target="../notesSlides/notesSlide13.xml"/><Relationship Id="rId1" Type="http://purl.oclc.org/ooxml/officeDocument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purl.oclc.org/ooxml/officeDocument/relationships/image" Target="../media/image3.JPG"/><Relationship Id="rId2" Type="http://purl.oclc.org/ooxml/officeDocument/relationships/notesSlide" Target="../notesSlides/notesSlide14.xml"/><Relationship Id="rId1" Type="http://purl.oclc.org/ooxml/officeDocument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5.xml"/><Relationship Id="rId1" Type="http://purl.oclc.org/ooxml/officeDocument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6.xml"/><Relationship Id="rId1" Type="http://purl.oclc.org/ooxml/officeDocument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.xml"/><Relationship Id="rId1" Type="http://purl.oclc.org/ooxml/officeDocument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7.xml"/><Relationship Id="rId1" Type="http://purl.oclc.org/ooxml/officeDocument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8.xml"/><Relationship Id="rId1" Type="http://purl.oclc.org/ooxml/officeDocument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9.xml"/><Relationship Id="rId1" Type="http://purl.oclc.org/ooxml/officeDocument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0.xml"/><Relationship Id="rId1" Type="http://purl.oclc.org/ooxml/officeDocument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1.xml"/><Relationship Id="rId1" Type="http://purl.oclc.org/ooxml/officeDocument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2.xml"/><Relationship Id="rId1" Type="http://purl.oclc.org/ooxml/officeDocument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3.xml"/><Relationship Id="rId1" Type="http://purl.oclc.org/ooxml/officeDocument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4.xml"/><Relationship Id="rId1" Type="http://purl.oclc.org/ooxml/officeDocument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5.xml"/><Relationship Id="rId1" Type="http://purl.oclc.org/ooxml/officeDocument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3.xml"/><Relationship Id="rId1" Type="http://purl.oclc.org/ooxml/officeDocument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6.xml"/><Relationship Id="rId1" Type="http://purl.oclc.org/ooxml/officeDocument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7.xml"/><Relationship Id="rId1" Type="http://purl.oclc.org/ooxml/officeDocument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8.xml"/><Relationship Id="rId1" Type="http://purl.oclc.org/ooxml/officeDocument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9.xml"/><Relationship Id="rId1" Type="http://purl.oclc.org/ooxml/officeDocument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30.xml"/><Relationship Id="rId1" Type="http://purl.oclc.org/ooxml/officeDocument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31.xml"/><Relationship Id="rId1" Type="http://purl.oclc.org/ooxml/officeDocument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32.xml"/><Relationship Id="rId1" Type="http://purl.oclc.org/ooxml/officeDocument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4.xml"/><Relationship Id="rId1" Type="http://purl.oclc.org/ooxml/officeDocument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5.xml"/><Relationship Id="rId1" Type="http://purl.oclc.org/ooxml/officeDocument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6.xml"/><Relationship Id="rId1" Type="http://purl.oclc.org/ooxml/officeDocument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7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679575"/>
            <a:ext cx="12115800" cy="1219200"/>
          </a:xfrm>
        </p:spPr>
        <p:txBody>
          <a:bodyPr/>
          <a:lstStyle/>
          <a:p>
            <a:pPr algn="ctr" eaLnBrk="1" hangingPunct="1"/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Healthcare Financial Management</a:t>
            </a:r>
            <a:b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100" dirty="0">
                <a:solidFill>
                  <a:schemeClr val="tx1"/>
                </a:solidFill>
                <a:latin typeface="Georgia" panose="02040502050405020303" pitchFamily="18" charset="0"/>
              </a:rPr>
              <a:t>Lecture Packet 2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05200"/>
            <a:ext cx="8839200" cy="2133600"/>
          </a:xfrm>
        </p:spPr>
        <p:txBody>
          <a:bodyPr/>
          <a:lstStyle/>
          <a:p>
            <a:pPr algn="ctr" eaLnBrk="1" hangingPunct="1"/>
            <a:endParaRPr lang="en-US" sz="2800" dirty="0">
              <a:latin typeface="Georgia" panose="02040502050405020303" pitchFamily="18" charset="0"/>
            </a:endParaRPr>
          </a:p>
          <a:p>
            <a:pPr algn="ctr" eaLnBrk="1" hangingPunct="1"/>
            <a:endParaRPr lang="en-US" sz="2800" dirty="0">
              <a:latin typeface="Georgia" panose="02040502050405020303" pitchFamily="18" charset="0"/>
            </a:endParaRPr>
          </a:p>
          <a:p>
            <a:endParaRPr lang="en-US" sz="1600" b="1" dirty="0">
              <a:latin typeface="Georgia" panose="02040502050405020303" pitchFamily="18" charset="0"/>
            </a:endParaRPr>
          </a:p>
          <a:p>
            <a:pPr algn="ctr" eaLnBrk="1" hangingPunct="1"/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2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709662-E62D-4622-8A42-A909A16136DC}" type="slidenum">
              <a:rPr lang="en-US" smtClean="0">
                <a:latin typeface="Georgia" panose="02040502050405020303" pitchFamily="18" charset="0"/>
              </a:rPr>
              <a:pPr/>
              <a:t>1</a:t>
            </a:fld>
            <a:endParaRPr lang="en-US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56" y="274638"/>
            <a:ext cx="12083143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Not-for-Profit Organizations 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501(c)(3) Organizations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56" y="1600200"/>
            <a:ext cx="12083143" cy="5105400"/>
          </a:xfrm>
        </p:spPr>
        <p:txBody>
          <a:bodyPr/>
          <a:lstStyle/>
          <a:p>
            <a:pPr algn="ctr">
              <a:buNone/>
            </a:pPr>
            <a:r>
              <a:rPr lang="en-US" sz="2000" dirty="0">
                <a:latin typeface="Georgia" panose="02040502050405020303" pitchFamily="18" charset="0"/>
              </a:rPr>
              <a:t>   </a:t>
            </a:r>
            <a:r>
              <a:rPr lang="en-US" sz="2000" u="sng" dirty="0">
                <a:latin typeface="Georgia" panose="02040502050405020303" pitchFamily="18" charset="0"/>
              </a:rPr>
              <a:t>Rationale for Tax-Exempt Status * </a:t>
            </a:r>
          </a:p>
          <a:p>
            <a:pPr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Relieve government of the burden of providing care: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In exchange for tax-exempt status, the organization provides healthcare to the states indigent population </a:t>
            </a:r>
            <a:r>
              <a:rPr lang="en-US" sz="1600" i="1" dirty="0">
                <a:latin typeface="Georgia" panose="02040502050405020303" pitchFamily="18" charset="0"/>
              </a:rPr>
              <a:t>(</a:t>
            </a:r>
            <a:r>
              <a:rPr lang="en-US" sz="1600" i="1" dirty="0">
                <a:solidFill>
                  <a:srgbClr val="00B050"/>
                </a:solidFill>
                <a:latin typeface="Georgia" panose="02040502050405020303" pitchFamily="18" charset="0"/>
              </a:rPr>
              <a:t>or residents who cannot afford healthcare services</a:t>
            </a:r>
            <a:r>
              <a:rPr lang="en-US" sz="1600" i="1" dirty="0">
                <a:latin typeface="Georgia" panose="02040502050405020303" pitchFamily="18" charset="0"/>
              </a:rPr>
              <a:t>)</a:t>
            </a:r>
            <a:r>
              <a:rPr lang="en-US" sz="2000" dirty="0">
                <a:latin typeface="Georgia" panose="02040502050405020303" pitchFamily="18" charset="0"/>
              </a:rPr>
              <a:t>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In the absence of these services the government would have to provide these services itself.</a:t>
            </a:r>
          </a:p>
          <a:p>
            <a:pPr>
              <a:buNone/>
            </a:pPr>
            <a:r>
              <a:rPr lang="en-US" sz="2000" b="1" dirty="0">
                <a:latin typeface="Georgia" panose="02040502050405020303" pitchFamily="18" charset="0"/>
              </a:rPr>
              <a:t>   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Reward the corporation for providing community benefit:</a:t>
            </a:r>
            <a:r>
              <a:rPr lang="en-US" sz="2000" dirty="0">
                <a:latin typeface="Georgia" panose="02040502050405020303" pitchFamily="18" charset="0"/>
              </a:rPr>
              <a:t>  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The government rewards organization for providing services that will benefit the community.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e.g. rewarding healthcare organization with tax exempt status because the organization provides uncompensated health promotion programs to the community. </a:t>
            </a:r>
            <a:r>
              <a:rPr lang="en-US" sz="1800" i="1" dirty="0">
                <a:latin typeface="Georgia" panose="02040502050405020303" pitchFamily="18" charset="0"/>
              </a:rPr>
              <a:t>This type of activity benefits the community</a:t>
            </a:r>
            <a:r>
              <a:rPr lang="en-US" sz="1800" dirty="0">
                <a:latin typeface="Georgia" panose="02040502050405020303" pitchFamily="18" charset="0"/>
              </a:rPr>
              <a:t>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01400" y="6245225"/>
            <a:ext cx="381000" cy="476250"/>
          </a:xfrm>
        </p:spPr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10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 Not-for-Profit Organizations 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501(c)(3) Organizations</a:t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57387"/>
            <a:ext cx="12192000" cy="4525963"/>
          </a:xfrm>
        </p:spPr>
        <p:txBody>
          <a:bodyPr/>
          <a:lstStyle/>
          <a:p>
            <a:pPr algn="ctr">
              <a:buNone/>
            </a:pPr>
            <a:endParaRPr lang="en-US" sz="2400" u="sng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Not-for-Profit Tax Advantages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These organizations are exempt from federal, state and local income tax  burden: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Federal tax burden is approximately 34%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State tax burden is approximately 6%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501C3 Organizations are also exempt from paying most business fees and licenses. </a:t>
            </a:r>
          </a:p>
          <a:p>
            <a:pPr>
              <a:buNone/>
            </a:pPr>
            <a:endParaRPr lang="en-US" sz="2400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11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73578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Not-for-Profit Organizations 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501(c)(3) Organizations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422" y="1957387"/>
            <a:ext cx="12192000" cy="4525963"/>
          </a:xfrm>
        </p:spPr>
        <p:txBody>
          <a:bodyPr/>
          <a:lstStyle/>
          <a:p>
            <a:pPr algn="ctr">
              <a:buNone/>
            </a:pPr>
            <a:r>
              <a:rPr lang="en-US" sz="2400" b="1" dirty="0">
                <a:latin typeface="Georgia" panose="02040502050405020303" pitchFamily="18" charset="0"/>
              </a:rPr>
              <a:t> </a:t>
            </a:r>
          </a:p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Qualifying for Tax Exempt Status</a:t>
            </a:r>
          </a:p>
          <a:p>
            <a:pPr algn="ctr">
              <a:buNone/>
            </a:pPr>
            <a:endParaRPr lang="en-US" sz="2400" b="1" dirty="0">
              <a:latin typeface="Georgia" panose="02040502050405020303" pitchFamily="18" charset="0"/>
            </a:endParaRPr>
          </a:p>
          <a:p>
            <a:pPr lvl="0"/>
            <a:r>
              <a:rPr lang="en-US" sz="2000" dirty="0">
                <a:latin typeface="Georgia" panose="02040502050405020303" pitchFamily="18" charset="0"/>
              </a:rPr>
              <a:t>Operate exclusively for scientific, charitable or educational reasons.</a:t>
            </a:r>
          </a:p>
          <a:p>
            <a:pPr lvl="0">
              <a:buNone/>
            </a:pP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pPr lvl="0"/>
            <a:r>
              <a:rPr lang="en-US" sz="2000" b="1" dirty="0">
                <a:latin typeface="Georgia" panose="02040502050405020303" pitchFamily="18" charset="0"/>
              </a:rPr>
              <a:t>Serve the public rather than private interests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i="1" dirty="0">
                <a:latin typeface="Georgia" panose="02040502050405020303" pitchFamily="18" charset="0"/>
              </a:rPr>
              <a:t>income generated for entity will not just benefit those associated with the corporation.  </a:t>
            </a:r>
          </a:p>
          <a:p>
            <a:pPr>
              <a:buNone/>
            </a:pPr>
            <a:r>
              <a:rPr lang="en-US" sz="2000" dirty="0">
                <a:latin typeface="Georgia" panose="02040502050405020303" pitchFamily="18" charset="0"/>
              </a:rPr>
              <a:t>      Cannot engage in activities such as: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Participating in political campaigns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Influencing legislation 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Paying compensation in excess of reasonable salary levels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Making any part of its services available on a preferential basis. </a:t>
            </a:r>
          </a:p>
          <a:p>
            <a:pPr>
              <a:buNone/>
            </a:pPr>
            <a:r>
              <a:rPr lang="en-US" sz="2800" b="1" dirty="0">
                <a:latin typeface="Georgia" panose="02040502050405020303" pitchFamily="18" charset="0"/>
              </a:rPr>
              <a:t>  </a:t>
            </a:r>
          </a:p>
          <a:p>
            <a:pPr>
              <a:buNone/>
            </a:pP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12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4873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Not-for-Profit Organizations 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501(c)(3) Organizations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59488"/>
            <a:ext cx="12192000" cy="5257800"/>
          </a:xfrm>
        </p:spPr>
        <p:txBody>
          <a:bodyPr/>
          <a:lstStyle/>
          <a:p>
            <a:pPr algn="ctr">
              <a:buNone/>
            </a:pPr>
            <a:r>
              <a:rPr lang="en-US" dirty="0">
                <a:latin typeface="Georgia" panose="02040502050405020303" pitchFamily="18" charset="0"/>
              </a:rPr>
              <a:t>  </a:t>
            </a:r>
            <a:r>
              <a:rPr lang="en-US" sz="2000" b="1" u="sng" dirty="0">
                <a:latin typeface="Georgia" panose="02040502050405020303" pitchFamily="18" charset="0"/>
              </a:rPr>
              <a:t>Community benefits and tax exempt status: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Benefit of 501c3 Hospitals are highly debatable.*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Some research has identified difference in the behavior of for- profit and not-for-profit hospitals.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While other research has identified no difference in the behavior of for profit and not-for profit hospitals. </a:t>
            </a:r>
          </a:p>
          <a:p>
            <a:pPr>
              <a:buNone/>
            </a:pPr>
            <a:r>
              <a:rPr lang="en-US" sz="2400" b="1" dirty="0">
                <a:latin typeface="Georgia" panose="02040502050405020303" pitchFamily="18" charset="0"/>
              </a:rPr>
              <a:t>     </a:t>
            </a:r>
          </a:p>
          <a:p>
            <a:pPr algn="ctr">
              <a:buNone/>
            </a:pPr>
            <a:r>
              <a:rPr lang="en-US" sz="2400" b="1" dirty="0">
                <a:latin typeface="Georgia" panose="02040502050405020303" pitchFamily="18" charset="0"/>
              </a:rPr>
              <a:t>    </a:t>
            </a:r>
            <a:r>
              <a:rPr lang="en-US" sz="2000" b="1" u="sng" dirty="0">
                <a:latin typeface="Georgia" panose="02040502050405020303" pitchFamily="18" charset="0"/>
              </a:rPr>
              <a:t>IRS challenges to tax-exempt status:</a:t>
            </a:r>
            <a:r>
              <a:rPr lang="en-US" sz="2000" u="sng" dirty="0">
                <a:latin typeface="Georgia" panose="02040502050405020303" pitchFamily="18" charset="0"/>
              </a:rPr>
              <a:t> *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Most frequent challenges deal with: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 Inappropriate physician recruiting arrangements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Taxable unrelated business income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Not providing enough/needed community benefit.  </a:t>
            </a:r>
            <a:r>
              <a:rPr lang="en-US" sz="18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</a:p>
          <a:p>
            <a:pPr>
              <a:buNone/>
            </a:pPr>
            <a:endParaRPr lang="en-US" sz="18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13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7921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Not-for-Profit Organizations 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501(c)(3) Organizations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12192000" cy="5883275"/>
          </a:xfrm>
        </p:spPr>
        <p:txBody>
          <a:bodyPr/>
          <a:lstStyle/>
          <a:p>
            <a:pPr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</a:t>
            </a:r>
            <a:r>
              <a:rPr lang="en-US" sz="2000" b="1" u="sng" dirty="0">
                <a:latin typeface="Georgia" panose="02040502050405020303" pitchFamily="18" charset="0"/>
              </a:rPr>
              <a:t>Legislative Challenges to Tax-Exempt Status:</a:t>
            </a:r>
            <a:r>
              <a:rPr lang="en-US" sz="2000" u="sng" dirty="0">
                <a:latin typeface="Georgia" panose="02040502050405020303" pitchFamily="18" charset="0"/>
              </a:rPr>
              <a:t>  * </a:t>
            </a:r>
          </a:p>
          <a:p>
            <a:pPr lvl="0"/>
            <a:endParaRPr lang="en-US" sz="2000" dirty="0">
              <a:latin typeface="Georgia" panose="02040502050405020303" pitchFamily="18" charset="0"/>
            </a:endParaRPr>
          </a:p>
          <a:p>
            <a:pPr lvl="0"/>
            <a:r>
              <a:rPr lang="en-US" sz="2000" dirty="0">
                <a:latin typeface="Georgia" panose="02040502050405020303" pitchFamily="18" charset="0"/>
              </a:rPr>
              <a:t>There has been calls to strength existing laws:  federal/state law makers believe that  the current laws are too  lenient and difficult to enforce. </a:t>
            </a:r>
            <a:r>
              <a:rPr lang="en-US" sz="2000" i="1" dirty="0">
                <a:latin typeface="Georgia" panose="02040502050405020303" pitchFamily="18" charset="0"/>
              </a:rPr>
              <a:t>(Recently, states have attempted to repeal tax exempt status so that they can address budget shortfalls) *</a:t>
            </a:r>
          </a:p>
          <a:p>
            <a:pPr lvl="0"/>
            <a:endParaRPr lang="en-US" sz="2000" dirty="0">
              <a:latin typeface="Georgia" panose="02040502050405020303" pitchFamily="18" charset="0"/>
            </a:endParaRPr>
          </a:p>
          <a:p>
            <a:pPr lvl="0"/>
            <a:r>
              <a:rPr lang="en-US" sz="2000" dirty="0">
                <a:latin typeface="Georgia" panose="02040502050405020303" pitchFamily="18" charset="0"/>
              </a:rPr>
              <a:t>Mandate tax exempt hospitals to provide specified levels of charity care. </a:t>
            </a:r>
          </a:p>
          <a:p>
            <a:pPr lvl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pPr lvl="0"/>
            <a:r>
              <a:rPr lang="en-US" sz="2000" dirty="0">
                <a:latin typeface="Georgia" panose="02040502050405020303" pitchFamily="18" charset="0"/>
              </a:rPr>
              <a:t>Have tax exempt hospitals assess the health needs of the community on an annual basis and develop/implement plans to meet those needs.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i.e. community benefit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next few slides for an example of a community benefit report. 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following assigned reading on community benefit report. 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Nonprofit Hospitals’ Community Benefit Requirements. </a:t>
            </a: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753600" y="6245225"/>
            <a:ext cx="457200" cy="476250"/>
          </a:xfrm>
        </p:spPr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14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15</a:t>
            </a:fld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30275"/>
            <a:ext cx="12192000" cy="57912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152401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Georgia" panose="02040502050405020303" pitchFamily="18" charset="0"/>
              </a:rPr>
              <a:t>Not-for-Profit Organizations: 501(c)(3) Organizations</a:t>
            </a:r>
          </a:p>
          <a:p>
            <a:pPr algn="ctr"/>
            <a:r>
              <a:rPr lang="en-US" sz="2000" dirty="0">
                <a:latin typeface="Georgia" panose="02040502050405020303" pitchFamily="18" charset="0"/>
              </a:rPr>
              <a:t>Commonwealth Health Corporation: 2010 *</a:t>
            </a:r>
          </a:p>
          <a:p>
            <a:pPr algn="ctr"/>
            <a:r>
              <a:rPr lang="en-US" sz="1200" i="1" dirty="0">
                <a:solidFill>
                  <a:srgbClr val="FF0000"/>
                </a:solidFill>
                <a:latin typeface="Georgia" panose="02040502050405020303" pitchFamily="18" charset="0"/>
              </a:rPr>
              <a:t>definitions</a:t>
            </a:r>
          </a:p>
          <a:p>
            <a:pPr algn="ctr"/>
            <a:endParaRPr lang="en-US" sz="20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0"/>
            <a:ext cx="1219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Georgia" panose="02040502050405020303" pitchFamily="18" charset="0"/>
              </a:rPr>
              <a:t>Not-for-Profit Organizations: 501(c)(3) Organizations</a:t>
            </a:r>
          </a:p>
          <a:p>
            <a:pPr algn="ctr"/>
            <a:r>
              <a:rPr lang="en-US" sz="2000" dirty="0">
                <a:latin typeface="Georgia" panose="02040502050405020303" pitchFamily="18" charset="0"/>
              </a:rPr>
              <a:t>Commonwealth Health Corporation: 2015</a:t>
            </a:r>
          </a:p>
          <a:p>
            <a:pPr algn="ctr"/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</a:p>
          <a:p>
            <a:pPr algn="ctr"/>
            <a:endParaRPr lang="en-US" sz="2000" dirty="0">
              <a:latin typeface="Georgia" panose="020405020504050203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726211"/>
            <a:ext cx="7467600" cy="599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54193"/>
      </p:ext>
    </p:extLst>
  </p:cSld>
  <p:clrMapOvr>
    <a:masterClrMapping/>
  </p:clrMapOvr>
  <p:transition spd="med">
    <p:fade/>
  </p:transition>
</p:sld>
</file>

<file path=ppt/slides/slide1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31134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Georgia" panose="02040502050405020303" pitchFamily="18" charset="0"/>
              </a:rPr>
              <a:t>Not-for-Profit Organizations: 501(c)(3) Organizations</a:t>
            </a:r>
          </a:p>
          <a:p>
            <a:pPr algn="ctr"/>
            <a:r>
              <a:rPr lang="en-US" sz="2000" dirty="0">
                <a:latin typeface="Georgia" panose="02040502050405020303" pitchFamily="18" charset="0"/>
              </a:rPr>
              <a:t>Commonwealth Health Corporation: 2016</a:t>
            </a:r>
          </a:p>
        </p:txBody>
      </p:sp>
      <p:pic>
        <p:nvPicPr>
          <p:cNvPr id="6" name="Picture 5" descr="A close up of a newspaper&#10;&#10;Description generated with high confidence">
            <a:extLst>
              <a:ext uri="{FF2B5EF4-FFF2-40B4-BE49-F238E27FC236}">
                <a16:creationId xmlns:a16="http://schemas.microsoft.com/office/drawing/2014/main" id="{A5644D9E-4D98-4845-8C51-DBE6D0CD0B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823725"/>
            <a:ext cx="7696200" cy="600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98642"/>
      </p:ext>
    </p:extLst>
  </p:cSld>
  <p:clrMapOvr>
    <a:masterClrMapping/>
  </p:clrMapOvr>
  <p:transition spd="med">
    <p:fade/>
  </p:transition>
</p:sld>
</file>

<file path=ppt/slides/slide1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7159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Not-for-Profit Organizations: 501(c)(3) Organizations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72712"/>
            <a:ext cx="12192000" cy="5254625"/>
          </a:xfrm>
        </p:spPr>
        <p:txBody>
          <a:bodyPr/>
          <a:lstStyle/>
          <a:p>
            <a:endParaRPr lang="en-US" sz="2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sz="1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  Med Center Health: Fiscal year 2018 Community Impact Report </a:t>
            </a:r>
          </a:p>
          <a:p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http://www.vhha.com/research/wp-content/uploads/sites/18/2015/08/2017-Community-Benefit-Annual-Report.pdf</a:t>
            </a:r>
          </a:p>
          <a:p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n-US" sz="22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following assigned readings for a discussion on the tax exempt challenges of 501c3 organizations: 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</a:rPr>
              <a:t>Virginia  Hospital and HealthCare Association: 2017 Annual Report on Community Benefit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</a:rPr>
              <a:t>Medical Center Health 2016 Community Benefit Report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</a:rPr>
              <a:t>Class Action Suits Against Non Profit Hospitals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</a:rPr>
              <a:t>Endangered Species Not For Profit Hospitals Face Tax Exemption Challenge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</a:rPr>
              <a:t>Nonprofit Hospitals Face Scrutiny Over Practices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875010"/>
      </p:ext>
    </p:extLst>
  </p:cSld>
  <p:clrMapOvr>
    <a:masterClrMapping/>
  </p:clrMapOvr>
  <p:transition spd="med">
    <p:fade/>
  </p:transition>
</p:sld>
</file>

<file path=ppt/slides/slide1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19</a:t>
            </a:fld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1760549"/>
            <a:ext cx="12192000" cy="1508105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tabLst>
                <a:tab pos="114300" algn="l"/>
              </a:tabLst>
            </a:pPr>
            <a:endParaRPr lang="en-US" sz="3600" dirty="0">
              <a:solidFill>
                <a:srgbClr val="000000"/>
              </a:solidFill>
              <a:latin typeface="Georgia" panose="02040502050405020303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tabLst>
                <a:tab pos="114300" algn="l"/>
              </a:tabLst>
            </a:pPr>
            <a:r>
              <a:rPr lang="en-US" sz="28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Operating Revenue: </a:t>
            </a:r>
          </a:p>
          <a:p>
            <a:pPr algn="ctr" eaLnBrk="0" hangingPunct="0">
              <a:tabLst>
                <a:tab pos="114300" algn="l"/>
              </a:tabLst>
            </a:pPr>
            <a:r>
              <a:rPr lang="en-US" sz="28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Private Third Party Payment </a:t>
            </a:r>
            <a:endParaRPr lang="en-US" sz="2800" dirty="0">
              <a:latin typeface="Georgia" panose="02040502050405020303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Outline 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12192000" cy="4800599"/>
          </a:xfrm>
        </p:spPr>
        <p:txBody>
          <a:bodyPr/>
          <a:lstStyle/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200" dirty="0">
                <a:latin typeface="Georgia" panose="02040502050405020303" pitchFamily="18" charset="0"/>
              </a:rPr>
              <a:t>Assessing Quality and Healthcare Financial Management</a:t>
            </a:r>
          </a:p>
          <a:p>
            <a:pPr marL="0" indent="0">
              <a:buNone/>
            </a:pPr>
            <a:endParaRPr lang="en-US" sz="2200" dirty="0">
              <a:latin typeface="Georgia" panose="02040502050405020303" pitchFamily="18" charset="0"/>
            </a:endParaRPr>
          </a:p>
          <a:p>
            <a:r>
              <a:rPr lang="en-US" sz="2200" dirty="0">
                <a:latin typeface="Georgia" panose="02040502050405020303" pitchFamily="18" charset="0"/>
              </a:rPr>
              <a:t>Not-for-Profit Organizations </a:t>
            </a:r>
          </a:p>
          <a:p>
            <a:endParaRPr lang="en-US" sz="2200" dirty="0">
              <a:latin typeface="Georgia" panose="02040502050405020303" pitchFamily="18" charset="0"/>
            </a:endParaRPr>
          </a:p>
          <a:p>
            <a:r>
              <a:rPr lang="en-US" sz="2200" dirty="0">
                <a:latin typeface="Georgia" panose="02040502050405020303" pitchFamily="18" charset="0"/>
              </a:rPr>
              <a:t>History of Third Party Payers </a:t>
            </a:r>
          </a:p>
          <a:p>
            <a:endParaRPr lang="en-US" sz="2200" dirty="0">
              <a:latin typeface="Georgia" panose="02040502050405020303" pitchFamily="18" charset="0"/>
            </a:endParaRPr>
          </a:p>
          <a:p>
            <a:r>
              <a:rPr lang="en-US" sz="2200" dirty="0">
                <a:latin typeface="Georgia" panose="02040502050405020303" pitchFamily="18" charset="0"/>
              </a:rPr>
              <a:t>Types of Plans</a:t>
            </a:r>
          </a:p>
          <a:p>
            <a:endParaRPr lang="en-US" sz="2200" dirty="0">
              <a:latin typeface="Georgia" panose="02040502050405020303" pitchFamily="18" charset="0"/>
            </a:endParaRPr>
          </a:p>
          <a:p>
            <a:r>
              <a:rPr lang="en-US" sz="2200" dirty="0">
                <a:latin typeface="Georgia" panose="02040502050405020303" pitchFamily="18" charset="0"/>
              </a:rPr>
              <a:t>Methods of Payment </a:t>
            </a:r>
          </a:p>
          <a:p>
            <a:pPr>
              <a:buNone/>
            </a:pPr>
            <a:r>
              <a:rPr lang="en-US" sz="2200" dirty="0">
                <a:latin typeface="Georgia" panose="02040502050405020303" pitchFamily="18" charset="0"/>
              </a:rPr>
              <a:t> </a:t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0207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Third Party Payers</a:t>
            </a:r>
            <a:br>
              <a:rPr lang="en-US" sz="28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</a:br>
            <a:r>
              <a:rPr lang="en-US" sz="1100" i="1" dirty="0">
                <a:solidFill>
                  <a:srgbClr val="FF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definitions</a:t>
            </a:r>
            <a:r>
              <a:rPr lang="en-US" sz="28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26075"/>
          </a:xfrm>
        </p:spPr>
        <p:txBody>
          <a:bodyPr/>
          <a:lstStyle/>
          <a:p>
            <a:endParaRPr lang="en-US" sz="2000" b="1" dirty="0"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Third Party Payers: </a:t>
            </a:r>
            <a:r>
              <a:rPr lang="en-US" sz="2000" dirty="0">
                <a:latin typeface="Georgia" panose="02040502050405020303" pitchFamily="18" charset="0"/>
              </a:rPr>
              <a:t>Third party payers are agents of patient who contract with providers (the second party) to pay all or part of the bill to the patient (first party).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Third party payments including payments from the federal government, the state/local governments and </a:t>
            </a:r>
            <a:r>
              <a:rPr lang="en-US" sz="1800" b="1" u="sng" dirty="0">
                <a:latin typeface="Georgia" panose="02040502050405020303" pitchFamily="18" charset="0"/>
              </a:rPr>
              <a:t>private insurance. </a:t>
            </a:r>
          </a:p>
          <a:p>
            <a:pPr marL="0" indent="0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__________________________________________________________________</a:t>
            </a:r>
          </a:p>
          <a:p>
            <a:pPr algn="ctr">
              <a:buNone/>
            </a:pPr>
            <a:endParaRPr lang="en-US" sz="2000" b="1" u="sng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History of Third Party Payers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1900-1920s:  AMA strongly opposed the passage/ formation of third party payer organizations. </a:t>
            </a:r>
          </a:p>
          <a:p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Labor unions efforts  for compulsory health insurance were crushed by efforts of the AMA (took advantage of the anti-socialist mood during and after WW1). 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assigned reading titled the History of Health Insurance for more detailed information on the history of Third Party Payers.  </a:t>
            </a:r>
          </a:p>
          <a:p>
            <a:endParaRPr lang="en-US" sz="1600" b="1" u="sng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20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36525"/>
            <a:ext cx="12169390" cy="530853"/>
          </a:xfrm>
        </p:spPr>
        <p:txBody>
          <a:bodyPr/>
          <a:lstStyle/>
          <a:p>
            <a:pPr algn="ctr"/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i="1" dirty="0">
                <a:solidFill>
                  <a:srgbClr val="FF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en-US" sz="2800" i="1" dirty="0">
                <a:solidFill>
                  <a:srgbClr val="FF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</a:br>
            <a:r>
              <a:rPr lang="en-US" sz="1100" i="1" dirty="0">
                <a:solidFill>
                  <a:srgbClr val="FF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definitions</a:t>
            </a:r>
            <a:r>
              <a:rPr lang="en-US" sz="1100" dirty="0">
                <a:solidFill>
                  <a:srgbClr val="00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en-US" sz="11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en-US" sz="11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609" y="990600"/>
            <a:ext cx="12192000" cy="6019800"/>
          </a:xfrm>
        </p:spPr>
        <p:txBody>
          <a:bodyPr/>
          <a:lstStyle/>
          <a:p>
            <a:pPr marL="0" indent="0" algn="ctr">
              <a:buNone/>
            </a:pPr>
            <a:endParaRPr lang="en-US" sz="2000" b="1" u="sng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Two Party Payment System: </a:t>
            </a:r>
          </a:p>
          <a:p>
            <a:r>
              <a:rPr lang="en-US" sz="2000" u="sng" dirty="0">
                <a:latin typeface="Georgia" panose="02040502050405020303" pitchFamily="18" charset="0"/>
              </a:rPr>
              <a:t>Relationship between the patient and the provider. </a:t>
            </a:r>
          </a:p>
          <a:p>
            <a:pPr marL="0" lvl="0" indent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pPr lvl="0"/>
            <a:r>
              <a:rPr lang="en-US" sz="1800" dirty="0">
                <a:latin typeface="Georgia" panose="02040502050405020303" pitchFamily="18" charset="0"/>
              </a:rPr>
              <a:t>Second party payment system was economically efficient  (patients only used/sought the amount of care they could afford).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Under this type of arrangement healthcare was viewed as a privilege</a:t>
            </a:r>
            <a:r>
              <a:rPr lang="en-US" sz="1400" dirty="0">
                <a:latin typeface="Georgia" panose="02040502050405020303" pitchFamily="18" charset="0"/>
              </a:rPr>
              <a:t>.</a:t>
            </a:r>
          </a:p>
          <a:p>
            <a:endParaRPr lang="en-US" sz="1800" dirty="0">
              <a:latin typeface="Georgia" panose="02040502050405020303" pitchFamily="18" charset="0"/>
            </a:endParaRPr>
          </a:p>
          <a:p>
            <a:r>
              <a:rPr lang="en-US" sz="1800" dirty="0">
                <a:latin typeface="Georgia" panose="02040502050405020303" pitchFamily="18" charset="0"/>
              </a:rPr>
              <a:t>Physicians were wary of  accepting a payment system (third party payment system) that would change the second party payment system already in place. </a:t>
            </a:r>
          </a:p>
          <a:p>
            <a:pPr marL="0" indent="0">
              <a:buNone/>
            </a:pPr>
            <a:r>
              <a:rPr lang="en-US" sz="1800" b="1" u="sng" dirty="0">
                <a:latin typeface="Georgia" panose="02040502050405020303" pitchFamily="18" charset="0"/>
              </a:rPr>
              <a:t>_________________________________________________________________________</a:t>
            </a:r>
          </a:p>
          <a:p>
            <a:pPr lvl="0"/>
            <a:endParaRPr lang="en-US" sz="1800" dirty="0">
              <a:latin typeface="Georgia" panose="02040502050405020303" pitchFamily="18" charset="0"/>
            </a:endParaRPr>
          </a:p>
          <a:p>
            <a:pPr lvl="0"/>
            <a:r>
              <a:rPr lang="en-US" sz="1800" dirty="0">
                <a:latin typeface="Georgia" panose="02040502050405020303" pitchFamily="18" charset="0"/>
              </a:rPr>
              <a:t>However, in addition to the ethical concerns, the second party payment system created capitalistic concerns surrounding the occurrence that some patients who needed care could not afford care. </a:t>
            </a:r>
            <a:endParaRPr lang="en-US" sz="20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lvl="0"/>
            <a:endParaRPr lang="en-US" sz="20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1800" b="1" dirty="0">
                <a:solidFill>
                  <a:srgbClr val="000000"/>
                </a:solidFill>
                <a:latin typeface="Georgia" panose="02040502050405020303" pitchFamily="18" charset="0"/>
              </a:rPr>
              <a:t>The second party payment system also created bad debt concerns, some patients sought care but could not afford to pay for the bill after the care was provided. 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Circa 1930s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21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7159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b="1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(continued):</a:t>
            </a:r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100" dirty="0">
                <a:solidFill>
                  <a:srgbClr val="FF0000"/>
                </a:solidFill>
                <a:latin typeface="Georgia" panose="02040502050405020303" pitchFamily="18" charset="0"/>
              </a:rPr>
              <a:t>Important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" y="1574259"/>
            <a:ext cx="12080631" cy="5029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Timeline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As a result, some employers started paying providers directly for the care received by their employees.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Baylor University Hospital in Dallas </a:t>
            </a:r>
            <a:r>
              <a:rPr lang="en-US" sz="2000" dirty="0">
                <a:latin typeface="Georgia" panose="02040502050405020303" pitchFamily="18" charset="0"/>
              </a:rPr>
              <a:t>offered school teachers in Dallas prepaid hospital services ( approximately $6 per year).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In the next few years several hospitals offered similar arrangements to remain competitive with the Baylor plan . The Baylor plan became the first </a:t>
            </a:r>
            <a:r>
              <a:rPr lang="en-US" sz="1800" b="1" u="sng" dirty="0">
                <a:latin typeface="Georgia" panose="02040502050405020303" pitchFamily="18" charset="0"/>
              </a:rPr>
              <a:t>Blue Cross </a:t>
            </a:r>
            <a:r>
              <a:rPr lang="en-US" sz="1800" b="1" dirty="0">
                <a:latin typeface="Georgia" panose="02040502050405020303" pitchFamily="18" charset="0"/>
              </a:rPr>
              <a:t>plan.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In 1938: </a:t>
            </a:r>
            <a:r>
              <a:rPr lang="en-US" sz="2000" b="1" dirty="0">
                <a:latin typeface="Georgia" panose="02040502050405020303" pitchFamily="18" charset="0"/>
              </a:rPr>
              <a:t>Dr. Sidney Garfield and Henry Kaiser </a:t>
            </a:r>
            <a:r>
              <a:rPr lang="en-US" sz="2000" dirty="0">
                <a:latin typeface="Georgia" panose="02040502050405020303" pitchFamily="18" charset="0"/>
              </a:rPr>
              <a:t>began providing prepaid medical care to employees who worked on the </a:t>
            </a:r>
            <a:r>
              <a:rPr lang="en-US" sz="2000" b="1" u="sng" dirty="0">
                <a:latin typeface="Georgia" panose="02040502050405020303" pitchFamily="18" charset="0"/>
              </a:rPr>
              <a:t>California aqueduct system. </a:t>
            </a:r>
            <a:r>
              <a:rPr lang="en-US" sz="2000" dirty="0">
                <a:latin typeface="Georgia" panose="02040502050405020303" pitchFamily="18" charset="0"/>
              </a:rPr>
              <a:t>This later became the </a:t>
            </a:r>
            <a:r>
              <a:rPr lang="en-US" sz="2000" b="1" u="sng" dirty="0">
                <a:latin typeface="Georgia" panose="02040502050405020303" pitchFamily="18" charset="0"/>
              </a:rPr>
              <a:t>Kaiser Permanente (KP)Health Plan.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KP provided the universal health coverage for its members (financing, delivery for medical and hospital procedures)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This led to hostile feelings by the American Medical Association (AMA)</a:t>
            </a:r>
          </a:p>
          <a:p>
            <a:pPr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2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487362"/>
          </a:xfrm>
        </p:spPr>
        <p:txBody>
          <a:bodyPr/>
          <a:lstStyle/>
          <a:p>
            <a:pPr algn="ctr"/>
            <a:b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b="1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(continued)</a:t>
            </a:r>
            <a:b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11887200" cy="5922963"/>
          </a:xfrm>
        </p:spPr>
        <p:txBody>
          <a:bodyPr/>
          <a:lstStyle/>
          <a:p>
            <a:r>
              <a:rPr lang="en-US" sz="2000" dirty="0">
                <a:latin typeface="Georgia" panose="02040502050405020303" pitchFamily="18" charset="0"/>
              </a:rPr>
              <a:t>However, the AMA was not opposed to voluntary health insurance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With the voluntary health insurance, </a:t>
            </a:r>
            <a:r>
              <a:rPr lang="en-US" sz="1800" u="sng" dirty="0">
                <a:latin typeface="Georgia" panose="02040502050405020303" pitchFamily="18" charset="0"/>
              </a:rPr>
              <a:t>hospital and medical benefits had to be separated</a:t>
            </a:r>
            <a:r>
              <a:rPr lang="en-US" sz="1800" dirty="0">
                <a:latin typeface="Georgia" panose="02040502050405020303" pitchFamily="18" charset="0"/>
              </a:rPr>
              <a:t>: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Blue Cross for hospital care;  Blue Shield medical benefits (Direct Service Plans). 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PTQ: Why did the AMA oppose Kaiser Permanente , but support the Baylor Hospital Plan Why was the AMA more accepting if the health insurance plans were separate? What was the impact of this view?  </a:t>
            </a:r>
            <a:endParaRPr lang="en-US" sz="2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Georgia" panose="02040502050405020303" pitchFamily="18" charset="0"/>
              </a:rPr>
              <a:t>________________________________________________________________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1930s-1960s, the American Medical Association (AMA) was ardently opposed to compulsory (universal health insurance).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AMA Defeated compulsory health insurance legislation which were called for in:  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President Roosevelt’s 1935 Social Security Act and President </a:t>
            </a:r>
            <a:r>
              <a:rPr lang="en-US" sz="1600" b="1" dirty="0">
                <a:latin typeface="Georgia" panose="02040502050405020303" pitchFamily="18" charset="0"/>
              </a:rPr>
              <a:t>Truman's 1945 Fair Deal Proposals</a:t>
            </a:r>
          </a:p>
          <a:p>
            <a:endParaRPr lang="en-US" sz="1800" u="sng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Only one part of the Fair Deal legislation was signed into law:  </a:t>
            </a:r>
          </a:p>
          <a:p>
            <a:pPr lvl="1"/>
            <a:r>
              <a:rPr lang="en-US" sz="1800" b="1" dirty="0">
                <a:latin typeface="Georgia" panose="02040502050405020303" pitchFamily="18" charset="0"/>
              </a:rPr>
              <a:t>Hospital Survey and Construction Act,</a:t>
            </a:r>
            <a:r>
              <a:rPr lang="en-US" sz="1800" dirty="0">
                <a:latin typeface="Georgia" panose="02040502050405020303" pitchFamily="18" charset="0"/>
              </a:rPr>
              <a:t> which provided significant funding for hospital construction  also widely known as Hill/Burton. 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assigned reading titled </a:t>
            </a:r>
            <a:r>
              <a:rPr lang="en-US" sz="1600" u="sng" dirty="0">
                <a:solidFill>
                  <a:srgbClr val="FF0000"/>
                </a:solidFill>
                <a:latin typeface="Georgia" panose="02040502050405020303" pitchFamily="18" charset="0"/>
              </a:rPr>
              <a:t>The Hospital Survey and Construction Act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b="1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(continued)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752600"/>
            <a:ext cx="12138409" cy="4830762"/>
          </a:xfrm>
        </p:spPr>
        <p:txBody>
          <a:bodyPr/>
          <a:lstStyle/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</a:t>
            </a:r>
            <a:r>
              <a:rPr lang="en-US" sz="2000" b="1" u="sng" dirty="0">
                <a:latin typeface="Georgia" panose="02040502050405020303" pitchFamily="18" charset="0"/>
              </a:rPr>
              <a:t>Direct Service Plans</a:t>
            </a:r>
            <a:r>
              <a:rPr lang="en-US" sz="2000" u="sng" dirty="0">
                <a:latin typeface="Georgia" panose="02040502050405020303" pitchFamily="18" charset="0"/>
              </a:rPr>
              <a:t>: 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Characteristic of most plans of  the 1940s.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Employer prepaid specific hospitals and physicians to provide care to their employees.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Direct service plans were an extension of the second party payment.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The  employer (who prepaid the provider) acted on behalf of the employee.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Baylor plan (Blue Cross) was known as a as direct service plans. </a:t>
            </a:r>
          </a:p>
          <a:p>
            <a:pPr lvl="1"/>
            <a:r>
              <a:rPr lang="en-US" sz="1400" dirty="0">
                <a:latin typeface="Georgia" panose="02040502050405020303" pitchFamily="18" charset="0"/>
              </a:rPr>
              <a:t>Please see the video link for an example of direct service plans: </a:t>
            </a:r>
          </a:p>
          <a:p>
            <a:pPr lvl="1"/>
            <a:r>
              <a:rPr lang="en-US" sz="1400" dirty="0">
                <a:latin typeface="Georgia" panose="02040502050405020303" pitchFamily="18" charset="0"/>
              </a:rPr>
              <a:t> </a:t>
            </a:r>
            <a:r>
              <a:rPr lang="en-US" sz="1400" u="sng" dirty="0">
                <a:solidFill>
                  <a:srgbClr val="FF0000"/>
                </a:solidFill>
                <a:latin typeface="Georgia" panose="02040502050405020303" pitchFamily="18" charset="0"/>
              </a:rPr>
              <a:t>What is Concierge Medicine?  </a:t>
            </a:r>
            <a:r>
              <a:rPr lang="en-US" sz="1400" b="1" dirty="0">
                <a:solidFill>
                  <a:srgbClr val="FF0000"/>
                </a:solidFill>
                <a:latin typeface="Georgia" panose="02040502050405020303" pitchFamily="18" charset="0"/>
              </a:rPr>
              <a:t>https://www.youtube.com/watch?v=sTK-5yX9Oy8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24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b="1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(continued)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029200"/>
          </a:xfrm>
        </p:spPr>
        <p:txBody>
          <a:bodyPr/>
          <a:lstStyle/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Commercial Insurance Plans: </a:t>
            </a:r>
            <a:r>
              <a:rPr lang="en-US" sz="2000" u="sng" dirty="0">
                <a:latin typeface="Georgia" panose="02040502050405020303" pitchFamily="18" charset="0"/>
              </a:rPr>
              <a:t>(mid 1940s)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Commercial insurance plans allowed employees and/or employers to prepay an insurance company that would reimburse a hospital or physician of the employees choosing. </a:t>
            </a:r>
          </a:p>
          <a:p>
            <a:pPr marL="0" indent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plans initiated the concept of the third party.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insurance company was independent from both the employer/employee and health provider.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Huge growth in commercial insurance plans since its inception, by 1953 there were more commercial insurance plans subscribers than the direct service subscribers.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25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History of Third Party Payers</a:t>
            </a:r>
            <a:r>
              <a:rPr lang="en-US" sz="2800" b="1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(continued)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029200"/>
          </a:xfrm>
        </p:spPr>
        <p:txBody>
          <a:bodyPr/>
          <a:lstStyle/>
          <a:p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Community Rating: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Direct service plans (e.g. Blue Cross were using community rating for their subscribers (everybody regardless of illness/condition pays the same rate).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pPr algn="ctr">
              <a:buNone/>
            </a:pPr>
            <a:endParaRPr lang="en-US" sz="2000" b="1" u="sng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Experience Rating:</a:t>
            </a:r>
            <a:r>
              <a:rPr lang="en-US" sz="2000" b="1" dirty="0">
                <a:latin typeface="Georgia" panose="02040502050405020303" pitchFamily="18" charset="0"/>
              </a:rPr>
              <a:t> 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Commercial insurers were using experience rating (groups paid different premiums based on their risk). </a:t>
            </a:r>
          </a:p>
          <a:p>
            <a:pPr lvl="1"/>
            <a:r>
              <a:rPr lang="en-US" sz="1800" i="1" dirty="0">
                <a:latin typeface="Georgia" panose="02040502050405020303" pitchFamily="18" charset="0"/>
              </a:rPr>
              <a:t>Commercial insurance plans solicited low risk Blue-Cross groups by offering lower premiums.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26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590801"/>
            <a:ext cx="12192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</a:rPr>
              <a:t>Methods of Payment</a:t>
            </a:r>
          </a:p>
          <a:p>
            <a:pPr algn="ctr"/>
            <a:r>
              <a:rPr lang="en-US" sz="2800" dirty="0">
                <a:latin typeface="Georgia" panose="02040502050405020303" pitchFamily="18" charset="0"/>
              </a:rPr>
              <a:t>Volume Based </a:t>
            </a:r>
          </a:p>
          <a:p>
            <a:pPr algn="ctr"/>
            <a:r>
              <a:rPr lang="en-US" sz="1200" i="1" dirty="0">
                <a:solidFill>
                  <a:srgbClr val="FF0000"/>
                </a:solidFill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definitions</a:t>
            </a:r>
            <a:endParaRPr lang="en-US" sz="1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444998"/>
      </p:ext>
    </p:extLst>
  </p:cSld>
  <p:clrMapOvr>
    <a:masterClrMapping/>
  </p:clrMapOvr>
  <p:transition spd="med">
    <p:fade/>
  </p:transition>
</p:sld>
</file>

<file path=ppt/slides/slide2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12192000" cy="563562"/>
          </a:xfrm>
        </p:spPr>
        <p:txBody>
          <a:bodyPr/>
          <a:lstStyle/>
          <a:p>
            <a:pPr algn="ctr"/>
            <a:br>
              <a:rPr lang="en-US" b="1" dirty="0"/>
            </a:b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12192000" cy="5562600"/>
          </a:xfrm>
        </p:spPr>
        <p:txBody>
          <a:bodyPr/>
          <a:lstStyle/>
          <a:p>
            <a:pPr algn="ctr">
              <a:buNone/>
            </a:pPr>
            <a:r>
              <a:rPr lang="en-US" sz="2400" u="sng" dirty="0">
                <a:latin typeface="Georgia" panose="02040502050405020303" pitchFamily="18" charset="0"/>
              </a:rPr>
              <a:t>Retrospective Payment </a:t>
            </a:r>
          </a:p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Charge Based: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Volume Based Reimbursement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organization set charges which is based on the care they provided.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 organization assumes no financial risk if the charges accurately reflect the services performed and the claim paid.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There is no financial incentive for the healthcare organization to provide only medically appropriate services. </a:t>
            </a:r>
            <a:r>
              <a:rPr lang="en-US" sz="2000" i="1" dirty="0">
                <a:latin typeface="Georgia" panose="02040502050405020303" pitchFamily="18" charset="0"/>
              </a:rPr>
              <a:t>(Trying to save money by operating more efficiently).</a:t>
            </a:r>
          </a:p>
          <a:p>
            <a:pPr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2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411162"/>
          </a:xfrm>
        </p:spPr>
        <p:txBody>
          <a:bodyPr/>
          <a:lstStyle/>
          <a:p>
            <a:pPr algn="ctr"/>
            <a:br>
              <a:rPr lang="en-US" b="1" dirty="0">
                <a:latin typeface="Georgia" panose="02040502050405020303" pitchFamily="18" charset="0"/>
              </a:rPr>
            </a:b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  </a:t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4" y="930275"/>
            <a:ext cx="12155156" cy="5791200"/>
          </a:xfrm>
        </p:spPr>
        <p:txBody>
          <a:bodyPr/>
          <a:lstStyle/>
          <a:p>
            <a:pPr algn="ctr">
              <a:buNone/>
            </a:pPr>
            <a:r>
              <a:rPr lang="en-US" sz="2400" u="sng" dirty="0">
                <a:latin typeface="Georgia" panose="02040502050405020303" pitchFamily="18" charset="0"/>
              </a:rPr>
              <a:t>Retrospective Payment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Cost-Based: </a:t>
            </a:r>
          </a:p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Volume Based Reimbursement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Health care organizations receive for the cost of care provided to patients or third party payers plus a small percentage over the charges.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Allows  health providing organization to develop new services and products (cost plus 2%).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U.S. Public Reimbursement System was cost based until 1983. 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  <a:latin typeface="Georgia" panose="02040502050405020303" pitchFamily="18" charset="0"/>
              </a:rPr>
              <a:t>(We will talk about in a few weeks)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Georgia" panose="02040502050405020303" pitchFamily="18" charset="0"/>
              </a:rPr>
              <a:t>This cost-based method of reimbursement is inflationary.  Why?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29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Assessing Quality and Healthcare Financial Management.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105400"/>
          </a:xfrm>
        </p:spPr>
        <p:txBody>
          <a:bodyPr/>
          <a:lstStyle/>
          <a:p>
            <a:r>
              <a:rPr lang="en-US" sz="2000" dirty="0">
                <a:latin typeface="Georgia" panose="02040502050405020303" pitchFamily="18" charset="0"/>
              </a:rPr>
              <a:t>Over the past 30 years, the environment has forced health care organizations to define and assess quality of health care.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Organizations are becoming more proactive. 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Two types of measures  used to accomplish this objective: Direct Measures, Indirect Measures. </a:t>
            </a:r>
          </a:p>
          <a:p>
            <a:pPr>
              <a:buNone/>
            </a:pPr>
            <a:r>
              <a:rPr lang="en-US" sz="2000" dirty="0">
                <a:latin typeface="Georgia" panose="02040502050405020303" pitchFamily="18" charset="0"/>
              </a:rPr>
              <a:t>      </a:t>
            </a:r>
          </a:p>
          <a:p>
            <a:pPr algn="ctr">
              <a:buNone/>
            </a:pPr>
            <a:r>
              <a:rPr lang="en-US" sz="2000" dirty="0">
                <a:latin typeface="Georgia" panose="02040502050405020303" pitchFamily="18" charset="0"/>
              </a:rPr>
              <a:t>      </a:t>
            </a:r>
            <a:r>
              <a:rPr lang="en-US" sz="2000" b="1" u="sng" dirty="0">
                <a:latin typeface="Georgia" panose="02040502050405020303" pitchFamily="18" charset="0"/>
              </a:rPr>
              <a:t>Direct Measures: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Assumes that the organization </a:t>
            </a:r>
            <a:r>
              <a:rPr lang="en-US" sz="2000" u="sng" dirty="0">
                <a:latin typeface="Georgia" panose="02040502050405020303" pitchFamily="18" charset="0"/>
              </a:rPr>
              <a:t>can define and measure </a:t>
            </a:r>
            <a:r>
              <a:rPr lang="en-US" sz="2000" dirty="0">
                <a:latin typeface="Georgia" panose="02040502050405020303" pitchFamily="18" charset="0"/>
              </a:rPr>
              <a:t>quality itself. 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Belief that you can create algorithms to achieve quality.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Certain actions will lead to high quality.  </a:t>
            </a:r>
          </a:p>
          <a:p>
            <a:pPr marL="457200" lvl="1" indent="0"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marL="457200" lvl="1" indent="0"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Indirect Measures: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Assumes that the organization </a:t>
            </a:r>
            <a:r>
              <a:rPr lang="en-US" sz="2000" u="sng" dirty="0">
                <a:latin typeface="Georgia" panose="02040502050405020303" pitchFamily="18" charset="0"/>
              </a:rPr>
              <a:t>cannot define and measure </a:t>
            </a:r>
            <a:r>
              <a:rPr lang="en-US" sz="2000" dirty="0">
                <a:latin typeface="Georgia" panose="02040502050405020303" pitchFamily="18" charset="0"/>
              </a:rPr>
              <a:t>quality itself. 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 Instead it can define the and measure the results of quality. </a:t>
            </a:r>
          </a:p>
          <a:p>
            <a:pPr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2400" b="1" dirty="0">
                <a:latin typeface="Georgia" panose="02040502050405020303" pitchFamily="18" charset="0"/>
              </a:rPr>
              <a:t>     </a:t>
            </a:r>
          </a:p>
          <a:p>
            <a:pPr>
              <a:buNone/>
            </a:pPr>
            <a:r>
              <a:rPr lang="en-US" sz="2400" b="1" dirty="0">
                <a:latin typeface="Georgia" panose="02040502050405020303" pitchFamily="18" charset="0"/>
              </a:rPr>
              <a:t> 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sz="2400" b="1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4873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4000"/>
          </a:xfrm>
        </p:spPr>
        <p:txBody>
          <a:bodyPr/>
          <a:lstStyle/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</a:t>
            </a:r>
            <a:r>
              <a:rPr lang="en-US" sz="2000" u="sng" dirty="0">
                <a:latin typeface="Georgia" panose="02040502050405020303" pitchFamily="18" charset="0"/>
              </a:rPr>
              <a:t>Prospective Payment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Per diem: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Volume Based Reimbursement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Healthcare organizations receive a per diem reimbursement for the care they provided to patients of third party payers.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Per diem as a method of payment provides both financial risks and financial incentives to healthcare organizations (rates are set prior to care provided).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If the per diem rate </a:t>
            </a:r>
            <a:r>
              <a:rPr lang="en-US" sz="1800" b="1" u="sng" dirty="0">
                <a:latin typeface="Georgia" panose="02040502050405020303" pitchFamily="18" charset="0"/>
              </a:rPr>
              <a:t>is less </a:t>
            </a:r>
            <a:r>
              <a:rPr lang="en-US" sz="1800" dirty="0">
                <a:latin typeface="Georgia" panose="02040502050405020303" pitchFamily="18" charset="0"/>
              </a:rPr>
              <a:t>than the cost of care, the organization will incur a loss.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If the per diem rate </a:t>
            </a:r>
            <a:r>
              <a:rPr lang="en-US" sz="1800" b="1" u="sng" dirty="0">
                <a:latin typeface="Georgia" panose="02040502050405020303" pitchFamily="18" charset="0"/>
              </a:rPr>
              <a:t>is more </a:t>
            </a:r>
            <a:r>
              <a:rPr lang="en-US" sz="1800" dirty="0">
                <a:latin typeface="Georgia" panose="02040502050405020303" pitchFamily="18" charset="0"/>
              </a:rPr>
              <a:t>than the cost of care, the organization will realize a profit. </a:t>
            </a:r>
          </a:p>
          <a:p>
            <a:pPr lvl="1"/>
            <a:r>
              <a:rPr lang="en-US" sz="1800" b="1" dirty="0">
                <a:latin typeface="Georgia" panose="02040502050405020303" pitchFamily="18" charset="0"/>
              </a:rPr>
              <a:t>Drawbacks: </a:t>
            </a:r>
            <a:r>
              <a:rPr lang="en-US" sz="1800" dirty="0">
                <a:latin typeface="Georgia" panose="02040502050405020303" pitchFamily="18" charset="0"/>
              </a:rPr>
              <a:t>provider can extend lengths of stay to recover excess per diem costs.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30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5635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12192000" cy="5486400"/>
          </a:xfrm>
        </p:spPr>
        <p:txBody>
          <a:bodyPr/>
          <a:lstStyle/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Prospective Payment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Per diagnosis </a:t>
            </a:r>
            <a:r>
              <a:rPr lang="en-US" sz="2000" dirty="0">
                <a:latin typeface="Georgia" panose="02040502050405020303" pitchFamily="18" charset="0"/>
              </a:rPr>
              <a:t>(e.g. Diagnostic Related Groups DRGs):</a:t>
            </a:r>
          </a:p>
          <a:p>
            <a:pPr algn="ctr">
              <a:buNone/>
            </a:pP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Volume Based Reimbursement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Healthcare organizations receive a per diagnosis reimbursement  for care provided to patients of third party payers.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Per diagnosis provides financial incentives for the healthcare organization to control costs in a manner similar to per diem.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With per diagnosis reimbursement, organizations cannot extend length of stay to recover excess costs per day costs.</a:t>
            </a:r>
          </a:p>
          <a:p>
            <a:pPr marL="0" indent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12177764" cy="5635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235" y="1447800"/>
            <a:ext cx="12192000" cy="5486400"/>
          </a:xfrm>
        </p:spPr>
        <p:txBody>
          <a:bodyPr/>
          <a:lstStyle/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Prospective Payment </a:t>
            </a:r>
          </a:p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Per diagnosis </a:t>
            </a:r>
            <a:r>
              <a:rPr lang="en-US" sz="2000" dirty="0">
                <a:latin typeface="Georgia" panose="02040502050405020303" pitchFamily="18" charset="0"/>
              </a:rPr>
              <a:t>(e.g. Diagnostic Related Groups DRGs): continued</a:t>
            </a:r>
          </a:p>
          <a:p>
            <a:pPr algn="ctr">
              <a:buNone/>
            </a:pP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Drawbacks: Medical Billing Fraud:  Up-coding/ Downward Coding.</a:t>
            </a:r>
          </a:p>
          <a:p>
            <a:pPr lvl="1"/>
            <a:r>
              <a:rPr lang="en-US" sz="2000" dirty="0">
                <a:latin typeface="Georgia" panose="02040502050405020303" pitchFamily="18" charset="0"/>
              </a:rPr>
              <a:t>Up-coding assigns a diagnosis that warrants a higher reimbursement than medically necessary.</a:t>
            </a:r>
          </a:p>
          <a:p>
            <a:pPr lvl="1"/>
            <a:r>
              <a:rPr lang="en-US" sz="2000" dirty="0">
                <a:latin typeface="Georgia" panose="02040502050405020303" pitchFamily="18" charset="0"/>
              </a:rPr>
              <a:t>Downward coding inaccurately reports a lesser diagnosis, often to show fraudulent patient improvement.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2400" dirty="0">
                <a:latin typeface="Georgia" panose="02040502050405020303" pitchFamily="18" charset="0"/>
              </a:rPr>
              <a:t> </a:t>
            </a:r>
          </a:p>
          <a:p>
            <a:pPr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022998"/>
      </p:ext>
    </p:extLst>
  </p:cSld>
  <p:clrMapOvr>
    <a:masterClrMapping/>
  </p:clrMapOvr>
  <p:transition spd="med">
    <p:fade/>
  </p:transition>
</p:sld>
</file>

<file path=ppt/slides/slide3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33</a:t>
            </a:fld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905000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800" dirty="0">
                <a:latin typeface="Georgia" panose="02040502050405020303" pitchFamily="18" charset="0"/>
              </a:rPr>
              <a:t>Methods of Payment</a:t>
            </a:r>
          </a:p>
          <a:p>
            <a:pPr algn="ctr">
              <a:buNone/>
            </a:pPr>
            <a:r>
              <a:rPr lang="en-US" dirty="0">
                <a:latin typeface="Georgia" panose="02040502050405020303" pitchFamily="18" charset="0"/>
              </a:rPr>
              <a:t>Value Based Reimbursements </a:t>
            </a:r>
          </a:p>
          <a:p>
            <a:pPr algn="ctr">
              <a:buNone/>
            </a:pPr>
            <a:r>
              <a:rPr lang="en-US" sz="1600" i="1" dirty="0">
                <a:latin typeface="Georgia" panose="02040502050405020303" pitchFamily="18" charset="0"/>
              </a:rPr>
              <a:t>The relationship between the quality and the cost of care to the purchaser</a:t>
            </a:r>
            <a:r>
              <a:rPr lang="en-US" sz="2800" i="1" dirty="0">
                <a:latin typeface="Georgia" panose="02040502050405020303" pitchFamily="18" charset="0"/>
              </a:rPr>
              <a:t>. </a:t>
            </a:r>
          </a:p>
        </p:txBody>
      </p:sp>
    </p:spTree>
  </p:cSld>
  <p:clrMapOvr>
    <a:masterClrMapping/>
  </p:clrMapOvr>
  <p:transition spd="med">
    <p:fade/>
  </p:transition>
</p:sld>
</file>

<file path=ppt/slides/slide3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12192000" cy="5334000"/>
          </a:xfrm>
        </p:spPr>
        <p:txBody>
          <a:bodyPr/>
          <a:lstStyle/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Value Based Reimbursements    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Capitation: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Healthcare organizations receive a fixed amount per person as a compensation for providing care to a defined population in the future. </a:t>
            </a:r>
          </a:p>
          <a:p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Previously mentioned payment methods provide financial incentives to healthcare organizations to contain costs </a:t>
            </a:r>
            <a:r>
              <a:rPr lang="en-US" sz="1800" b="1" u="sng" dirty="0">
                <a:latin typeface="Georgia" panose="02040502050405020303" pitchFamily="18" charset="0"/>
              </a:rPr>
              <a:t>after</a:t>
            </a:r>
            <a:r>
              <a:rPr lang="en-US" sz="1800" dirty="0">
                <a:latin typeface="Georgia" panose="02040502050405020303" pitchFamily="18" charset="0"/>
              </a:rPr>
              <a:t> the patient seeks care </a:t>
            </a:r>
            <a:r>
              <a:rPr lang="en-US" sz="1800" i="1" dirty="0">
                <a:latin typeface="Georgia" panose="02040502050405020303" pitchFamily="18" charset="0"/>
              </a:rPr>
              <a:t>(primarily by controlling use). </a:t>
            </a:r>
          </a:p>
          <a:p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Capitation provides financial incentives to healthcare organizations to contain costs </a:t>
            </a:r>
            <a:r>
              <a:rPr lang="en-US" sz="1800" u="sng" dirty="0">
                <a:latin typeface="Georgia" panose="02040502050405020303" pitchFamily="18" charset="0"/>
              </a:rPr>
              <a:t>before the patient seeks care</a:t>
            </a:r>
            <a:r>
              <a:rPr lang="en-US" sz="1800" dirty="0">
                <a:latin typeface="Georgia" panose="02040502050405020303" pitchFamily="18" charset="0"/>
              </a:rPr>
              <a:t> </a:t>
            </a:r>
            <a:r>
              <a:rPr lang="en-US" sz="1800" i="1" dirty="0">
                <a:latin typeface="Georgia" panose="02040502050405020303" pitchFamily="18" charset="0"/>
              </a:rPr>
              <a:t>(primarily by encouraging prevention).</a:t>
            </a:r>
          </a:p>
          <a:p>
            <a:pPr>
              <a:buNone/>
            </a:pPr>
            <a:endParaRPr lang="en-US" sz="1600" i="1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Drawbacks: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The organization assumes all financial risk.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Patient care is sometimes limited or refused.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4638"/>
            <a:ext cx="12159343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657" y="1600200"/>
            <a:ext cx="12192000" cy="5638800"/>
          </a:xfrm>
        </p:spPr>
        <p:txBody>
          <a:bodyPr/>
          <a:lstStyle/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Value/Quality Based Reimbursements       </a:t>
            </a:r>
          </a:p>
          <a:p>
            <a:pPr algn="ctr">
              <a:buNone/>
            </a:pPr>
            <a:endParaRPr lang="en-US" sz="2000" b="1" dirty="0"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Consumer Driven/High Deductible Health Plans: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Georgia" panose="02040502050405020303" pitchFamily="18" charset="0"/>
              </a:rPr>
              <a:t>      </a:t>
            </a:r>
          </a:p>
          <a:p>
            <a:r>
              <a:rPr lang="en-US" sz="2000" b="1" dirty="0">
                <a:latin typeface="Georgia" panose="02040502050405020303" pitchFamily="18" charset="0"/>
              </a:rPr>
              <a:t>Theory: </a:t>
            </a:r>
            <a:r>
              <a:rPr lang="en-US" sz="2000" dirty="0">
                <a:latin typeface="Georgia" panose="02040502050405020303" pitchFamily="18" charset="0"/>
              </a:rPr>
              <a:t>Managed care has failed to contain cost because the strategy insisted on working with a system that was already broken.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Change the focus on how health care is delivered.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Instead of focusing on the supply of health insurance, the goal  should be to focus on the demand of health insurance.  </a:t>
            </a: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This change of focus can be accomplished by having the consumers shop around and purchase their health services independently.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The philosophy known as consumerism and can be accomplished with the use of </a:t>
            </a:r>
            <a:r>
              <a:rPr lang="en-US" sz="1800" b="1" dirty="0">
                <a:latin typeface="Georgia" panose="02040502050405020303" pitchFamily="18" charset="0"/>
              </a:rPr>
              <a:t>Medical Saving Accounts (MSAs)/High Deductible Health Plans (HDHPs).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35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Methods of Payment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4525963"/>
          </a:xfrm>
        </p:spPr>
        <p:txBody>
          <a:bodyPr/>
          <a:lstStyle/>
          <a:p>
            <a:r>
              <a:rPr lang="en-US" sz="2000" dirty="0">
                <a:latin typeface="Georgia" panose="02040502050405020303" pitchFamily="18" charset="0"/>
              </a:rPr>
              <a:t>The employer will pay each worker $500-$1000 in an annual health savings account.  (this money can be used for any medical expenses).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Once the money in the account is exhausted, employees will assume responsibility of all health expenses until an annual deductible of $1,500 to $5,000 dollars is reached.  </a:t>
            </a:r>
          </a:p>
          <a:p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Once the deductible is reached,  a catastrophic insurance policy will take be activated.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Consumers are more exposed to the true price of services. The demand for non-emergency medical care will become more elastic. 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Makes the patient think twice about seeing a doctor for a cold…” 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36</a:t>
            </a:fld>
            <a:endParaRPr lang="en-US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52601"/>
            <a:ext cx="12192000" cy="1219200"/>
          </a:xfrm>
        </p:spPr>
        <p:txBody>
          <a:bodyPr/>
          <a:lstStyle/>
          <a:p>
            <a:pPr algn="ctr" eaLnBrk="1" hangingPunct="1"/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Healthcare Financial Management</a:t>
            </a:r>
            <a:b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en-US" sz="11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505200"/>
            <a:ext cx="12192000" cy="2133600"/>
          </a:xfrm>
        </p:spPr>
        <p:txBody>
          <a:bodyPr/>
          <a:lstStyle/>
          <a:p>
            <a:pPr algn="ctr" eaLnBrk="1" hangingPunct="1"/>
            <a:endParaRPr lang="en-US" sz="2800" dirty="0">
              <a:latin typeface="Georgia" panose="02040502050405020303" pitchFamily="18" charset="0"/>
            </a:endParaRPr>
          </a:p>
          <a:p>
            <a:pPr algn="ctr" eaLnBrk="1" hangingPunct="1"/>
            <a:endParaRPr lang="en-US" sz="2800" dirty="0">
              <a:latin typeface="Georgia" panose="02040502050405020303" pitchFamily="18" charset="0"/>
            </a:endParaRPr>
          </a:p>
          <a:p>
            <a:endParaRPr lang="en-US" sz="1600" b="1" dirty="0">
              <a:latin typeface="Georgia" panose="02040502050405020303" pitchFamily="18" charset="0"/>
            </a:endParaRPr>
          </a:p>
          <a:p>
            <a:pPr algn="ctr" eaLnBrk="1" hangingPunct="1"/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205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49000" y="6245225"/>
            <a:ext cx="533400" cy="476250"/>
          </a:xfrm>
          <a:noFill/>
        </p:spPr>
        <p:txBody>
          <a:bodyPr/>
          <a:lstStyle/>
          <a:p>
            <a:fld id="{65709662-E62D-4622-8A42-A909A16136DC}" type="slidenum">
              <a:rPr lang="en-US" smtClean="0">
                <a:latin typeface="Georgia" panose="02040502050405020303" pitchFamily="18" charset="0"/>
              </a:rPr>
              <a:pPr/>
              <a:t>37</a:t>
            </a:fld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3198168"/>
            <a:ext cx="89916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</a:rPr>
              <a:t>Lecture Packet 2 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Assessing Quality and Healthcare Financial Management.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12192000" cy="4525963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Georgia" panose="02040502050405020303" pitchFamily="18" charset="0"/>
              </a:rPr>
              <a:t>     </a:t>
            </a:r>
            <a:r>
              <a:rPr lang="en-US" sz="2000" dirty="0">
                <a:latin typeface="Georgia" panose="02040502050405020303" pitchFamily="18" charset="0"/>
              </a:rPr>
              <a:t>Examples of direct measures include but are not limited to: </a:t>
            </a:r>
          </a:p>
          <a:p>
            <a:pPr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Goal Based Measures:</a:t>
            </a:r>
            <a:r>
              <a:rPr lang="en-US" sz="2000" dirty="0">
                <a:latin typeface="Georgia" panose="02040502050405020303" pitchFamily="18" charset="0"/>
              </a:rPr>
              <a:t>  Setting Goals: (e.g.) reduce the percentage of hospital acquired infection by 10 percent.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Responsive Measures:</a:t>
            </a:r>
            <a:r>
              <a:rPr lang="en-US" sz="2000" dirty="0">
                <a:latin typeface="Georgia" panose="02040502050405020303" pitchFamily="18" charset="0"/>
              </a:rPr>
              <a:t> measures that involve customer/ patient/family opinion regarding their current or past stay at a hospital. 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assigned reading titled </a:t>
            </a:r>
            <a:r>
              <a:rPr lang="en-US" sz="1400" u="sng" dirty="0">
                <a:solidFill>
                  <a:srgbClr val="FF0000"/>
                </a:solidFill>
                <a:latin typeface="Georgia" panose="02040502050405020303" pitchFamily="18" charset="0"/>
              </a:rPr>
              <a:t>Why Patient Loyalty Matters and How to Enhance It.</a:t>
            </a:r>
          </a:p>
          <a:p>
            <a:pPr marL="457200" lvl="1" indent="0">
              <a:buNone/>
            </a:pPr>
            <a:endParaRPr lang="en-US" sz="1600" u="sng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Connoisseurship Measures:</a:t>
            </a:r>
            <a:r>
              <a:rPr lang="en-US" sz="2000" dirty="0">
                <a:latin typeface="Georgia" panose="02040502050405020303" pitchFamily="18" charset="0"/>
              </a:rPr>
              <a:t> relies on expert opinion or recommendations to define quality (e.g. hospital accreditation through Joint Commissions).</a:t>
            </a:r>
          </a:p>
          <a:p>
            <a:pPr marL="0" indent="0">
              <a:buNone/>
            </a:pPr>
            <a:r>
              <a:rPr lang="en-US" sz="2000" dirty="0">
                <a:latin typeface="Georgia" panose="02040502050405020303" pitchFamily="18" charset="0"/>
              </a:rPr>
              <a:t>  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4" y="128905"/>
            <a:ext cx="12155156" cy="4873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Assessing Quality and Healthcare Financial Management. *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4" y="914400"/>
            <a:ext cx="12192000" cy="5943600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Georgia" panose="02040502050405020303" pitchFamily="18" charset="0"/>
              </a:rPr>
              <a:t>      </a:t>
            </a:r>
            <a:r>
              <a:rPr lang="en-US" sz="2000" dirty="0">
                <a:latin typeface="Georgia" panose="02040502050405020303" pitchFamily="18" charset="0"/>
              </a:rPr>
              <a:t>Examples of indirect measures include but are not limited to: </a:t>
            </a:r>
          </a:p>
          <a:p>
            <a:pPr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             </a:t>
            </a:r>
            <a:r>
              <a:rPr lang="en-US" sz="2000" b="1" u="sng" dirty="0">
                <a:latin typeface="Georgia" panose="02040502050405020303" pitchFamily="18" charset="0"/>
              </a:rPr>
              <a:t>Resource Measures</a:t>
            </a:r>
            <a:r>
              <a:rPr lang="en-US" sz="2000" u="sng" dirty="0">
                <a:latin typeface="Georgia" panose="02040502050405020303" pitchFamily="18" charset="0"/>
              </a:rPr>
              <a:t>: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Assume that price reflects quality. Price is not the main concern if the quality is high.  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e.g. Concierge medicine or VIP Medicine</a:t>
            </a:r>
          </a:p>
          <a:p>
            <a:pPr marL="457200" lvl="1" indent="0">
              <a:buNone/>
            </a:pPr>
            <a:r>
              <a:rPr lang="en-US" sz="1600" u="sng" dirty="0">
                <a:solidFill>
                  <a:srgbClr val="FF0000"/>
                </a:solidFill>
                <a:latin typeface="Georgia" panose="02040502050405020303" pitchFamily="18" charset="0"/>
              </a:rPr>
              <a:t>Concierge medicine offers personal care for patients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  <a:latin typeface="Georgia" panose="02040502050405020303" pitchFamily="18" charset="0"/>
              </a:rPr>
              <a:t>https://www.youtube.com/watch?v=TM2MfP8o-bM</a:t>
            </a:r>
          </a:p>
          <a:p>
            <a:pPr marL="457200" lvl="1" indent="0">
              <a:buNone/>
            </a:pPr>
            <a:r>
              <a:rPr lang="en-US" sz="1600" u="sng" dirty="0">
                <a:solidFill>
                  <a:srgbClr val="FF0000"/>
                </a:solidFill>
                <a:latin typeface="Georgia" panose="02040502050405020303" pitchFamily="18" charset="0"/>
              </a:rPr>
              <a:t>What is Concierge Medicine?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  <a:latin typeface="Georgia" panose="02040502050405020303" pitchFamily="18" charset="0"/>
              </a:rPr>
              <a:t>https://www.youtube.com/watch?v=sTK-5yX9Oy8</a:t>
            </a:r>
          </a:p>
          <a:p>
            <a:pPr marL="457200" lvl="1" indent="0" algn="ctr">
              <a:buNone/>
            </a:pPr>
            <a:r>
              <a:rPr lang="en-US" sz="2000" b="1" dirty="0">
                <a:latin typeface="Georgia" panose="02040502050405020303" pitchFamily="18" charset="0"/>
              </a:rPr>
              <a:t>   </a:t>
            </a:r>
            <a:r>
              <a:rPr lang="en-US" sz="2000" b="1" u="sng" dirty="0">
                <a:latin typeface="Georgia" panose="02040502050405020303" pitchFamily="18" charset="0"/>
              </a:rPr>
              <a:t>Outcome Measures</a:t>
            </a:r>
            <a:r>
              <a:rPr lang="en-US" sz="2000" u="sng" dirty="0">
                <a:latin typeface="Georgia" panose="02040502050405020303" pitchFamily="18" charset="0"/>
              </a:rPr>
              <a:t>: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Assume that results (outcomes) reflect quality. </a:t>
            </a:r>
          </a:p>
          <a:p>
            <a:pPr lvl="1"/>
            <a:r>
              <a:rPr lang="en-US" sz="1600" dirty="0">
                <a:solidFill>
                  <a:schemeClr val="accent4"/>
                </a:solidFill>
                <a:latin typeface="Georgia" panose="02040502050405020303" pitchFamily="18" charset="0"/>
              </a:rPr>
              <a:t>Useful measures, but some times it is hard to match the process as it  relates to the outcome 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  <a:latin typeface="Georgia" panose="02040502050405020303" pitchFamily="18" charset="0"/>
              </a:rPr>
              <a:t>Please see the assigned reading titled </a:t>
            </a:r>
            <a:r>
              <a:rPr lang="en-US" sz="1600" u="sng" dirty="0">
                <a:solidFill>
                  <a:srgbClr val="FF0000"/>
                </a:solidFill>
                <a:latin typeface="Georgia" panose="02040502050405020303" pitchFamily="18" charset="0"/>
              </a:rPr>
              <a:t>Process versus outcome indicators in the assessment of quality of health care. </a:t>
            </a:r>
          </a:p>
          <a:p>
            <a:pPr marL="457200" lvl="1" indent="0" algn="ctr">
              <a:buNone/>
            </a:pPr>
            <a:r>
              <a:rPr lang="en-US" sz="2000" b="1" u="sng" dirty="0">
                <a:latin typeface="Georgia" panose="02040502050405020303" pitchFamily="18" charset="0"/>
              </a:rPr>
              <a:t>Reputational Measures</a:t>
            </a:r>
            <a:r>
              <a:rPr lang="en-US" sz="2000" u="sng" dirty="0">
                <a:latin typeface="Georgia" panose="02040502050405020303" pitchFamily="18" charset="0"/>
              </a:rPr>
              <a:t>: </a:t>
            </a:r>
          </a:p>
          <a:p>
            <a:r>
              <a:rPr lang="en-US" sz="2000" dirty="0">
                <a:latin typeface="Georgia" panose="02040502050405020303" pitchFamily="18" charset="0"/>
              </a:rPr>
              <a:t>Assume that public perception reflects quality. 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e.g. The Perception of Vanderbilt University Hospital and others</a:t>
            </a:r>
          </a:p>
          <a:p>
            <a:pPr lvl="1"/>
            <a:r>
              <a:rPr lang="en-US" sz="1400" u="sng" dirty="0">
                <a:solidFill>
                  <a:srgbClr val="FF0000"/>
                </a:solidFill>
                <a:latin typeface="Georgia" panose="02040502050405020303" pitchFamily="18" charset="0"/>
              </a:rPr>
              <a:t>Vanderbilt  Health System: </a:t>
            </a:r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https://www.youtube.com/watch?v=AWSLgUx23DU</a:t>
            </a:r>
          </a:p>
          <a:p>
            <a:pPr lvl="1"/>
            <a:r>
              <a:rPr lang="en-US" sz="1400" u="sng" dirty="0">
                <a:solidFill>
                  <a:srgbClr val="FF0000"/>
                </a:solidFill>
                <a:latin typeface="Georgia" panose="02040502050405020303" pitchFamily="18" charset="0"/>
              </a:rPr>
              <a:t>UAB Health System:  </a:t>
            </a:r>
            <a:r>
              <a:rPr lang="en-US" sz="1400" dirty="0">
                <a:solidFill>
                  <a:srgbClr val="FF0000"/>
                </a:solidFill>
                <a:latin typeface="Georgia" panose="02040502050405020303" pitchFamily="18" charset="0"/>
              </a:rPr>
              <a:t>https://www.youtube.com/watch?v=66RA1C56KdI</a:t>
            </a:r>
          </a:p>
          <a:p>
            <a:pPr lvl="1"/>
            <a:endParaRPr lang="en-US" sz="1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>
              <a:buNone/>
            </a:pPr>
            <a:endParaRPr lang="en-US" sz="14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82200" y="6245225"/>
            <a:ext cx="228600" cy="476250"/>
          </a:xfrm>
        </p:spPr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6</a:t>
            </a:fld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3352800"/>
            <a:ext cx="1211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Is there an association (relationship) between quality of care and profitability? Why? Why not? 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Assessing Quality and Healthcare Financial Management. *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1919"/>
            <a:ext cx="12192000" cy="4525963"/>
          </a:xfrm>
        </p:spPr>
        <p:txBody>
          <a:bodyPr/>
          <a:lstStyle/>
          <a:p>
            <a:pPr algn="ctr">
              <a:buNone/>
            </a:pPr>
            <a:r>
              <a:rPr lang="en-US" sz="2400" b="1" dirty="0">
                <a:latin typeface="Georgia" panose="02040502050405020303" pitchFamily="18" charset="0"/>
              </a:rPr>
              <a:t>     </a:t>
            </a:r>
            <a:r>
              <a:rPr lang="en-US" sz="2000" b="1" dirty="0">
                <a:latin typeface="Georgia" panose="02040502050405020303" pitchFamily="18" charset="0"/>
              </a:rPr>
              <a:t>Effects of Quality on Profitability: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</a:p>
          <a:p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Research has identified a strong association between quality ranking and profitability. </a:t>
            </a:r>
          </a:p>
          <a:p>
            <a:pPr marL="0" indent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Improved quality in hospitals is highly associated with improved profitability in hospitals.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</a:rPr>
              <a:t>Hospitals that rank at the top in clinical measures are usually the top performing hospitals/health centers. </a:t>
            </a:r>
          </a:p>
          <a:p>
            <a:pPr lvl="1"/>
            <a:r>
              <a:rPr lang="en-US" sz="1800" dirty="0" err="1">
                <a:latin typeface="Georgia" panose="02040502050405020303" pitchFamily="18" charset="0"/>
              </a:rPr>
              <a:t>e,g</a:t>
            </a:r>
            <a:r>
              <a:rPr lang="en-US" sz="1800" dirty="0">
                <a:latin typeface="Georgia" panose="02040502050405020303" pitchFamily="18" charset="0"/>
              </a:rPr>
              <a:t>. Mayo Clinic, Cleveland Clinic, MD Anderson  (Modern Healthcare, 2003). </a:t>
            </a:r>
          </a:p>
          <a:p>
            <a:pPr>
              <a:buNone/>
            </a:pP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434E5-4127-4E54-99C4-131AD5C9B4F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>
                <a:latin typeface="Georgia" panose="02040502050405020303" pitchFamily="18" charset="0"/>
              </a:rPr>
              <a:pPr>
                <a:defRPr/>
              </a:pPr>
              <a:t>8</a:t>
            </a:fld>
            <a:endParaRPr lang="en-US" dirty="0">
              <a:latin typeface="Georgia" panose="02040502050405020303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895600" y="1981200"/>
          <a:ext cx="6553200" cy="2819400"/>
        </p:xfrm>
        <a:graphic>
          <a:graphicData uri="http://purl.oclc.org/ooxml/drawingml/table">
            <a:tbl>
              <a:tblPr/>
              <a:tblGrid>
                <a:gridCol w="2943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614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Measures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 Top Hospitals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Peer Hospitals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Mortality Index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Complications Index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Average Length of Stay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9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Average Expense/discharge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$3,795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$4,677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07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Profitability (Margin)*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29540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National Performance Comparisons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191355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“They Just Do It Better.” </a:t>
            </a:r>
            <a:r>
              <a:rPr lang="en-US" sz="1200" b="1" dirty="0" err="1">
                <a:latin typeface="Georgia" panose="02040502050405020303" pitchFamily="18" charset="0"/>
              </a:rPr>
              <a:t>Solucient</a:t>
            </a:r>
            <a:r>
              <a:rPr lang="en-US" sz="1200" b="1" dirty="0">
                <a:latin typeface="Georgia" panose="02040502050405020303" pitchFamily="18" charset="0"/>
              </a:rPr>
              <a:t> 100 Top Hospitals.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715000"/>
            <a:ext cx="121920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%"/>
              </a:lnSpc>
            </a:pPr>
            <a:r>
              <a:rPr lang="en-US" sz="1600" dirty="0">
                <a:solidFill>
                  <a:srgbClr val="00B050"/>
                </a:solidFill>
                <a:latin typeface="Georgia" panose="02040502050405020303" pitchFamily="18" charset="0"/>
              </a:rPr>
              <a:t>*</a:t>
            </a:r>
            <a:r>
              <a:rPr lang="en-US" sz="1800" dirty="0">
                <a:solidFill>
                  <a:srgbClr val="00B050"/>
                </a:solidFill>
                <a:latin typeface="Georgia" panose="02040502050405020303" pitchFamily="18" charset="0"/>
              </a:rPr>
              <a:t>How the company is at generating  revenues. The higher the number the better.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228601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</a:rPr>
              <a:t>Assessing Quality and Healthcare Financial Management. *</a:t>
            </a:r>
          </a:p>
        </p:txBody>
      </p:sp>
      <p:cxnSp>
        <p:nvCxnSpPr>
          <p:cNvPr id="11" name="Straight Arrow Connector 10"/>
          <p:cNvCxnSpPr>
            <a:cxnSpLocks/>
            <a:stCxn id="12" idx="3"/>
          </p:cNvCxnSpPr>
          <p:nvPr/>
        </p:nvCxnSpPr>
        <p:spPr bwMode="auto">
          <a:xfrm>
            <a:off x="2514600" y="3645932"/>
            <a:ext cx="304800" cy="132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447800" y="3276600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0000"/>
                </a:solidFill>
                <a:latin typeface="Georgia" panose="02040502050405020303" pitchFamily="18" charset="0"/>
              </a:rPr>
              <a:t>Why is length of stay important?  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9FDB9-6A84-424E-8CAF-B6112C813D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36220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</a:rPr>
              <a:t>Not-for-Profit Organizations 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2800" dirty="0">
                <a:latin typeface="Georgia" panose="02040502050405020303" pitchFamily="18" charset="0"/>
              </a:rPr>
              <a:t>501(c)(3) Organizations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purl.oclc.org/ooxml/drawingml/main" name="Structure design template">
  <a:themeElements>
    <a:clrScheme name="Structure design template 14">
      <a:dk1>
        <a:srgbClr val="000000"/>
      </a:dk1>
      <a:lt1>
        <a:srgbClr val="B2B2B2"/>
      </a:lt1>
      <a:dk2>
        <a:srgbClr val="838373"/>
      </a:dk2>
      <a:lt2>
        <a:srgbClr val="C0C0C0"/>
      </a:lt2>
      <a:accent1>
        <a:srgbClr val="909082"/>
      </a:accent1>
      <a:accent2>
        <a:srgbClr val="809EA8"/>
      </a:accent2>
      <a:accent3>
        <a:srgbClr val="D5D5D5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All 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>
    <a:spDef>
      <a:spPr/>
      <a:bodyPr wrap="none">
        <a:spAutoFit/>
      </a:bodyPr>
      <a:lstStyle>
        <a:defPPr>
          <a:defRPr b="1" dirty="0" smtClean="0"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%"/>
          </a:lnSpc>
          <a:spcBef>
            <a:spcPct val="0%"/>
          </a:spcBef>
          <a:spcAft>
            <a:spcPct val="0%"/>
          </a:spcAft>
          <a:buClrTx/>
          <a:buSzTx/>
          <a:buFontTx/>
          <a:buNone/>
          <a:tabLst/>
          <a:defRPr kumimoji="0" lang="en-US" sz="2400" b="0" i="0" u="none" strike="noStrike" cap="none" normalizeH="0" baseline="0%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b="1" dirty="0" smtClean="0">
            <a:latin typeface="+mn-lt"/>
          </a:defRPr>
        </a:defPPr>
      </a:lstStyle>
    </a:txDef>
  </a:objectDefaults>
  <a:extraClrSchemeLst>
    <a:extraClrScheme>
      <a:clrScheme name="Structure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cture design template 12">
        <a:dk1>
          <a:srgbClr val="000000"/>
        </a:dk1>
        <a:lt1>
          <a:srgbClr val="686B5D"/>
        </a:lt1>
        <a:dk2>
          <a:srgbClr val="838373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13">
        <a:dk1>
          <a:srgbClr val="000000"/>
        </a:dk1>
        <a:lt1>
          <a:srgbClr val="B2B2B2"/>
        </a:lt1>
        <a:dk2>
          <a:srgbClr val="838373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D5D5D5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cture design template 14">
        <a:dk1>
          <a:srgbClr val="000000"/>
        </a:dk1>
        <a:lt1>
          <a:srgbClr val="B2B2B2"/>
        </a:lt1>
        <a:dk2>
          <a:srgbClr val="838373"/>
        </a:dk2>
        <a:lt2>
          <a:srgbClr val="C0C0C0"/>
        </a:lt2>
        <a:accent1>
          <a:srgbClr val="909082"/>
        </a:accent1>
        <a:accent2>
          <a:srgbClr val="809EA8"/>
        </a:accent2>
        <a:accent3>
          <a:srgbClr val="D5D5D5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purl.oclc.org/ooxml/drawingml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ppt/theme/theme3.xml><?xml version="1.0" encoding="utf-8"?>
<a:theme xmlns:a="http://purl.oclc.org/ooxml/drawingml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docProps/app.xml><?xml version="1.0" encoding="utf-8"?>
<Properties xmlns="http://purl.oclc.org/ooxml/officeDocument/extendedProperties" xmlns:vt="http://purl.oclc.org/ooxml/officeDocument/docPropsVTypes">
  <Template>Structure design template</Template>
  <TotalTime>17455</TotalTime>
  <Words>3129</Words>
  <Application>Microsoft Office PowerPoint</Application>
  <PresentationFormat>Widescreen</PresentationFormat>
  <Paragraphs>481</Paragraphs>
  <Slides>37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Arial Black</vt:lpstr>
      <vt:lpstr>Georgia</vt:lpstr>
      <vt:lpstr>Times New Roman</vt:lpstr>
      <vt:lpstr>Structure design template</vt:lpstr>
      <vt:lpstr>Healthcare Financial Management Lecture Packet 2 </vt:lpstr>
      <vt:lpstr>Outline </vt:lpstr>
      <vt:lpstr>Assessing Quality and Healthcare Financial Management. *</vt:lpstr>
      <vt:lpstr>Assessing Quality and Healthcare Financial Management.</vt:lpstr>
      <vt:lpstr>Assessing Quality and Healthcare Financial Management. *</vt:lpstr>
      <vt:lpstr>PowerPoint Presentation</vt:lpstr>
      <vt:lpstr>Assessing Quality and Healthcare Financial Management. *</vt:lpstr>
      <vt:lpstr>PowerPoint Presentation</vt:lpstr>
      <vt:lpstr>PowerPoint Presentation</vt:lpstr>
      <vt:lpstr>Not-for-Profit Organizations  501(c)(3) Organizations *</vt:lpstr>
      <vt:lpstr>  Not-for-Profit Organizations  501(c)(3) Organizations </vt:lpstr>
      <vt:lpstr>Not-for-Profit Organizations  501(c)(3) Organizations</vt:lpstr>
      <vt:lpstr>Not-for-Profit Organizations  501(c)(3) Organizations</vt:lpstr>
      <vt:lpstr>Not-for-Profit Organizations  501(c)(3) Organizations</vt:lpstr>
      <vt:lpstr>PowerPoint Presentation</vt:lpstr>
      <vt:lpstr>PowerPoint Presentation</vt:lpstr>
      <vt:lpstr>PowerPoint Presentation</vt:lpstr>
      <vt:lpstr>Not-for-Profit Organizations: 501(c)(3) Organizations *</vt:lpstr>
      <vt:lpstr>PowerPoint Presentation</vt:lpstr>
      <vt:lpstr>Third Party Payers definitions </vt:lpstr>
      <vt:lpstr> History of Third Party Payers  definitions  </vt:lpstr>
      <vt:lpstr>History of Third Party Payers (continued): Important Events</vt:lpstr>
      <vt:lpstr> History of Third Party Payers (continued) </vt:lpstr>
      <vt:lpstr>History of Third Party Payers (continued)</vt:lpstr>
      <vt:lpstr>History of Third Party Payers (continued)</vt:lpstr>
      <vt:lpstr>History of Third Party Payers (continued)</vt:lpstr>
      <vt:lpstr>PowerPoint Presentation</vt:lpstr>
      <vt:lpstr> Methods of Payment *   </vt:lpstr>
      <vt:lpstr> Methods of Payment *   </vt:lpstr>
      <vt:lpstr>Methods of Payment *</vt:lpstr>
      <vt:lpstr>Methods of Payment *</vt:lpstr>
      <vt:lpstr>Methods of Payment *</vt:lpstr>
      <vt:lpstr>PowerPoint Presentation</vt:lpstr>
      <vt:lpstr>Methods of Payment *</vt:lpstr>
      <vt:lpstr>Methods of Payment *</vt:lpstr>
      <vt:lpstr>Methods of Payment *</vt:lpstr>
      <vt:lpstr>Healthcare Financial Management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Gregory Ellis-Griffith</dc:creator>
  <cp:lastModifiedBy>Almilad, Murtadha</cp:lastModifiedBy>
  <cp:revision>1615</cp:revision>
  <dcterms:created xsi:type="dcterms:W3CDTF">2007-04-15T22:15:44Z</dcterms:created>
  <dcterms:modified xsi:type="dcterms:W3CDTF">2022-04-07T22:42:36Z</dcterms:modified>
</cp:coreProperties>
</file>